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01" r:id="rId5"/>
    <p:sldMasterId id="2147483714" r:id="rId6"/>
  </p:sldMasterIdLst>
  <p:notesMasterIdLst>
    <p:notesMasterId r:id="rId62"/>
  </p:notesMasterIdLst>
  <p:sldIdLst>
    <p:sldId id="256" r:id="rId7"/>
    <p:sldId id="373" r:id="rId8"/>
    <p:sldId id="1835" r:id="rId9"/>
    <p:sldId id="1853" r:id="rId10"/>
    <p:sldId id="1792" r:id="rId11"/>
    <p:sldId id="459" r:id="rId12"/>
    <p:sldId id="1838" r:id="rId13"/>
    <p:sldId id="1839" r:id="rId14"/>
    <p:sldId id="1840" r:id="rId15"/>
    <p:sldId id="1841" r:id="rId16"/>
    <p:sldId id="1842" r:id="rId17"/>
    <p:sldId id="479" r:id="rId18"/>
    <p:sldId id="1845" r:id="rId19"/>
    <p:sldId id="418" r:id="rId20"/>
    <p:sldId id="257" r:id="rId21"/>
    <p:sldId id="263" r:id="rId22"/>
    <p:sldId id="264" r:id="rId23"/>
    <p:sldId id="366" r:id="rId24"/>
    <p:sldId id="1728" r:id="rId25"/>
    <p:sldId id="270" r:id="rId26"/>
    <p:sldId id="408" r:id="rId27"/>
    <p:sldId id="280" r:id="rId28"/>
    <p:sldId id="1843" r:id="rId29"/>
    <p:sldId id="1849" r:id="rId30"/>
    <p:sldId id="1850" r:id="rId31"/>
    <p:sldId id="1851" r:id="rId32"/>
    <p:sldId id="1852" r:id="rId33"/>
    <p:sldId id="1844" r:id="rId34"/>
    <p:sldId id="309" r:id="rId35"/>
    <p:sldId id="1806" r:id="rId36"/>
    <p:sldId id="518" r:id="rId37"/>
    <p:sldId id="1847" r:id="rId38"/>
    <p:sldId id="410" r:id="rId39"/>
    <p:sldId id="412" r:id="rId40"/>
    <p:sldId id="413" r:id="rId41"/>
    <p:sldId id="1848" r:id="rId42"/>
    <p:sldId id="1762" r:id="rId43"/>
    <p:sldId id="1824" r:id="rId44"/>
    <p:sldId id="1846" r:id="rId45"/>
    <p:sldId id="491" r:id="rId46"/>
    <p:sldId id="409" r:id="rId47"/>
    <p:sldId id="1825" r:id="rId48"/>
    <p:sldId id="1826" r:id="rId49"/>
    <p:sldId id="1827" r:id="rId50"/>
    <p:sldId id="1828" r:id="rId51"/>
    <p:sldId id="1829" r:id="rId52"/>
    <p:sldId id="1830" r:id="rId53"/>
    <p:sldId id="1831" r:id="rId54"/>
    <p:sldId id="1832" r:id="rId55"/>
    <p:sldId id="1833" r:id="rId56"/>
    <p:sldId id="1834" r:id="rId57"/>
    <p:sldId id="1854" r:id="rId58"/>
    <p:sldId id="1855" r:id="rId59"/>
    <p:sldId id="1856" r:id="rId60"/>
    <p:sldId id="269" r:id="rId6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540D"/>
    <a:srgbClr val="F38D4D"/>
    <a:srgbClr val="000099"/>
    <a:srgbClr val="D01F29"/>
    <a:srgbClr val="339933"/>
    <a:srgbClr val="CE510C"/>
    <a:srgbClr val="E85C0E"/>
    <a:srgbClr val="C04C0C"/>
    <a:srgbClr val="996633"/>
    <a:srgbClr val="B06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7" autoAdjust="0"/>
    <p:restoredTop sz="94559" autoAdjust="0"/>
  </p:normalViewPr>
  <p:slideViewPr>
    <p:cSldViewPr snapToGrid="0">
      <p:cViewPr varScale="1">
        <p:scale>
          <a:sx n="95" d="100"/>
          <a:sy n="95" d="100"/>
        </p:scale>
        <p:origin x="200" y="108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kenady\AppData\Local\Microsoft\Windows\INetCache\Content.Outlook\BWE3ZPZ1\Daily%20Covid%20hospitalizations%207_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Transfers to CMC</a:t>
            </a:r>
          </a:p>
        </c:rich>
      </c:tx>
      <c:layout>
        <c:manualLayout>
          <c:xMode val="edge"/>
          <c:yMode val="edge"/>
          <c:x val="5.8382849265579666E-3"/>
          <c:y val="5.7830076874495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B8-5748-A962-689EB6756F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B8-5748-A962-689EB6756F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B8-5748-A962-689EB6756F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B8-5748-A962-689EB6756F9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EB8-5748-A962-689EB6756F9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EB8-5748-A962-689EB6756F9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EB8-5748-A962-689EB6756F9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EB8-5748-A962-689EB6756F9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EB8-5748-A962-689EB6756F9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EB8-5748-A962-689EB6756F95}"/>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EB8-5748-A962-689EB6756F95}"/>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EB8-5748-A962-689EB6756F9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Region!$A$35:$A$46</c:f>
              <c:strCache>
                <c:ptCount val="12"/>
                <c:pt idx="0">
                  <c:v>Plainview</c:v>
                </c:pt>
                <c:pt idx="1">
                  <c:v>Denver City</c:v>
                </c:pt>
                <c:pt idx="2">
                  <c:v>Lockney</c:v>
                </c:pt>
                <c:pt idx="3">
                  <c:v>Levelland</c:v>
                </c:pt>
                <c:pt idx="4">
                  <c:v>Houston</c:v>
                </c:pt>
                <c:pt idx="5">
                  <c:v>Fort Stockton</c:v>
                </c:pt>
                <c:pt idx="6">
                  <c:v>Abilene</c:v>
                </c:pt>
                <c:pt idx="7">
                  <c:v>Muleshoe</c:v>
                </c:pt>
                <c:pt idx="8">
                  <c:v>Wolforth</c:v>
                </c:pt>
                <c:pt idx="9">
                  <c:v>Clovis</c:v>
                </c:pt>
                <c:pt idx="10">
                  <c:v>Littlefield</c:v>
                </c:pt>
                <c:pt idx="11">
                  <c:v>Grace</c:v>
                </c:pt>
              </c:strCache>
            </c:strRef>
          </c:cat>
          <c:val>
            <c:numRef>
              <c:f>Region!$B$35:$B$46</c:f>
              <c:numCache>
                <c:formatCode>General</c:formatCode>
                <c:ptCount val="12"/>
                <c:pt idx="0">
                  <c:v>3</c:v>
                </c:pt>
                <c:pt idx="1">
                  <c:v>1</c:v>
                </c:pt>
                <c:pt idx="2">
                  <c:v>2</c:v>
                </c:pt>
                <c:pt idx="3">
                  <c:v>2</c:v>
                </c:pt>
                <c:pt idx="4">
                  <c:v>2</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3EB8-5748-A962-689EB6756F9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0000"/>
        <a:lumOff val="1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7/15/20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rxiv.org/content/10.1101/2020.04.16.20065920v2" TargetMode="External"/><Relationship Id="rId7" Type="http://schemas.openxmlformats.org/officeDocument/2006/relationships/hyperlink" Target="https://www.thelancet.com/journals/lancet/article/PIIS0140-6736(20)31324-6/fulltext#bib1"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sandoz.com/news/media-releases/novartis-sponsor-large-clinical-trial-hydroxychloroquine-hospitalized-covid-19" TargetMode="External"/><Relationship Id="rId5" Type="http://schemas.openxmlformats.org/officeDocument/2006/relationships/hyperlink" Target="https://www.nih.gov/news-events/news-releases/nih-clinical-trial-hydroxychloroquine-potential-therapy-covid-19-begins" TargetMode="External"/><Relationship Id="rId4" Type="http://schemas.openxmlformats.org/officeDocument/2006/relationships/hyperlink" Target="https://www.medrxiv.org/content/10.1101/2020.04.10.20060558v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a:t>
            </a:fld>
            <a:endParaRPr lang="en-US"/>
          </a:p>
        </p:txBody>
      </p:sp>
    </p:spTree>
    <p:extLst>
      <p:ext uri="{BB962C8B-B14F-4D97-AF65-F5344CB8AC3E}">
        <p14:creationId xmlns:p14="http://schemas.microsoft.com/office/powerpoint/2010/main" val="381926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fld id="{0DD41161-6CC1-40CF-BFAD-D1410EEE27B0}" type="slidenum">
              <a:rPr lang="en-US" smtClean="0"/>
              <a:t>33</a:t>
            </a:fld>
            <a:endParaRPr lang="en-US" dirty="0"/>
          </a:p>
        </p:txBody>
      </p:sp>
    </p:spTree>
    <p:extLst>
      <p:ext uri="{BB962C8B-B14F-4D97-AF65-F5344CB8AC3E}">
        <p14:creationId xmlns:p14="http://schemas.microsoft.com/office/powerpoint/2010/main" val="160974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FDA says that neither drug has been proven safe and effective in treating COVID-19. In fact, a </a:t>
            </a:r>
            <a:r>
              <a:rPr lang="en-GB" sz="1200" b="0" i="0" u="none" strike="noStrike" kern="1200" dirty="0">
                <a:solidFill>
                  <a:schemeClr val="tx1"/>
                </a:solidFill>
                <a:effectLst/>
                <a:latin typeface="+mn-lt"/>
                <a:ea typeface="+mn-ea"/>
                <a:cs typeface="+mn-cs"/>
                <a:hlinkClick r:id="rId3"/>
              </a:rPr>
              <a:t>study published on April 23</a:t>
            </a:r>
            <a:r>
              <a:rPr lang="en-GB" sz="1200" b="0" i="0" u="none" strike="noStrike" kern="1200" dirty="0">
                <a:solidFill>
                  <a:schemeClr val="tx1"/>
                </a:solidFill>
                <a:effectLst/>
                <a:latin typeface="+mn-lt"/>
                <a:ea typeface="+mn-ea"/>
                <a:cs typeface="+mn-cs"/>
              </a:rPr>
              <a:t> involving 368 COVID-19 patients at U.S. Veterans Health Administration hospitals found that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or in combination with azithromycin, did not reduce the need for a ventilator compared to those not taking the drugs. Further, people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had a higher risk of dying during the study than those not taking the drug. Researchers in China came to a similar conclusion in a </a:t>
            </a:r>
            <a:r>
              <a:rPr lang="en-GB" sz="1200" b="0" i="0" u="none" strike="noStrike" kern="1200" dirty="0">
                <a:solidFill>
                  <a:schemeClr val="tx1"/>
                </a:solidFill>
                <a:effectLst/>
                <a:latin typeface="+mn-lt"/>
                <a:ea typeface="+mn-ea"/>
                <a:cs typeface="+mn-cs"/>
                <a:hlinkClick r:id="rId4"/>
              </a:rPr>
              <a:t>study of 150 COVID-19 patients</a:t>
            </a:r>
            <a:r>
              <a:rPr lang="en-GB" sz="1200" b="0" i="0" u="none" strike="noStrike" kern="1200" dirty="0">
                <a:solidFill>
                  <a:schemeClr val="tx1"/>
                </a:solidFill>
                <a:effectLst/>
                <a:latin typeface="+mn-lt"/>
                <a:ea typeface="+mn-ea"/>
                <a:cs typeface="+mn-cs"/>
              </a:rPr>
              <a:t> randomly assigned to receive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or the current standard of care: after a month, both groups had similar symptom profiles, and showed similar levels of the virus, suggesting that the drug wasn’t clearing the COVID-19 virus in a significant way. The </a:t>
            </a:r>
            <a:r>
              <a:rPr lang="en-GB" sz="1200" b="0" i="0" u="none" strike="noStrike" kern="1200" dirty="0">
                <a:solidFill>
                  <a:schemeClr val="tx1"/>
                </a:solidFill>
                <a:effectLst/>
                <a:latin typeface="+mn-lt"/>
                <a:ea typeface="+mn-ea"/>
                <a:cs typeface="+mn-cs"/>
                <a:hlinkClick r:id="rId5"/>
              </a:rPr>
              <a:t>National Institutes of Health is conducting an ongoing study</a:t>
            </a:r>
            <a:r>
              <a:rPr lang="en-GB" sz="1200" b="0" i="0" u="none" strike="noStrike" kern="1200" dirty="0">
                <a:solidFill>
                  <a:schemeClr val="tx1"/>
                </a:solidFill>
                <a:effectLst/>
                <a:latin typeface="+mn-lt"/>
                <a:ea typeface="+mn-ea"/>
                <a:cs typeface="+mn-cs"/>
              </a:rPr>
              <a:t> of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among hospitalized patients, as is </a:t>
            </a:r>
            <a:r>
              <a:rPr lang="en-GB" sz="1200" b="0" i="0" u="none" strike="noStrike" kern="1200" dirty="0">
                <a:solidFill>
                  <a:schemeClr val="tx1"/>
                </a:solidFill>
                <a:effectLst/>
                <a:latin typeface="+mn-lt"/>
                <a:ea typeface="+mn-ea"/>
                <a:cs typeface="+mn-cs"/>
                <a:hlinkClick r:id="rId6"/>
              </a:rPr>
              <a:t>Novartis</a:t>
            </a:r>
            <a:r>
              <a:rPr lang="en-GB" sz="1200" b="0" i="0" u="none" strike="noStrike" kern="1200" dirty="0">
                <a:solidFill>
                  <a:schemeClr val="tx1"/>
                </a:solidFill>
                <a:effectLst/>
                <a:latin typeface="+mn-lt"/>
                <a:ea typeface="+mn-ea"/>
                <a:cs typeface="+mn-cs"/>
              </a:rPr>
              <a:t>, whose Sandoz division makes a generic version of the drug.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HCQ:</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PSJH</a:t>
            </a:r>
            <a:r>
              <a:rPr lang="en-US" sz="1200" b="0" i="0" u="none" strike="noStrike" kern="1200" baseline="0" dirty="0">
                <a:solidFill>
                  <a:schemeClr val="tx1"/>
                </a:solidFill>
                <a:effectLst/>
                <a:latin typeface="+mn-lt"/>
                <a:ea typeface="+mn-ea"/>
                <a:cs typeface="+mn-cs"/>
              </a:rPr>
              <a:t> h</a:t>
            </a:r>
            <a:r>
              <a:rPr lang="en-US" sz="1200" b="0" i="0" u="none" strike="noStrike" kern="1200" dirty="0">
                <a:solidFill>
                  <a:schemeClr val="tx1"/>
                </a:solidFill>
                <a:effectLst/>
                <a:latin typeface="+mn-lt"/>
                <a:ea typeface="+mn-ea"/>
                <a:cs typeface="+mn-cs"/>
              </a:rPr>
              <a:t>igh risk patients (age &gt; 60, pulmonary disease, CV disease, CKD, DM, immune compromised, HTN present on admission or receiving anti-</a:t>
            </a:r>
            <a:r>
              <a:rPr lang="en-US" sz="1200" b="0" i="0" u="none" strike="noStrike" kern="1200" dirty="0" err="1">
                <a:solidFill>
                  <a:schemeClr val="tx1"/>
                </a:solidFill>
                <a:effectLst/>
                <a:latin typeface="+mn-lt"/>
                <a:ea typeface="+mn-ea"/>
                <a:cs typeface="+mn-cs"/>
              </a:rPr>
              <a:t>hypertensives</a:t>
            </a:r>
            <a:r>
              <a:rPr lang="en-US" sz="1200" b="0" i="0" u="none" strike="noStrike" kern="1200" dirty="0">
                <a:solidFill>
                  <a:schemeClr val="tx1"/>
                </a:solidFill>
                <a:effectLst/>
                <a:latin typeface="+mn-lt"/>
                <a:ea typeface="+mn-ea"/>
                <a:cs typeface="+mn-cs"/>
              </a:rPr>
              <a:t> prior to admission)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dirty="0" err="1"/>
              <a:t>Toci</a:t>
            </a:r>
            <a:r>
              <a:rPr lang="en-US" sz="1200" dirty="0"/>
              <a:t>:</a:t>
            </a:r>
          </a:p>
          <a:p>
            <a:pPr marL="0" indent="0">
              <a:buFont typeface="Arial" panose="020B0604020202020204" pitchFamily="34" charset="0"/>
              <a:buNone/>
            </a:pPr>
            <a:r>
              <a:rPr lang="en-US" sz="1200" dirty="0"/>
              <a:t>Proven COVID-19 infection based on laboratory testing AND radiographic evidence of pneumonia</a:t>
            </a:r>
          </a:p>
          <a:p>
            <a:pPr marL="0" indent="0">
              <a:buFont typeface="Arial" panose="020B0604020202020204" pitchFamily="34" charset="0"/>
              <a:buNone/>
            </a:pPr>
            <a:r>
              <a:rPr lang="en-US" sz="1200" dirty="0"/>
              <a:t>Severely ill</a:t>
            </a:r>
            <a:r>
              <a:rPr lang="en-US" sz="1200" baseline="0" dirty="0"/>
              <a:t> definition: </a:t>
            </a:r>
            <a:r>
              <a:rPr lang="en-US" sz="1200" dirty="0"/>
              <a:t>SpO2 ≤ 93% on room air or FiO2/PaO2 ≤ 300 mmHg or respiratory rate ≥ 30 breaths/min</a:t>
            </a:r>
          </a:p>
          <a:p>
            <a:pPr marL="0" indent="0">
              <a:buFont typeface="Arial" panose="020B0604020202020204" pitchFamily="34" charset="0"/>
              <a:buNone/>
            </a:pPr>
            <a:r>
              <a:rPr lang="en-US" sz="1200" dirty="0"/>
              <a:t>Critically ill definition:</a:t>
            </a:r>
            <a:r>
              <a:rPr lang="en-US" sz="1200" baseline="0" dirty="0"/>
              <a:t> </a:t>
            </a:r>
            <a:r>
              <a:rPr lang="en-US" sz="1200" dirty="0"/>
              <a:t>Mechanical ventilation OR multi organ failure OR ICU admission</a:t>
            </a:r>
          </a:p>
          <a:p>
            <a:pPr marL="0" indent="0">
              <a:buFont typeface="Arial" panose="020B0604020202020204" pitchFamily="34" charset="0"/>
              <a:buNone/>
            </a:pPr>
            <a:endParaRPr lang="en-US" sz="1200" dirty="0"/>
          </a:p>
          <a:p>
            <a:r>
              <a:rPr lang="en-US" sz="1200" b="0" i="0" kern="1200" dirty="0">
                <a:solidFill>
                  <a:schemeClr val="tx1"/>
                </a:solidFill>
                <a:effectLst/>
                <a:latin typeface="+mn-lt"/>
                <a:ea typeface="+mn-ea"/>
                <a:cs typeface="+mn-cs"/>
              </a:rPr>
              <a:t>After publication of our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Article,</a:t>
            </a:r>
            <a:r>
              <a:rPr lang="en-US" sz="1200" b="0" i="0" u="none" strike="noStrike" kern="1200" baseline="30000" dirty="0">
                <a:solidFill>
                  <a:schemeClr val="tx1"/>
                </a:solidFill>
                <a:effectLst/>
                <a:latin typeface="+mn-lt"/>
                <a:ea typeface="+mn-ea"/>
                <a:cs typeface="+mn-cs"/>
                <a:hlinkClick r:id="rId7"/>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several concerns were raised with respect to the veracity of the data and analyses conducted by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Corporation and its founder and our co-author,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in our publication. We launched an independent third-party peer review of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with the consent of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to evaluate the origination of the database elements, to confirm the completeness of the database, and to replicate the analyses presented in the paper.</a:t>
            </a:r>
          </a:p>
          <a:p>
            <a:r>
              <a:rPr lang="en-US" sz="1200" b="0" i="0" kern="1200" dirty="0">
                <a:solidFill>
                  <a:schemeClr val="tx1"/>
                </a:solidFill>
                <a:effectLst/>
                <a:latin typeface="+mn-lt"/>
                <a:ea typeface="+mn-ea"/>
                <a:cs typeface="+mn-cs"/>
              </a:rPr>
              <a:t>Our independent peer reviewers informed us that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would not transfer the full dataset, client contracts, and the full ISO audit report to their servers for analysis as such transfer would violate client agreements and confidentiality requirements. As such, our reviewers were not able to conduct an independent and private peer review and therefore notified us of their withdrawal from the peer-review process.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D41161-6CC1-40CF-BFAD-D1410EEE27B0}" type="slidenum">
              <a:rPr lang="en-US" smtClean="0"/>
              <a:t>34</a:t>
            </a:fld>
            <a:endParaRPr lang="en-US" dirty="0"/>
          </a:p>
        </p:txBody>
      </p:sp>
    </p:spTree>
    <p:extLst>
      <p:ext uri="{BB962C8B-B14F-4D97-AF65-F5344CB8AC3E}">
        <p14:creationId xmlns:p14="http://schemas.microsoft.com/office/powerpoint/2010/main" val="59455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chemeClr val="tx1"/>
                </a:solidFill>
                <a:effectLst/>
                <a:latin typeface="+mn-lt"/>
                <a:ea typeface="+mn-ea"/>
                <a:cs typeface="+mn-cs"/>
              </a:rPr>
              <a:t>Ivermectin</a:t>
            </a:r>
            <a:r>
              <a:rPr lang="en-GB" sz="1200" b="1" i="0" u="none" strike="noStrike" kern="1200" dirty="0">
                <a:solidFill>
                  <a:schemeClr val="tx1"/>
                </a:solidFill>
                <a:effectLst/>
                <a:latin typeface="+mn-lt"/>
                <a:ea typeface="+mn-ea"/>
                <a:cs typeface="+mn-cs"/>
              </a:rPr>
              <a:t>: </a:t>
            </a:r>
            <a:r>
              <a:rPr lang="en-US" sz="1200" b="1" dirty="0"/>
              <a:t>The concentration resulting in 50% inhibition (IC50; 2 µM) was &gt; 35× higher than the maximum plasma concentration (</a:t>
            </a:r>
            <a:r>
              <a:rPr lang="en-US" sz="1200" b="1" dirty="0" err="1"/>
              <a:t>Cmax</a:t>
            </a:r>
            <a:r>
              <a:rPr lang="en-US" sz="1200" b="1" dirty="0"/>
              <a:t>) after oral administration of the approved dose</a:t>
            </a:r>
            <a:r>
              <a:rPr lang="en-US" sz="1200" b="1" baseline="0" dirty="0"/>
              <a:t> (200 mcg/kg)</a:t>
            </a:r>
            <a:endParaRPr lang="en-US" sz="1200" b="1" dirty="0"/>
          </a:p>
          <a:p>
            <a:endParaRPr lang="en-US" dirty="0"/>
          </a:p>
        </p:txBody>
      </p:sp>
      <p:sp>
        <p:nvSpPr>
          <p:cNvPr id="4" name="Slide Number Placeholder 3"/>
          <p:cNvSpPr>
            <a:spLocks noGrp="1"/>
          </p:cNvSpPr>
          <p:nvPr>
            <p:ph type="sldNum" sz="quarter" idx="10"/>
          </p:nvPr>
        </p:nvSpPr>
        <p:spPr/>
        <p:txBody>
          <a:bodyPr/>
          <a:lstStyle/>
          <a:p>
            <a:fld id="{0DD41161-6CC1-40CF-BFAD-D1410EEE27B0}" type="slidenum">
              <a:rPr lang="en-US" smtClean="0"/>
              <a:t>35</a:t>
            </a:fld>
            <a:endParaRPr lang="en-US" dirty="0"/>
          </a:p>
        </p:txBody>
      </p:sp>
    </p:spTree>
    <p:extLst>
      <p:ext uri="{BB962C8B-B14F-4D97-AF65-F5344CB8AC3E}">
        <p14:creationId xmlns:p14="http://schemas.microsoft.com/office/powerpoint/2010/main" val="10021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6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44</a:t>
            </a:fld>
            <a:endParaRPr lang="en-US"/>
          </a:p>
        </p:txBody>
      </p:sp>
    </p:spTree>
    <p:extLst>
      <p:ext uri="{BB962C8B-B14F-4D97-AF65-F5344CB8AC3E}">
        <p14:creationId xmlns:p14="http://schemas.microsoft.com/office/powerpoint/2010/main" val="3181003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49</a:t>
            </a:fld>
            <a:endParaRPr lang="en-US"/>
          </a:p>
        </p:txBody>
      </p:sp>
    </p:spTree>
    <p:extLst>
      <p:ext uri="{BB962C8B-B14F-4D97-AF65-F5344CB8AC3E}">
        <p14:creationId xmlns:p14="http://schemas.microsoft.com/office/powerpoint/2010/main" val="36886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50</a:t>
            </a:fld>
            <a:endParaRPr lang="en-US"/>
          </a:p>
        </p:txBody>
      </p:sp>
    </p:spTree>
    <p:extLst>
      <p:ext uri="{BB962C8B-B14F-4D97-AF65-F5344CB8AC3E}">
        <p14:creationId xmlns:p14="http://schemas.microsoft.com/office/powerpoint/2010/main" val="131192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7</a:t>
            </a:fld>
            <a:endParaRPr lang="en-US"/>
          </a:p>
        </p:txBody>
      </p:sp>
    </p:spTree>
    <p:extLst>
      <p:ext uri="{BB962C8B-B14F-4D97-AF65-F5344CB8AC3E}">
        <p14:creationId xmlns:p14="http://schemas.microsoft.com/office/powerpoint/2010/main" val="77757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8</a:t>
            </a:fld>
            <a:endParaRPr lang="en-US"/>
          </a:p>
        </p:txBody>
      </p:sp>
    </p:spTree>
    <p:extLst>
      <p:ext uri="{BB962C8B-B14F-4D97-AF65-F5344CB8AC3E}">
        <p14:creationId xmlns:p14="http://schemas.microsoft.com/office/powerpoint/2010/main" val="66833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9</a:t>
            </a:fld>
            <a:endParaRPr lang="en-US"/>
          </a:p>
        </p:txBody>
      </p:sp>
    </p:spTree>
    <p:extLst>
      <p:ext uri="{BB962C8B-B14F-4D97-AF65-F5344CB8AC3E}">
        <p14:creationId xmlns:p14="http://schemas.microsoft.com/office/powerpoint/2010/main" val="299718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10</a:t>
            </a:fld>
            <a:endParaRPr lang="en-US"/>
          </a:p>
        </p:txBody>
      </p:sp>
    </p:spTree>
    <p:extLst>
      <p:ext uri="{BB962C8B-B14F-4D97-AF65-F5344CB8AC3E}">
        <p14:creationId xmlns:p14="http://schemas.microsoft.com/office/powerpoint/2010/main" val="926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11</a:t>
            </a:fld>
            <a:endParaRPr lang="en-US"/>
          </a:p>
        </p:txBody>
      </p:sp>
    </p:spTree>
    <p:extLst>
      <p:ext uri="{BB962C8B-B14F-4D97-AF65-F5344CB8AC3E}">
        <p14:creationId xmlns:p14="http://schemas.microsoft.com/office/powerpoint/2010/main" val="251388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329742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23</a:t>
            </a:fld>
            <a:endParaRPr lang="en-US"/>
          </a:p>
        </p:txBody>
      </p:sp>
    </p:spTree>
    <p:extLst>
      <p:ext uri="{BB962C8B-B14F-4D97-AF65-F5344CB8AC3E}">
        <p14:creationId xmlns:p14="http://schemas.microsoft.com/office/powerpoint/2010/main" val="98739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29</a:t>
            </a:fld>
            <a:endParaRPr lang="en-US"/>
          </a:p>
        </p:txBody>
      </p:sp>
    </p:spTree>
    <p:extLst>
      <p:ext uri="{BB962C8B-B14F-4D97-AF65-F5344CB8AC3E}">
        <p14:creationId xmlns:p14="http://schemas.microsoft.com/office/powerpoint/2010/main" val="354620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2819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263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7/15/20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417344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18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12"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6"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60"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8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0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32"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56"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80"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0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2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52"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7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00"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97082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67920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a:pPr/>
              <a:t>7/15/20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3089193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40052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a:t>7/15/20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12504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7/15/20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6641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814608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0322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75270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68878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a:t>7/15/20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778639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1C13-1C55-2544-ADC7-9333B351A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B092F7-EABA-0042-A2E1-7DDA23672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C2FBBE-40C3-1E48-8E9F-1720C5934BD2}"/>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787C9E42-2B15-2349-8241-75029F676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61977-6DAE-0245-A5F5-4F85C80572C1}"/>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1970950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C276-DEEB-D445-BB55-73BA6F97D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D38DA-53DF-2040-9126-9C067C2497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7291F-1AB7-2A4E-A807-D44691983739}"/>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3728E978-687E-144F-B36A-D8037B4AE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A63C0-5FC9-C64A-A58A-7D782E760384}"/>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1882522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48E2-05C0-7A4D-B2F6-DF50727738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CF217-E3FF-0E4F-BC75-A1DAAD42E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7F1312-1B06-2945-B233-EBA8ABFE2D60}"/>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22D72877-D0A0-BA4F-9D0A-5E449AB0B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7BE81-5AA8-EC4C-A37D-36D3C4231C85}"/>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249148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AB90-A6A8-2D4F-9A64-9F23EF62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5233D-C63F-084D-9920-CD6F7DBBA1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DEBBF-6B47-5E4F-98DD-B44A950A47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419B18-A62D-F945-A126-C20BE0BF7AB0}"/>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6" name="Footer Placeholder 5">
            <a:extLst>
              <a:ext uri="{FF2B5EF4-FFF2-40B4-BE49-F238E27FC236}">
                <a16:creationId xmlns:a16="http://schemas.microsoft.com/office/drawing/2014/main" id="{58E88295-8C74-0540-A3E4-7EA24589E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DACB8-1EA6-EC4D-A00A-2E15BCCD83A9}"/>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4279677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11AE-822C-8145-8BE2-C02370C214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7F0397-44D9-D248-8539-4B4566751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C6B08B-0E41-0F49-ABD4-CCD0E23EE7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C5F0A3-2765-5B4D-B4F2-D765C495D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BDD918-9AFF-2847-80AC-E86A43811B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6E8918-7225-B64C-9DBA-EDEBD3958B25}"/>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8" name="Footer Placeholder 7">
            <a:extLst>
              <a:ext uri="{FF2B5EF4-FFF2-40B4-BE49-F238E27FC236}">
                <a16:creationId xmlns:a16="http://schemas.microsoft.com/office/drawing/2014/main" id="{A6478303-F25C-AA46-BC32-988A25620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233A51-D2AF-464D-AB63-0057D3E0596B}"/>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2918389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FC60-510B-7F4B-BF1F-FF27C232F2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E4EDA-E673-0147-8632-D201786146FA}"/>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4" name="Footer Placeholder 3">
            <a:extLst>
              <a:ext uri="{FF2B5EF4-FFF2-40B4-BE49-F238E27FC236}">
                <a16:creationId xmlns:a16="http://schemas.microsoft.com/office/drawing/2014/main" id="{71AE6281-AB0F-3340-A9B9-67093213F2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0A691-79C9-BC4B-A4A8-D2E7B8D0E986}"/>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891239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05AB4-3EDC-A442-A1EA-6465D54B76AB}"/>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3" name="Footer Placeholder 2">
            <a:extLst>
              <a:ext uri="{FF2B5EF4-FFF2-40B4-BE49-F238E27FC236}">
                <a16:creationId xmlns:a16="http://schemas.microsoft.com/office/drawing/2014/main" id="{83F6E3B3-5AFD-DB4D-AB35-B873AE4B85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7E29A-4AA0-5348-A4F4-47C3D0C7835D}"/>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58772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CA78-65C3-BC4E-9046-A5F847353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A713B-A81A-5649-8677-DBEA40806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D073EA-E498-494D-84E6-F326A5075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B9EF47-9DA5-A646-B88C-24DB9916E25B}"/>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6" name="Footer Placeholder 5">
            <a:extLst>
              <a:ext uri="{FF2B5EF4-FFF2-40B4-BE49-F238E27FC236}">
                <a16:creationId xmlns:a16="http://schemas.microsoft.com/office/drawing/2014/main" id="{1C65CB9F-6263-B347-B382-5385FFF20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72D3C-4FE4-0D4D-8A69-2C507E4E5D45}"/>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332890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818B-2FC7-354A-BD16-397CE442D5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03361-675D-8944-BA9A-6088321C9D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DB321-4981-DC4C-BD35-83FBC3AB0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6218BD-B980-4140-86AF-514E6B717E9B}"/>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6" name="Footer Placeholder 5">
            <a:extLst>
              <a:ext uri="{FF2B5EF4-FFF2-40B4-BE49-F238E27FC236}">
                <a16:creationId xmlns:a16="http://schemas.microsoft.com/office/drawing/2014/main" id="{A498A0DE-0F59-D34F-BC9F-5CB416175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E9820-4A82-A545-B6F9-0AD683C635DB}"/>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93277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D552-6812-CA43-8D75-B7969EA7C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552BB0-099D-E94D-A03E-BB73BE2E7C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4F4C2-68F2-3840-A22F-A4B579690762}"/>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5BC3B488-C706-514D-9172-AC2C0757C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32E67-BF0B-394F-B26D-A5CD2CE764F4}"/>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687180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D5B47-5B4F-DE45-9C3A-516131F4FA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BDD0B-A225-C84F-9224-0313ADFDCE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22256-1464-CA42-8284-7B3344EC43F4}"/>
              </a:ext>
            </a:extLst>
          </p:cNvPr>
          <p:cNvSpPr>
            <a:spLocks noGrp="1"/>
          </p:cNvSpPr>
          <p:nvPr>
            <p:ph type="dt" sz="half" idx="10"/>
          </p:nvPr>
        </p:nvSpPr>
        <p:spPr/>
        <p:txBody>
          <a:body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2FB0B43B-71B6-1D49-A8E8-4121D7940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A8AD-AA81-2047-8C7A-205BB19553B2}"/>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6540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tags" Target="../tags/tag11.xml"/><Relationship Id="rId11" Type="http://schemas.openxmlformats.org/officeDocument/2006/relationships/slideLayout" Target="../slideLayouts/slideLayout30.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4.xml"/><Relationship Id="rId10" Type="http://schemas.openxmlformats.org/officeDocument/2006/relationships/slideLayout" Target="../slideLayouts/slideLayout29.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7.xml"/><Relationship Id="rId51" Type="http://schemas.openxmlformats.org/officeDocument/2006/relationships/tags" Target="../tags/tag33.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00" r:id="rId3"/>
    <p:sldLayoutId id="2147483726"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13"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164"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a:pPr/>
              <a:t>7/15/20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4825338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7CBF5-B6DF-AF43-8F60-81865E9E3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C9558E-CA44-024C-8F7B-0B81CE7AE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3BC09-BE80-4D46-852F-136405E05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FEF66-6223-B748-9A25-70E6EB92E530}" type="datetimeFigureOut">
              <a:rPr lang="en-US" smtClean="0"/>
              <a:t>7/15/20</a:t>
            </a:fld>
            <a:endParaRPr lang="en-US"/>
          </a:p>
        </p:txBody>
      </p:sp>
      <p:sp>
        <p:nvSpPr>
          <p:cNvPr id="5" name="Footer Placeholder 4">
            <a:extLst>
              <a:ext uri="{FF2B5EF4-FFF2-40B4-BE49-F238E27FC236}">
                <a16:creationId xmlns:a16="http://schemas.microsoft.com/office/drawing/2014/main" id="{046B2452-79C0-8F47-A8A4-31E4EA096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00F13-6335-5C49-8FBB-F83307F3B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ECFDD-F5A0-1E49-90DB-E164CE35487A}" type="slidenum">
              <a:rPr lang="en-US" smtClean="0"/>
              <a:t>‹#›</a:t>
            </a:fld>
            <a:endParaRPr lang="en-US"/>
          </a:p>
        </p:txBody>
      </p:sp>
    </p:spTree>
    <p:extLst>
      <p:ext uri="{BB962C8B-B14F-4D97-AF65-F5344CB8AC3E}">
        <p14:creationId xmlns:p14="http://schemas.microsoft.com/office/powerpoint/2010/main" val="26728482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5.emf"/><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6B054-721D-6A4D-A367-FC5AA75F8FA5}"/>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dirty="0"/>
              <a:t>Covenant Health</a:t>
            </a:r>
            <a:br>
              <a:rPr lang="en-US" dirty="0"/>
            </a:br>
            <a:r>
              <a:rPr lang="en-US" dirty="0"/>
              <a:t>Regional Update for Physicians</a:t>
            </a:r>
          </a:p>
        </p:txBody>
      </p:sp>
      <p:sp>
        <p:nvSpPr>
          <p:cNvPr id="6" name="Subtitle 5">
            <a:extLst>
              <a:ext uri="{FF2B5EF4-FFF2-40B4-BE49-F238E27FC236}">
                <a16:creationId xmlns:a16="http://schemas.microsoft.com/office/drawing/2014/main" id="{560B31AF-7F72-534C-AF64-C57CCAEB887E}"/>
              </a:ext>
            </a:extLst>
          </p:cNvPr>
          <p:cNvSpPr>
            <a:spLocks noGrp="1"/>
          </p:cNvSpPr>
          <p:nvPr>
            <p:ph type="subTitle" idx="1"/>
          </p:nvPr>
        </p:nvSpPr>
        <p:spPr>
          <a:xfrm>
            <a:off x="1828800" y="4035972"/>
            <a:ext cx="8534400" cy="1069428"/>
          </a:xfrm>
        </p:spPr>
        <p:txBody>
          <a:bodyPr/>
          <a:lstStyle/>
          <a:p>
            <a:r>
              <a:rPr lang="en-US" dirty="0"/>
              <a:t>July 17, 2020</a:t>
            </a:r>
          </a:p>
        </p:txBody>
      </p:sp>
    </p:spTree>
    <p:extLst>
      <p:ext uri="{BB962C8B-B14F-4D97-AF65-F5344CB8AC3E}">
        <p14:creationId xmlns:p14="http://schemas.microsoft.com/office/powerpoint/2010/main" val="239104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9" y="-80010"/>
            <a:ext cx="9784080" cy="1508760"/>
          </a:xfrm>
        </p:spPr>
        <p:txBody>
          <a:bodyPr/>
          <a:lstStyle/>
          <a:p>
            <a:r>
              <a:rPr lang="en-US" dirty="0"/>
              <a:t>PUI/Confirmed cases-hospitalized</a:t>
            </a:r>
          </a:p>
        </p:txBody>
      </p:sp>
      <p:sp>
        <p:nvSpPr>
          <p:cNvPr id="5" name="Rectangle 4"/>
          <p:cNvSpPr/>
          <p:nvPr/>
        </p:nvSpPr>
        <p:spPr>
          <a:xfrm>
            <a:off x="0" y="1040130"/>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25128" y="1113598"/>
            <a:ext cx="11916076" cy="2590247"/>
          </a:xfrm>
          <a:prstGeom prst="rect">
            <a:avLst/>
          </a:prstGeom>
        </p:spPr>
      </p:pic>
      <p:pic>
        <p:nvPicPr>
          <p:cNvPr id="9" name="Picture 8"/>
          <p:cNvPicPr>
            <a:picLocks noChangeAspect="1"/>
          </p:cNvPicPr>
          <p:nvPr/>
        </p:nvPicPr>
        <p:blipFill rotWithShape="1">
          <a:blip r:embed="rId4"/>
          <a:srcRect b="12763"/>
          <a:stretch/>
        </p:blipFill>
        <p:spPr>
          <a:xfrm>
            <a:off x="753354" y="3777313"/>
            <a:ext cx="10723793" cy="2989247"/>
          </a:xfrm>
          <a:prstGeom prst="rect">
            <a:avLst/>
          </a:prstGeom>
        </p:spPr>
      </p:pic>
    </p:spTree>
    <p:extLst>
      <p:ext uri="{BB962C8B-B14F-4D97-AF65-F5344CB8AC3E}">
        <p14:creationId xmlns:p14="http://schemas.microsoft.com/office/powerpoint/2010/main" val="116715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43577" y="1578543"/>
            <a:ext cx="7199697" cy="4331369"/>
          </a:xfrm>
          <a:prstGeom prst="rect">
            <a:avLst/>
          </a:prstGeom>
        </p:spPr>
      </p:pic>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graphicFrame>
        <p:nvGraphicFramePr>
          <p:cNvPr id="10" name="Chart 9"/>
          <p:cNvGraphicFramePr>
            <a:graphicFrameLocks/>
          </p:cNvGraphicFramePr>
          <p:nvPr>
            <p:extLst/>
          </p:nvPr>
        </p:nvGraphicFramePr>
        <p:xfrm>
          <a:off x="7465276" y="3577185"/>
          <a:ext cx="4726724" cy="2987857"/>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a:blip r:embed="rId5"/>
          <a:stretch>
            <a:fillRect/>
          </a:stretch>
        </p:blipFill>
        <p:spPr>
          <a:xfrm>
            <a:off x="8475439" y="1606806"/>
            <a:ext cx="3186375" cy="1826000"/>
          </a:xfrm>
          <a:prstGeom prst="rect">
            <a:avLst/>
          </a:prstGeom>
        </p:spPr>
      </p:pic>
    </p:spTree>
    <p:extLst>
      <p:ext uri="{BB962C8B-B14F-4D97-AF65-F5344CB8AC3E}">
        <p14:creationId xmlns:p14="http://schemas.microsoft.com/office/powerpoint/2010/main" val="329653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 Revised</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45671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2355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2427561" y="639068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61927"/>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915" y="910447"/>
            <a:ext cx="4499117" cy="584775"/>
          </a:xfrm>
          <a:prstGeom prst="rect">
            <a:avLst/>
          </a:prstGeom>
          <a:noFill/>
        </p:spPr>
        <p:txBody>
          <a:bodyPr wrap="none" rtlCol="0">
            <a:spAutoFit/>
          </a:bodyPr>
          <a:lstStyle/>
          <a:p>
            <a:r>
              <a:rPr lang="en-US" sz="3200" dirty="0"/>
              <a:t>COVID Related Furloughs</a:t>
            </a:r>
          </a:p>
        </p:txBody>
      </p:sp>
      <p:pic>
        <p:nvPicPr>
          <p:cNvPr id="13" name="Picture 12"/>
          <p:cNvPicPr>
            <a:picLocks noChangeAspect="1"/>
          </p:cNvPicPr>
          <p:nvPr/>
        </p:nvPicPr>
        <p:blipFill>
          <a:blip r:embed="rId3"/>
          <a:stretch>
            <a:fillRect/>
          </a:stretch>
        </p:blipFill>
        <p:spPr>
          <a:xfrm>
            <a:off x="2430760" y="1734242"/>
            <a:ext cx="9511697" cy="4595888"/>
          </a:xfrm>
          <a:prstGeom prst="rect">
            <a:avLst/>
          </a:prstGeom>
        </p:spPr>
      </p:pic>
      <p:sp>
        <p:nvSpPr>
          <p:cNvPr id="15" name="TextBox 14"/>
          <p:cNvSpPr txBox="1"/>
          <p:nvPr/>
        </p:nvSpPr>
        <p:spPr>
          <a:xfrm>
            <a:off x="0" y="1834297"/>
            <a:ext cx="2608446" cy="3046988"/>
          </a:xfrm>
          <a:prstGeom prst="rect">
            <a:avLst/>
          </a:prstGeom>
          <a:noFill/>
        </p:spPr>
        <p:txBody>
          <a:bodyPr wrap="square" rtlCol="0">
            <a:spAutoFit/>
          </a:bodyPr>
          <a:lstStyle/>
          <a:p>
            <a:r>
              <a:rPr lang="en-US" sz="2400" b="1" u="sng" dirty="0"/>
              <a:t>REMIND STAFF</a:t>
            </a:r>
          </a:p>
          <a:p>
            <a:r>
              <a:rPr lang="en-US" sz="2400" dirty="0"/>
              <a:t>Wear Face Shield when they are within 6 feet of a patient, including when they are obtaining an NP swab</a:t>
            </a:r>
          </a:p>
        </p:txBody>
      </p:sp>
    </p:spTree>
    <p:extLst>
      <p:ext uri="{BB962C8B-B14F-4D97-AF65-F5344CB8AC3E}">
        <p14:creationId xmlns:p14="http://schemas.microsoft.com/office/powerpoint/2010/main" val="288724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sz="2400" b="1" dirty="0"/>
              <a:t>Cristian </a:t>
            </a:r>
            <a:r>
              <a:rPr lang="en-US" sz="2400" b="1" dirty="0" err="1"/>
              <a:t>Requenez</a:t>
            </a:r>
            <a:r>
              <a:rPr lang="en-US" sz="2400" b="1" dirty="0"/>
              <a:t>, MS</a:t>
            </a:r>
          </a:p>
          <a:p>
            <a:r>
              <a:rPr lang="en-US" sz="2400" dirty="0"/>
              <a:t>Clinical Data Analyst</a:t>
            </a:r>
          </a:p>
          <a:p>
            <a:r>
              <a:rPr lang="en-US" sz="2400" dirty="0"/>
              <a:t>Performance Improvement and Decision Support Services</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869043A2-3BD5-4383-9351-1059D34E2B44}"/>
              </a:ext>
            </a:extLst>
          </p:cNvPr>
          <p:cNvPicPr>
            <a:picLocks noChangeAspect="1"/>
          </p:cNvPicPr>
          <p:nvPr/>
        </p:nvPicPr>
        <p:blipFill>
          <a:blip r:embed="rId2"/>
          <a:stretch>
            <a:fillRect/>
          </a:stretch>
        </p:blipFill>
        <p:spPr>
          <a:xfrm>
            <a:off x="2416029" y="1048230"/>
            <a:ext cx="6895752" cy="5090385"/>
          </a:xfrm>
          <a:prstGeom prst="rect">
            <a:avLst/>
          </a:prstGeom>
        </p:spPr>
      </p:pic>
    </p:spTree>
    <p:extLst>
      <p:ext uri="{BB962C8B-B14F-4D97-AF65-F5344CB8AC3E}">
        <p14:creationId xmlns:p14="http://schemas.microsoft.com/office/powerpoint/2010/main" val="117791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A096246E-F38B-45BB-8C05-F3BA076B4F45}"/>
              </a:ext>
            </a:extLst>
          </p:cNvPr>
          <p:cNvPicPr>
            <a:picLocks noChangeAspect="1"/>
          </p:cNvPicPr>
          <p:nvPr/>
        </p:nvPicPr>
        <p:blipFill>
          <a:blip r:embed="rId2"/>
          <a:stretch>
            <a:fillRect/>
          </a:stretch>
        </p:blipFill>
        <p:spPr>
          <a:xfrm>
            <a:off x="1571770" y="1650148"/>
            <a:ext cx="9048459" cy="3424327"/>
          </a:xfrm>
          <a:prstGeom prst="rect">
            <a:avLst/>
          </a:prstGeom>
        </p:spPr>
      </p:pic>
    </p:spTree>
    <p:extLst>
      <p:ext uri="{BB962C8B-B14F-4D97-AF65-F5344CB8AC3E}">
        <p14:creationId xmlns:p14="http://schemas.microsoft.com/office/powerpoint/2010/main" val="3351026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9BA2A346-B8CA-4CA9-90DC-DE146540CD1F}"/>
              </a:ext>
            </a:extLst>
          </p:cNvPr>
          <p:cNvPicPr>
            <a:picLocks noChangeAspect="1"/>
          </p:cNvPicPr>
          <p:nvPr/>
        </p:nvPicPr>
        <p:blipFill>
          <a:blip r:embed="rId2"/>
          <a:stretch>
            <a:fillRect/>
          </a:stretch>
        </p:blipFill>
        <p:spPr>
          <a:xfrm>
            <a:off x="1266073" y="1669676"/>
            <a:ext cx="9089840" cy="3518648"/>
          </a:xfrm>
          <a:prstGeom prst="rect">
            <a:avLst/>
          </a:prstGeom>
        </p:spPr>
      </p:pic>
    </p:spTree>
    <p:extLst>
      <p:ext uri="{BB962C8B-B14F-4D97-AF65-F5344CB8AC3E}">
        <p14:creationId xmlns:p14="http://schemas.microsoft.com/office/powerpoint/2010/main" val="9178900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D06108CF-D9F1-4519-9A92-B2F44C234EED}"/>
              </a:ext>
            </a:extLst>
          </p:cNvPr>
          <p:cNvPicPr>
            <a:picLocks noChangeAspect="1"/>
          </p:cNvPicPr>
          <p:nvPr/>
        </p:nvPicPr>
        <p:blipFill>
          <a:blip r:embed="rId2"/>
          <a:stretch>
            <a:fillRect/>
          </a:stretch>
        </p:blipFill>
        <p:spPr>
          <a:xfrm>
            <a:off x="1858984" y="998871"/>
            <a:ext cx="8474032" cy="5159709"/>
          </a:xfrm>
          <a:prstGeom prst="rect">
            <a:avLst/>
          </a:prstGeom>
        </p:spPr>
      </p:pic>
    </p:spTree>
    <p:extLst>
      <p:ext uri="{BB962C8B-B14F-4D97-AF65-F5344CB8AC3E}">
        <p14:creationId xmlns:p14="http://schemas.microsoft.com/office/powerpoint/2010/main" val="2646131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4" name="Picture 3" descr="A picture containing drawing, room&#10;&#10;Description automatically generated">
            <a:extLst>
              <a:ext uri="{FF2B5EF4-FFF2-40B4-BE49-F238E27FC236}">
                <a16:creationId xmlns:a16="http://schemas.microsoft.com/office/drawing/2014/main" id="{7E68C383-5DE0-4DD7-A3E8-96B69484E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606" y="1125413"/>
            <a:ext cx="8049658" cy="4985514"/>
          </a:xfrm>
          <a:prstGeom prst="rect">
            <a:avLst/>
          </a:prstGeom>
        </p:spPr>
      </p:pic>
    </p:spTree>
    <p:extLst>
      <p:ext uri="{BB962C8B-B14F-4D97-AF65-F5344CB8AC3E}">
        <p14:creationId xmlns:p14="http://schemas.microsoft.com/office/powerpoint/2010/main" val="4472850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886120" y="1399613"/>
            <a:ext cx="10363200" cy="1470025"/>
          </a:xfrm>
          <a:effectLst>
            <a:outerShdw blurRad="50800" dist="38100" dir="2700000" algn="tl" rotWithShape="0">
              <a:prstClr val="black">
                <a:alpha val="40000"/>
              </a:prstClr>
            </a:outerShdw>
          </a:effectLst>
        </p:spPr>
        <p:txBody>
          <a:bodyPr/>
          <a:lstStyle/>
          <a:p>
            <a:r>
              <a:rPr lang="en-US" sz="5400" dirty="0"/>
              <a:t>Reflection</a:t>
            </a:r>
          </a:p>
        </p:txBody>
      </p:sp>
      <p:sp>
        <p:nvSpPr>
          <p:cNvPr id="3" name="Subtitle 2">
            <a:extLst>
              <a:ext uri="{FF2B5EF4-FFF2-40B4-BE49-F238E27FC236}">
                <a16:creationId xmlns:a16="http://schemas.microsoft.com/office/drawing/2014/main" id="{D70C335F-AA52-3E46-93A3-40312A7C9E92}"/>
              </a:ext>
            </a:extLst>
          </p:cNvPr>
          <p:cNvSpPr>
            <a:spLocks noGrp="1"/>
          </p:cNvSpPr>
          <p:nvPr>
            <p:ph type="subTitle" idx="1"/>
          </p:nvPr>
        </p:nvSpPr>
        <p:spPr>
          <a:xfrm>
            <a:off x="1621616" y="4347967"/>
            <a:ext cx="8892208" cy="998261"/>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descr="A close up of a building&#10;&#10;Description automatically generated">
            <a:extLst>
              <a:ext uri="{FF2B5EF4-FFF2-40B4-BE49-F238E27FC236}">
                <a16:creationId xmlns:a16="http://schemas.microsoft.com/office/drawing/2014/main" id="{DB4EA31F-5CC8-4ED8-B37C-5E47A0A91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668" y="1054392"/>
            <a:ext cx="8932663" cy="5079941"/>
          </a:xfrm>
          <a:prstGeom prst="rect">
            <a:avLst/>
          </a:prstGeom>
        </p:spPr>
      </p:pic>
    </p:spTree>
    <p:extLst>
      <p:ext uri="{BB962C8B-B14F-4D97-AF65-F5344CB8AC3E}">
        <p14:creationId xmlns:p14="http://schemas.microsoft.com/office/powerpoint/2010/main" val="2077944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5" name="Subtitle 4">
            <a:extLst>
              <a:ext uri="{FF2B5EF4-FFF2-40B4-BE49-F238E27FC236}">
                <a16:creationId xmlns:a16="http://schemas.microsoft.com/office/drawing/2014/main" id="{B4B92158-CE6E-5640-9736-808DFFCB59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1062089"/>
              </p:ext>
            </p:extLst>
          </p:nvPr>
        </p:nvGraphicFramePr>
        <p:xfrm>
          <a:off x="1727199" y="2189132"/>
          <a:ext cx="8737600" cy="3034530"/>
        </p:xfrm>
        <a:graphic>
          <a:graphicData uri="http://schemas.openxmlformats.org/drawingml/2006/table">
            <a:tbl>
              <a:tblPr firstRow="1" bandRow="1">
                <a:tableStyleId>{5C22544A-7EE6-4342-B048-85BDC9FD1C3A}</a:tableStyleId>
              </a:tblPr>
              <a:tblGrid>
                <a:gridCol w="2011424">
                  <a:extLst>
                    <a:ext uri="{9D8B030D-6E8A-4147-A177-3AD203B41FA5}">
                      <a16:colId xmlns:a16="http://schemas.microsoft.com/office/drawing/2014/main" val="20000"/>
                    </a:ext>
                  </a:extLst>
                </a:gridCol>
                <a:gridCol w="1798576">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gridCol w="1193800">
                  <a:extLst>
                    <a:ext uri="{9D8B030D-6E8A-4147-A177-3AD203B41FA5}">
                      <a16:colId xmlns:a16="http://schemas.microsoft.com/office/drawing/2014/main" val="20005"/>
                    </a:ext>
                  </a:extLst>
                </a:gridCol>
              </a:tblGrid>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CCH</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CHP</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Grace</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Total Tests</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504690">
                <a:tc>
                  <a:txBody>
                    <a:bodyPr/>
                    <a:lstStyle/>
                    <a:p>
                      <a:r>
                        <a:rPr lang="en-US" sz="2400" b="1" dirty="0"/>
                        <a:t>Abbott</a:t>
                      </a:r>
                    </a:p>
                  </a:txBody>
                  <a:tcPr/>
                </a:tc>
                <a:tc>
                  <a:txBody>
                    <a:bodyPr/>
                    <a:lstStyle/>
                    <a:p>
                      <a:pPr algn="ctr"/>
                      <a:r>
                        <a:rPr lang="en-US" sz="2400" b="0" dirty="0">
                          <a:latin typeface="Arial" panose="020B0604020202020204" pitchFamily="34" charset="0"/>
                          <a:cs typeface="Arial" panose="020B0604020202020204" pitchFamily="34" charset="0"/>
                        </a:rPr>
                        <a:t>768</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rowSpan="5">
                  <a:txBody>
                    <a:bodyPr/>
                    <a:lstStyle/>
                    <a:p>
                      <a:pPr algn="ctr"/>
                      <a:endParaRPr lang="en-US" sz="2400" b="0" dirty="0">
                        <a:latin typeface="Arial" panose="020B0604020202020204" pitchFamily="34" charset="0"/>
                        <a:cs typeface="Arial" panose="020B0604020202020204" pitchFamily="34" charset="0"/>
                      </a:endParaRPr>
                    </a:p>
                    <a:p>
                      <a:pPr algn="ctr"/>
                      <a:endParaRPr lang="en-US" sz="2400" b="0" dirty="0">
                        <a:latin typeface="Arial" panose="020B0604020202020204" pitchFamily="34" charset="0"/>
                        <a:cs typeface="Arial" panose="020B0604020202020204" pitchFamily="34" charset="0"/>
                      </a:endParaRPr>
                    </a:p>
                    <a:p>
                      <a:pPr algn="ctr"/>
                      <a:r>
                        <a:rPr lang="en-US" sz="2400" b="0" dirty="0">
                          <a:latin typeface="Arial" panose="020B0604020202020204" pitchFamily="34" charset="0"/>
                          <a:cs typeface="Arial" panose="020B0604020202020204" pitchFamily="34" charset="0"/>
                        </a:rPr>
                        <a:t>312</a:t>
                      </a:r>
                    </a:p>
                  </a:txBody>
                  <a:tcPr/>
                </a:tc>
                <a:extLst>
                  <a:ext uri="{0D108BD9-81ED-4DB2-BD59-A6C34878D82A}">
                    <a16:rowId xmlns:a16="http://schemas.microsoft.com/office/drawing/2014/main" val="10001"/>
                  </a:ext>
                </a:extLst>
              </a:tr>
              <a:tr h="445650">
                <a:tc>
                  <a:txBody>
                    <a:bodyPr/>
                    <a:lstStyle/>
                    <a:p>
                      <a:r>
                        <a:rPr lang="en-US" sz="2400" b="1" dirty="0"/>
                        <a:t>Cepheid</a:t>
                      </a:r>
                    </a:p>
                  </a:txBody>
                  <a:tcPr/>
                </a:tc>
                <a:tc>
                  <a:txBody>
                    <a:bodyPr/>
                    <a:lstStyle/>
                    <a:p>
                      <a:pPr algn="ctr"/>
                      <a:r>
                        <a:rPr lang="en-US" sz="2400" b="0" dirty="0">
                          <a:latin typeface="Arial" panose="020B0604020202020204" pitchFamily="34" charset="0"/>
                          <a:cs typeface="Arial" panose="020B0604020202020204" pitchFamily="34" charset="0"/>
                        </a:rPr>
                        <a:t>1427</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20549">
                <a:tc>
                  <a:txBody>
                    <a:bodyPr/>
                    <a:lstStyle/>
                    <a:p>
                      <a:r>
                        <a:rPr lang="en-US" sz="2400" b="1" dirty="0"/>
                        <a:t>BD</a:t>
                      </a:r>
                      <a:r>
                        <a:rPr lang="en-US" sz="2400" b="1" baseline="0" dirty="0"/>
                        <a:t> Max</a:t>
                      </a:r>
                      <a:endParaRPr lang="en-US" sz="2400" b="1" dirty="0"/>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280</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20549">
                <a:tc>
                  <a:txBody>
                    <a:bodyPr/>
                    <a:lstStyle/>
                    <a:p>
                      <a:r>
                        <a:rPr lang="en-US" sz="2400" b="1" dirty="0"/>
                        <a:t>NP Swab</a:t>
                      </a:r>
                    </a:p>
                  </a:txBody>
                  <a:tcPr/>
                </a:tc>
                <a:tc>
                  <a:txBody>
                    <a:bodyPr/>
                    <a:lstStyle/>
                    <a:p>
                      <a:pPr algn="ctr"/>
                      <a:r>
                        <a:rPr lang="en-US" sz="2400" b="0" dirty="0">
                          <a:latin typeface="Arial" panose="020B0604020202020204" pitchFamily="34" charset="0"/>
                          <a:cs typeface="Arial" panose="020B0604020202020204" pitchFamily="34" charset="0"/>
                        </a:rPr>
                        <a:t>&gt;10,000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50504">
                <a:tc>
                  <a:txBody>
                    <a:bodyPr/>
                    <a:lstStyle/>
                    <a:p>
                      <a:r>
                        <a:rPr lang="en-US" sz="2400" b="1" dirty="0"/>
                        <a:t>VTM</a:t>
                      </a:r>
                    </a:p>
                  </a:txBody>
                  <a:tcPr/>
                </a:tc>
                <a:tc>
                  <a:txBody>
                    <a:bodyPr/>
                    <a:lstStyle/>
                    <a:p>
                      <a:pPr algn="ctr"/>
                      <a:r>
                        <a:rPr lang="en-US" sz="2400" b="0" dirty="0">
                          <a:latin typeface="Arial" panose="020B0604020202020204" pitchFamily="34" charset="0"/>
                          <a:cs typeface="Arial" panose="020B0604020202020204" pitchFamily="34" charset="0"/>
                        </a:rPr>
                        <a:t>&gt;1000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059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Antibody</a:t>
            </a:r>
          </a:p>
        </p:txBody>
      </p:sp>
      <p:sp>
        <p:nvSpPr>
          <p:cNvPr id="6" name="Rectangle 5"/>
          <p:cNvSpPr/>
          <p:nvPr/>
        </p:nvSpPr>
        <p:spPr>
          <a:xfrm>
            <a:off x="0" y="1215779"/>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99400871"/>
              </p:ext>
            </p:extLst>
          </p:nvPr>
        </p:nvGraphicFramePr>
        <p:xfrm>
          <a:off x="1493149" y="2598733"/>
          <a:ext cx="9644750" cy="2538350"/>
        </p:xfrm>
        <a:graphic>
          <a:graphicData uri="http://schemas.openxmlformats.org/drawingml/2006/table">
            <a:tbl>
              <a:tblPr firstRow="1" bandRow="1">
                <a:tableStyleId>{5C22544A-7EE6-4342-B048-85BDC9FD1C3A}</a:tableStyleId>
              </a:tblPr>
              <a:tblGrid>
                <a:gridCol w="2325158">
                  <a:extLst>
                    <a:ext uri="{9D8B030D-6E8A-4147-A177-3AD203B41FA5}">
                      <a16:colId xmlns:a16="http://schemas.microsoft.com/office/drawing/2014/main" val="20000"/>
                    </a:ext>
                  </a:extLst>
                </a:gridCol>
                <a:gridCol w="1447416">
                  <a:extLst>
                    <a:ext uri="{9D8B030D-6E8A-4147-A177-3AD203B41FA5}">
                      <a16:colId xmlns:a16="http://schemas.microsoft.com/office/drawing/2014/main" val="20001"/>
                    </a:ext>
                  </a:extLst>
                </a:gridCol>
                <a:gridCol w="1477977">
                  <a:extLst>
                    <a:ext uri="{9D8B030D-6E8A-4147-A177-3AD203B41FA5}">
                      <a16:colId xmlns:a16="http://schemas.microsoft.com/office/drawing/2014/main" val="20002"/>
                    </a:ext>
                  </a:extLst>
                </a:gridCol>
                <a:gridCol w="1562100">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549399">
                  <a:extLst>
                    <a:ext uri="{9D8B030D-6E8A-4147-A177-3AD203B41FA5}">
                      <a16:colId xmlns:a16="http://schemas.microsoft.com/office/drawing/2014/main" val="20005"/>
                    </a:ext>
                  </a:extLst>
                </a:gridCol>
              </a:tblGrid>
              <a:tr h="454211">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latin typeface="Arial Narrow" panose="020B0606020202030204" pitchFamily="34" charset="0"/>
                          <a:cs typeface="Arial" panose="020B0604020202020204" pitchFamily="34" charset="0"/>
                        </a:rPr>
                        <a:t>May</a:t>
                      </a: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June</a:t>
                      </a: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July</a:t>
                      </a:r>
                    </a:p>
                  </a:txBody>
                  <a:tcPr>
                    <a:solidFill>
                      <a:schemeClr val="bg1">
                        <a:lumMod val="75000"/>
                        <a:lumOff val="25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1047819">
                <a:tc>
                  <a:txBody>
                    <a:bodyPr/>
                    <a:lstStyle/>
                    <a:p>
                      <a:r>
                        <a:rPr lang="en-US" sz="2800" b="1" dirty="0" err="1">
                          <a:latin typeface="Arial" panose="020B0604020202020204" pitchFamily="34" charset="0"/>
                          <a:cs typeface="Arial" panose="020B0604020202020204" pitchFamily="34" charset="0"/>
                        </a:rPr>
                        <a:t>Cov</a:t>
                      </a:r>
                      <a:r>
                        <a:rPr lang="en-US" sz="2800" b="1" dirty="0">
                          <a:latin typeface="Arial" panose="020B0604020202020204" pitchFamily="34" charset="0"/>
                          <a:cs typeface="Arial" panose="020B0604020202020204" pitchFamily="34" charset="0"/>
                        </a:rPr>
                        <a:t> Health Partners</a:t>
                      </a:r>
                    </a:p>
                  </a:txBody>
                  <a:tcPr/>
                </a:tc>
                <a:tc>
                  <a:txBody>
                    <a:bodyPr/>
                    <a:lstStyle/>
                    <a:p>
                      <a:pPr algn="ctr"/>
                      <a:r>
                        <a:rPr lang="en-US" sz="2800" b="0" dirty="0">
                          <a:latin typeface="Arial" panose="020B0604020202020204" pitchFamily="34" charset="0"/>
                          <a:cs typeface="Arial" panose="020B0604020202020204" pitchFamily="34" charset="0"/>
                        </a:rPr>
                        <a:t>2,652</a:t>
                      </a:r>
                    </a:p>
                  </a:txBody>
                  <a:tcPr/>
                </a:tc>
                <a:tc>
                  <a:txBody>
                    <a:bodyPr/>
                    <a:lstStyle/>
                    <a:p>
                      <a:pPr algn="ctr"/>
                      <a:r>
                        <a:rPr lang="en-US" sz="2800" b="0" dirty="0">
                          <a:latin typeface="Arial" panose="020B0604020202020204" pitchFamily="34" charset="0"/>
                          <a:cs typeface="Arial" panose="020B0604020202020204" pitchFamily="34" charset="0"/>
                        </a:rPr>
                        <a:t>824</a:t>
                      </a:r>
                    </a:p>
                  </a:txBody>
                  <a:tcPr/>
                </a:tc>
                <a:tc>
                  <a:txBody>
                    <a:bodyPr/>
                    <a:lstStyle/>
                    <a:p>
                      <a:pPr algn="ctr"/>
                      <a:r>
                        <a:rPr lang="en-US" sz="2800" b="0" dirty="0">
                          <a:latin typeface="Arial" panose="020B0604020202020204" pitchFamily="34" charset="0"/>
                          <a:cs typeface="Arial" panose="020B0604020202020204" pitchFamily="34" charset="0"/>
                        </a:rPr>
                        <a:t>135</a:t>
                      </a: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73030">
                <a:tc>
                  <a:txBody>
                    <a:bodyPr/>
                    <a:lstStyle/>
                    <a:p>
                      <a:r>
                        <a:rPr lang="en-US" sz="2800" b="1" dirty="0">
                          <a:latin typeface="Arial" panose="020B0604020202020204" pitchFamily="34" charset="0"/>
                          <a:cs typeface="Arial" panose="020B0604020202020204" pitchFamily="34" charset="0"/>
                        </a:rPr>
                        <a:t>CMG</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7</a:t>
                      </a:r>
                      <a:r>
                        <a:rPr lang="en-US" sz="2800" b="0" baseline="0" dirty="0">
                          <a:latin typeface="Arial" panose="020B0604020202020204" pitchFamily="34" charset="0"/>
                          <a:cs typeface="Arial" panose="020B0604020202020204" pitchFamily="34" charset="0"/>
                        </a:rPr>
                        <a:t> w/ 0 +</a:t>
                      </a:r>
                      <a:endParaRPr lang="en-US" sz="2800" b="0" dirty="0">
                        <a:latin typeface="Arial" panose="020B0604020202020204" pitchFamily="34" charset="0"/>
                        <a:cs typeface="Arial" panose="020B0604020202020204" pitchFamily="34" charset="0"/>
                      </a:endParaRP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473030">
                <a:tc>
                  <a:txBody>
                    <a:bodyPr/>
                    <a:lstStyle/>
                    <a:p>
                      <a:r>
                        <a:rPr lang="en-US" sz="2800" b="1" dirty="0">
                          <a:latin typeface="Arial" panose="020B0604020202020204" pitchFamily="34" charset="0"/>
                          <a:cs typeface="Arial" panose="020B0604020202020204" pitchFamily="34" charset="0"/>
                        </a:rPr>
                        <a:t>CMC</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65 w/ 1+</a:t>
                      </a: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8" name="Content Placeholder 2"/>
          <p:cNvSpPr txBox="1">
            <a:spLocks/>
          </p:cNvSpPr>
          <p:nvPr/>
        </p:nvSpPr>
        <p:spPr>
          <a:xfrm>
            <a:off x="2520778" y="3970776"/>
            <a:ext cx="7589492" cy="251632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6">
              <a:spcBef>
                <a:spcPts val="0"/>
              </a:spcBef>
              <a:spcAft>
                <a:spcPts val="600"/>
              </a:spcAft>
              <a:buSzPct val="800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722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5743B-EBBF-6E45-AA56-6CC32E2075AB}"/>
              </a:ext>
            </a:extLst>
          </p:cNvPr>
          <p:cNvSpPr>
            <a:spLocks noGrp="1"/>
          </p:cNvSpPr>
          <p:nvPr>
            <p:ph type="ctrTitle"/>
          </p:nvPr>
        </p:nvSpPr>
        <p:spPr/>
        <p:txBody>
          <a:bodyPr/>
          <a:lstStyle/>
          <a:p>
            <a:r>
              <a:rPr lang="en-US" dirty="0"/>
              <a:t>Laboratory Update on Antibody Testing</a:t>
            </a:r>
          </a:p>
        </p:txBody>
      </p:sp>
      <p:sp>
        <p:nvSpPr>
          <p:cNvPr id="5" name="Subtitle 4">
            <a:extLst>
              <a:ext uri="{FF2B5EF4-FFF2-40B4-BE49-F238E27FC236}">
                <a16:creationId xmlns:a16="http://schemas.microsoft.com/office/drawing/2014/main" id="{BC5AF92D-3EFD-8B40-AD29-D75A229F72A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651905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614BF-D061-A14A-BED7-E651B38C6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22" y="291828"/>
            <a:ext cx="11100623" cy="6099243"/>
          </a:xfrm>
          <a:prstGeom prst="rect">
            <a:avLst/>
          </a:prstGeom>
        </p:spPr>
      </p:pic>
    </p:spTree>
    <p:extLst>
      <p:ext uri="{BB962C8B-B14F-4D97-AF65-F5344CB8AC3E}">
        <p14:creationId xmlns:p14="http://schemas.microsoft.com/office/powerpoint/2010/main" val="1910775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4ACED0-F61A-9343-B426-5BDBE4DF1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66" y="0"/>
            <a:ext cx="8597907" cy="6955277"/>
          </a:xfrm>
          <a:prstGeom prst="rect">
            <a:avLst/>
          </a:prstGeom>
        </p:spPr>
      </p:pic>
    </p:spTree>
    <p:extLst>
      <p:ext uri="{BB962C8B-B14F-4D97-AF65-F5344CB8AC3E}">
        <p14:creationId xmlns:p14="http://schemas.microsoft.com/office/powerpoint/2010/main" val="2491816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FF027-6F49-6F4B-BEC0-F52EBB376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44" y="904673"/>
            <a:ext cx="11098199" cy="3570050"/>
          </a:xfrm>
          <a:prstGeom prst="rect">
            <a:avLst/>
          </a:prstGeom>
        </p:spPr>
      </p:pic>
    </p:spTree>
    <p:extLst>
      <p:ext uri="{BB962C8B-B14F-4D97-AF65-F5344CB8AC3E}">
        <p14:creationId xmlns:p14="http://schemas.microsoft.com/office/powerpoint/2010/main" val="947632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3" name="Picture 2"/>
          <p:cNvPicPr>
            <a:picLocks noChangeAspect="1"/>
          </p:cNvPicPr>
          <p:nvPr/>
        </p:nvPicPr>
        <p:blipFill>
          <a:blip r:embed="rId2"/>
          <a:stretch>
            <a:fillRect/>
          </a:stretch>
        </p:blipFill>
        <p:spPr>
          <a:xfrm>
            <a:off x="0" y="911164"/>
            <a:ext cx="12192000" cy="5035672"/>
          </a:xfrm>
          <a:prstGeom prst="rect">
            <a:avLst/>
          </a:prstGeom>
        </p:spPr>
      </p:pic>
    </p:spTree>
    <p:extLst>
      <p:ext uri="{BB962C8B-B14F-4D97-AF65-F5344CB8AC3E}">
        <p14:creationId xmlns:p14="http://schemas.microsoft.com/office/powerpoint/2010/main" val="857808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339" y="147320"/>
            <a:ext cx="9784080" cy="1508760"/>
          </a:xfrm>
        </p:spPr>
        <p:txBody>
          <a:bodyPr>
            <a:normAutofit/>
          </a:bodyPr>
          <a:lstStyle/>
          <a:p>
            <a:r>
              <a:rPr lang="en-US" sz="4400" dirty="0">
                <a:solidFill>
                  <a:schemeClr val="bg1"/>
                </a:solidFill>
              </a:rPr>
              <a:t>Clinic  Testing</a:t>
            </a:r>
          </a:p>
        </p:txBody>
      </p:sp>
      <p:sp>
        <p:nvSpPr>
          <p:cNvPr id="6" name="Content Placeholder 2"/>
          <p:cNvSpPr txBox="1">
            <a:spLocks/>
          </p:cNvSpPr>
          <p:nvPr/>
        </p:nvSpPr>
        <p:spPr>
          <a:xfrm>
            <a:off x="974838" y="5159088"/>
            <a:ext cx="10874199" cy="23485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spcBef>
                <a:spcPts val="0"/>
              </a:spcBef>
              <a:spcAft>
                <a:spcPts val="1200"/>
              </a:spcAft>
              <a:buSzPct val="80000"/>
              <a:buFont typeface="Wingdings" pitchFamily="2" charset="2"/>
              <a:buNone/>
            </a:pPr>
            <a:endParaRPr lang="en-US" sz="1800" dirty="0">
              <a:latin typeface="Arial" panose="020B0604020202020204" pitchFamily="34" charset="0"/>
              <a:cs typeface="Arial" panose="020B0604020202020204" pitchFamily="34" charset="0"/>
            </a:endParaRPr>
          </a:p>
        </p:txBody>
      </p:sp>
      <p:sp>
        <p:nvSpPr>
          <p:cNvPr id="3" name="Rectangle 2"/>
          <p:cNvSpPr/>
          <p:nvPr/>
        </p:nvSpPr>
        <p:spPr>
          <a:xfrm>
            <a:off x="0" y="1300480"/>
            <a:ext cx="12192000" cy="71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289646447"/>
              </p:ext>
            </p:extLst>
          </p:nvPr>
        </p:nvGraphicFramePr>
        <p:xfrm>
          <a:off x="2686850" y="4413861"/>
          <a:ext cx="6209499" cy="2194560"/>
        </p:xfrm>
        <a:graphic>
          <a:graphicData uri="http://schemas.openxmlformats.org/drawingml/2006/table">
            <a:tbl>
              <a:tblPr firstRow="1" bandRow="1">
                <a:tableStyleId>{073A0DAA-6AF3-43AB-8588-CEC1D06C72B9}</a:tableStyleId>
              </a:tblPr>
              <a:tblGrid>
                <a:gridCol w="1163181">
                  <a:extLst>
                    <a:ext uri="{9D8B030D-6E8A-4147-A177-3AD203B41FA5}">
                      <a16:colId xmlns:a16="http://schemas.microsoft.com/office/drawing/2014/main" val="20000"/>
                    </a:ext>
                  </a:extLst>
                </a:gridCol>
                <a:gridCol w="610606">
                  <a:extLst>
                    <a:ext uri="{9D8B030D-6E8A-4147-A177-3AD203B41FA5}">
                      <a16:colId xmlns:a16="http://schemas.microsoft.com/office/drawing/2014/main" val="20001"/>
                    </a:ext>
                  </a:extLst>
                </a:gridCol>
                <a:gridCol w="532227">
                  <a:extLst>
                    <a:ext uri="{9D8B030D-6E8A-4147-A177-3AD203B41FA5}">
                      <a16:colId xmlns:a16="http://schemas.microsoft.com/office/drawing/2014/main" val="20002"/>
                    </a:ext>
                  </a:extLst>
                </a:gridCol>
                <a:gridCol w="585759">
                  <a:extLst>
                    <a:ext uri="{9D8B030D-6E8A-4147-A177-3AD203B41FA5}">
                      <a16:colId xmlns:a16="http://schemas.microsoft.com/office/drawing/2014/main" val="20003"/>
                    </a:ext>
                  </a:extLst>
                </a:gridCol>
                <a:gridCol w="681811">
                  <a:extLst>
                    <a:ext uri="{9D8B030D-6E8A-4147-A177-3AD203B41FA5}">
                      <a16:colId xmlns:a16="http://schemas.microsoft.com/office/drawing/2014/main" val="20004"/>
                    </a:ext>
                  </a:extLst>
                </a:gridCol>
                <a:gridCol w="699132">
                  <a:extLst>
                    <a:ext uri="{9D8B030D-6E8A-4147-A177-3AD203B41FA5}">
                      <a16:colId xmlns:a16="http://schemas.microsoft.com/office/drawing/2014/main" val="20005"/>
                    </a:ext>
                  </a:extLst>
                </a:gridCol>
                <a:gridCol w="642445">
                  <a:extLst>
                    <a:ext uri="{9D8B030D-6E8A-4147-A177-3AD203B41FA5}">
                      <a16:colId xmlns:a16="http://schemas.microsoft.com/office/drawing/2014/main" val="20006"/>
                    </a:ext>
                  </a:extLst>
                </a:gridCol>
                <a:gridCol w="642445">
                  <a:extLst>
                    <a:ext uri="{9D8B030D-6E8A-4147-A177-3AD203B41FA5}">
                      <a16:colId xmlns:a16="http://schemas.microsoft.com/office/drawing/2014/main" val="20007"/>
                    </a:ext>
                  </a:extLst>
                </a:gridCol>
                <a:gridCol w="651893">
                  <a:extLst>
                    <a:ext uri="{9D8B030D-6E8A-4147-A177-3AD203B41FA5}">
                      <a16:colId xmlns:a16="http://schemas.microsoft.com/office/drawing/2014/main" val="20008"/>
                    </a:ext>
                  </a:extLst>
                </a:gridCol>
              </a:tblGrid>
              <a:tr h="312285">
                <a:tc>
                  <a:txBody>
                    <a:bodyPr/>
                    <a:lstStyle/>
                    <a:p>
                      <a:endParaRPr lang="en-US" dirty="0">
                        <a:latin typeface="Arial" panose="020B0604020202020204" pitchFamily="34" charset="0"/>
                        <a:cs typeface="Arial" panose="020B0604020202020204" pitchFamily="34" charset="0"/>
                      </a:endParaRPr>
                    </a:p>
                  </a:txBody>
                  <a:tcPr/>
                </a:tc>
                <a:tc gridSpan="8">
                  <a:txBody>
                    <a:bodyPr/>
                    <a:lstStyle/>
                    <a:p>
                      <a:pPr algn="ctr"/>
                      <a:r>
                        <a:rPr lang="en-US" sz="1600" dirty="0">
                          <a:latin typeface="Arial" panose="020B0604020202020204" pitchFamily="34" charset="0"/>
                          <a:cs typeface="Arial" panose="020B0604020202020204" pitchFamily="34" charset="0"/>
                        </a:rPr>
                        <a:t>Grace</a:t>
                      </a:r>
                    </a:p>
                  </a:txBody>
                  <a:tcPr/>
                </a:tc>
                <a:tc hMerge="1">
                  <a:txBody>
                    <a:bodyPr/>
                    <a:lstStyle/>
                    <a:p>
                      <a:endParaRPr lang="en-US"/>
                    </a:p>
                  </a:txBody>
                  <a:tcPr/>
                </a:tc>
                <a:tc hMerge="1">
                  <a:txBody>
                    <a:bodyPr/>
                    <a:lstStyle/>
                    <a:p>
                      <a:endParaRPr lang="en-US"/>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3674">
                <a:tc>
                  <a:txBody>
                    <a:bodyPr/>
                    <a:lstStyle/>
                    <a:p>
                      <a:endParaRPr lang="en-US" sz="2000" dirty="0">
                        <a:latin typeface="Arial Narrow" panose="020B0606020202030204" pitchFamily="34" charset="0"/>
                        <a:cs typeface="Arial" panose="020B0604020202020204" pitchFamily="34" charset="0"/>
                      </a:endParaRPr>
                    </a:p>
                  </a:txBody>
                  <a:tcPr/>
                </a:tc>
                <a:tc>
                  <a:txBody>
                    <a:bodyPr/>
                    <a:lstStyle/>
                    <a:p>
                      <a:pPr algn="ctr"/>
                      <a:r>
                        <a:rPr lang="en-US" sz="1600" dirty="0">
                          <a:latin typeface="Arial Narrow" panose="020B0606020202030204" pitchFamily="34" charset="0"/>
                          <a:cs typeface="Arial" panose="020B0604020202020204" pitchFamily="34" charset="0"/>
                        </a:rPr>
                        <a:t>7/6</a:t>
                      </a:r>
                    </a:p>
                  </a:txBody>
                  <a:tcPr/>
                </a:tc>
                <a:tc>
                  <a:txBody>
                    <a:bodyPr/>
                    <a:lstStyle/>
                    <a:p>
                      <a:pPr algn="ctr"/>
                      <a:r>
                        <a:rPr lang="en-US" sz="1600" dirty="0">
                          <a:latin typeface="Arial Narrow" panose="020B0606020202030204" pitchFamily="34" charset="0"/>
                          <a:cs typeface="Arial" panose="020B0604020202020204" pitchFamily="34" charset="0"/>
                        </a:rPr>
                        <a:t>7/7</a:t>
                      </a:r>
                    </a:p>
                  </a:txBody>
                  <a:tcPr/>
                </a:tc>
                <a:tc>
                  <a:txBody>
                    <a:bodyPr/>
                    <a:lstStyle/>
                    <a:p>
                      <a:pPr algn="ctr"/>
                      <a:r>
                        <a:rPr lang="en-US" sz="1600" dirty="0">
                          <a:latin typeface="Arial Narrow" panose="020B0606020202030204" pitchFamily="34" charset="0"/>
                          <a:cs typeface="Arial" panose="020B0604020202020204" pitchFamily="34" charset="0"/>
                        </a:rPr>
                        <a:t>7/8</a:t>
                      </a:r>
                    </a:p>
                  </a:txBody>
                  <a:tcPr/>
                </a:tc>
                <a:tc>
                  <a:txBody>
                    <a:bodyPr/>
                    <a:lstStyle/>
                    <a:p>
                      <a:pPr algn="ctr"/>
                      <a:r>
                        <a:rPr lang="en-US" sz="1600" dirty="0">
                          <a:latin typeface="Arial Narrow" panose="020B0606020202030204" pitchFamily="34" charset="0"/>
                          <a:cs typeface="Arial" panose="020B0604020202020204" pitchFamily="34" charset="0"/>
                        </a:rPr>
                        <a:t>7/9</a:t>
                      </a:r>
                    </a:p>
                  </a:txBody>
                  <a:tcPr/>
                </a:tc>
                <a:tc>
                  <a:txBody>
                    <a:bodyPr/>
                    <a:lstStyle/>
                    <a:p>
                      <a:pPr algn="ctr"/>
                      <a:r>
                        <a:rPr lang="en-US" sz="1600" dirty="0">
                          <a:latin typeface="Arial Narrow" panose="020B0606020202030204" pitchFamily="34" charset="0"/>
                          <a:cs typeface="Arial" panose="020B0604020202020204" pitchFamily="34" charset="0"/>
                        </a:rPr>
                        <a:t>7/10</a:t>
                      </a:r>
                    </a:p>
                  </a:txBody>
                  <a:tcPr/>
                </a:tc>
                <a:tc>
                  <a:txBody>
                    <a:bodyPr/>
                    <a:lstStyle/>
                    <a:p>
                      <a:pPr algn="ctr"/>
                      <a:r>
                        <a:rPr lang="en-US" sz="1600" dirty="0">
                          <a:latin typeface="Arial Narrow" panose="020B0606020202030204" pitchFamily="34" charset="0"/>
                          <a:cs typeface="Arial" panose="020B0604020202020204" pitchFamily="34" charset="0"/>
                        </a:rPr>
                        <a:t>7/11</a:t>
                      </a:r>
                    </a:p>
                  </a:txBody>
                  <a:tcPr/>
                </a:tc>
                <a:tc>
                  <a:txBody>
                    <a:bodyPr/>
                    <a:lstStyle/>
                    <a:p>
                      <a:pPr algn="ctr"/>
                      <a:r>
                        <a:rPr lang="en-US" sz="1600" dirty="0">
                          <a:latin typeface="Arial Narrow" panose="020B0606020202030204" pitchFamily="34" charset="0"/>
                          <a:cs typeface="Arial" panose="020B0604020202020204" pitchFamily="34" charset="0"/>
                        </a:rPr>
                        <a:t>7/12</a:t>
                      </a:r>
                    </a:p>
                  </a:txBody>
                  <a:tcPr/>
                </a:tc>
                <a:tc>
                  <a:txBody>
                    <a:bodyPr/>
                    <a:lstStyle/>
                    <a:p>
                      <a:pPr algn="ctr"/>
                      <a:r>
                        <a:rPr lang="en-US" sz="1600" dirty="0">
                          <a:latin typeface="Arial Narrow" panose="020B0606020202030204" pitchFamily="34" charset="0"/>
                          <a:cs typeface="Arial" panose="020B0604020202020204" pitchFamily="34" charset="0"/>
                        </a:rPr>
                        <a:t>7/13</a:t>
                      </a:r>
                    </a:p>
                  </a:txBody>
                  <a:tcPr/>
                </a:tc>
                <a:extLst>
                  <a:ext uri="{0D108BD9-81ED-4DB2-BD59-A6C34878D82A}">
                    <a16:rowId xmlns:a16="http://schemas.microsoft.com/office/drawing/2014/main" val="10001"/>
                  </a:ext>
                </a:extLst>
              </a:tr>
              <a:tr h="539012">
                <a:tc>
                  <a:txBody>
                    <a:bodyPr/>
                    <a:lstStyle/>
                    <a:p>
                      <a:r>
                        <a:rPr lang="en-US" sz="1800" dirty="0">
                          <a:latin typeface="Arial Narrow" panose="020B0606020202030204" pitchFamily="34" charset="0"/>
                        </a:rPr>
                        <a:t>Count</a:t>
                      </a:r>
                      <a:r>
                        <a:rPr lang="en-US" sz="1800" baseline="0" dirty="0">
                          <a:latin typeface="Arial Narrow" panose="020B0606020202030204" pitchFamily="34" charset="0"/>
                        </a:rPr>
                        <a:t> of Tested</a:t>
                      </a:r>
                      <a:endParaRPr lang="en-US" sz="18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tc>
                  <a:txBody>
                    <a:bodyPr/>
                    <a:lstStyle/>
                    <a:p>
                      <a:pPr algn="ctr"/>
                      <a:r>
                        <a:rPr lang="en-US" sz="2000" dirty="0">
                          <a:latin typeface="Arial Narrow" panose="020B0606020202030204" pitchFamily="34" charset="0"/>
                          <a:cs typeface="Arial" panose="020B0604020202020204" pitchFamily="34" charset="0"/>
                        </a:rPr>
                        <a:t>58</a:t>
                      </a:r>
                    </a:p>
                  </a:txBody>
                  <a:tcPr/>
                </a:tc>
                <a:tc>
                  <a:txBody>
                    <a:bodyPr/>
                    <a:lstStyle/>
                    <a:p>
                      <a:pPr algn="ctr"/>
                      <a:r>
                        <a:rPr lang="en-US" sz="2000" dirty="0">
                          <a:latin typeface="Arial Narrow" panose="020B0606020202030204" pitchFamily="34" charset="0"/>
                          <a:cs typeface="Arial" panose="020B0604020202020204" pitchFamily="34" charset="0"/>
                        </a:rPr>
                        <a:t>62</a:t>
                      </a: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tc>
                  <a:txBody>
                    <a:bodyPr/>
                    <a:lstStyle/>
                    <a:p>
                      <a:pPr algn="ctr"/>
                      <a:endParaRPr lang="en-US" sz="2000" dirty="0">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0002"/>
                  </a:ext>
                </a:extLst>
              </a:tr>
              <a:tr h="333674">
                <a:tc>
                  <a:txBody>
                    <a:bodyPr/>
                    <a:lstStyle/>
                    <a:p>
                      <a:r>
                        <a:rPr lang="en-US" sz="1800" dirty="0">
                          <a:latin typeface="Arial Narrow" panose="020B0606020202030204" pitchFamily="34" charset="0"/>
                        </a:rPr>
                        <a:t>Positive</a:t>
                      </a:r>
                    </a:p>
                  </a:txBody>
                  <a:tcPr/>
                </a:tc>
                <a:tc gridSpan="3">
                  <a:txBody>
                    <a:bodyPr/>
                    <a:lstStyle/>
                    <a:p>
                      <a:pPr algn="ctr"/>
                      <a:r>
                        <a:rPr lang="en-US" sz="2000" dirty="0">
                          <a:latin typeface="Arial Narrow" panose="020B0606020202030204" pitchFamily="34" charset="0"/>
                          <a:cs typeface="Arial" panose="020B0604020202020204" pitchFamily="34" charset="0"/>
                        </a:rPr>
                        <a:t>25</a:t>
                      </a:r>
                    </a:p>
                  </a:txBody>
                  <a:tcPr/>
                </a:tc>
                <a:tc hMerge="1">
                  <a:txBody>
                    <a:bodyPr/>
                    <a:lstStyle/>
                    <a:p>
                      <a:endParaRPr lang="en-US"/>
                    </a:p>
                  </a:txBody>
                  <a:tcPr/>
                </a:tc>
                <a:tc hMerge="1">
                  <a:txBody>
                    <a:bodyPr/>
                    <a:lstStyle/>
                    <a:p>
                      <a:endParaRPr lang="en-US"/>
                    </a:p>
                  </a:txBody>
                  <a:tcPr/>
                </a:tc>
                <a:tc gridSpan="5">
                  <a:txBody>
                    <a:bodyPr/>
                    <a:lstStyle/>
                    <a:p>
                      <a:pPr algn="ctr"/>
                      <a:endParaRPr lang="en-US" sz="2000" dirty="0">
                        <a:latin typeface="Arial Narrow" panose="020B060602020203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33674">
                <a:tc>
                  <a:txBody>
                    <a:bodyPr/>
                    <a:lstStyle/>
                    <a:p>
                      <a:r>
                        <a:rPr lang="en-US" sz="1800" dirty="0">
                          <a:latin typeface="Arial Narrow" panose="020B0606020202030204" pitchFamily="34" charset="0"/>
                        </a:rPr>
                        <a:t>Re-test</a:t>
                      </a:r>
                    </a:p>
                  </a:txBody>
                  <a:tcPr/>
                </a:tc>
                <a:tc gridSpan="8">
                  <a:txBody>
                    <a:bodyPr/>
                    <a:lstStyle/>
                    <a:p>
                      <a:pPr algn="ctr"/>
                      <a:endParaRPr lang="en-US" sz="2000" dirty="0">
                        <a:latin typeface="Arial Narrow" panose="020B060602020203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74884625"/>
              </p:ext>
            </p:extLst>
          </p:nvPr>
        </p:nvGraphicFramePr>
        <p:xfrm>
          <a:off x="1885950" y="838200"/>
          <a:ext cx="7505700" cy="3519781"/>
        </p:xfrm>
        <a:graphic>
          <a:graphicData uri="http://schemas.openxmlformats.org/drawingml/2006/table">
            <a:tbl>
              <a:tblPr firstRow="1" firstCol="1" bandRow="1">
                <a:tableStyleId>{5C22544A-7EE6-4342-B048-85BDC9FD1C3A}</a:tableStyleId>
              </a:tblPr>
              <a:tblGrid>
                <a:gridCol w="1110084">
                  <a:extLst>
                    <a:ext uri="{9D8B030D-6E8A-4147-A177-3AD203B41FA5}">
                      <a16:colId xmlns:a16="http://schemas.microsoft.com/office/drawing/2014/main" val="20000"/>
                    </a:ext>
                  </a:extLst>
                </a:gridCol>
                <a:gridCol w="984773">
                  <a:extLst>
                    <a:ext uri="{9D8B030D-6E8A-4147-A177-3AD203B41FA5}">
                      <a16:colId xmlns:a16="http://schemas.microsoft.com/office/drawing/2014/main" val="20001"/>
                    </a:ext>
                  </a:extLst>
                </a:gridCol>
                <a:gridCol w="1235395">
                  <a:extLst>
                    <a:ext uri="{9D8B030D-6E8A-4147-A177-3AD203B41FA5}">
                      <a16:colId xmlns:a16="http://schemas.microsoft.com/office/drawing/2014/main" val="20002"/>
                    </a:ext>
                  </a:extLst>
                </a:gridCol>
                <a:gridCol w="858973">
                  <a:extLst>
                    <a:ext uri="{9D8B030D-6E8A-4147-A177-3AD203B41FA5}">
                      <a16:colId xmlns:a16="http://schemas.microsoft.com/office/drawing/2014/main" val="20003"/>
                    </a:ext>
                  </a:extLst>
                </a:gridCol>
                <a:gridCol w="734405">
                  <a:extLst>
                    <a:ext uri="{9D8B030D-6E8A-4147-A177-3AD203B41FA5}">
                      <a16:colId xmlns:a16="http://schemas.microsoft.com/office/drawing/2014/main" val="20004"/>
                    </a:ext>
                  </a:extLst>
                </a:gridCol>
                <a:gridCol w="766807">
                  <a:extLst>
                    <a:ext uri="{9D8B030D-6E8A-4147-A177-3AD203B41FA5}">
                      <a16:colId xmlns:a16="http://schemas.microsoft.com/office/drawing/2014/main" val="20005"/>
                    </a:ext>
                  </a:extLst>
                </a:gridCol>
                <a:gridCol w="723606">
                  <a:extLst>
                    <a:ext uri="{9D8B030D-6E8A-4147-A177-3AD203B41FA5}">
                      <a16:colId xmlns:a16="http://schemas.microsoft.com/office/drawing/2014/main" val="20006"/>
                    </a:ext>
                  </a:extLst>
                </a:gridCol>
                <a:gridCol w="1091657">
                  <a:extLst>
                    <a:ext uri="{9D8B030D-6E8A-4147-A177-3AD203B41FA5}">
                      <a16:colId xmlns:a16="http://schemas.microsoft.com/office/drawing/2014/main" val="20007"/>
                    </a:ext>
                  </a:extLst>
                </a:gridCol>
              </a:tblGrid>
              <a:tr h="270970">
                <a:tc>
                  <a:txBody>
                    <a:bodyPr/>
                    <a:lstStyle/>
                    <a:p>
                      <a:pPr marL="0" marR="0">
                        <a:spcBef>
                          <a:spcPts val="0"/>
                        </a:spcBef>
                        <a:spcAft>
                          <a:spcPts val="0"/>
                        </a:spcAft>
                      </a:pPr>
                      <a:r>
                        <a:rPr lang="en-US" sz="1100" dirty="0">
                          <a:solidFill>
                            <a:schemeClr val="bg1"/>
                          </a:solidFill>
                          <a:effectLst/>
                          <a:latin typeface="Arial" panose="020B0604020202020204" pitchFamily="34" charset="0"/>
                          <a:cs typeface="Arial" panose="020B0604020202020204" pitchFamily="34" charset="0"/>
                        </a:rPr>
                        <a:t> </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07/07</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07/08</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07/09</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600" b="0">
                          <a:solidFill>
                            <a:schemeClr val="bg1"/>
                          </a:solidFill>
                          <a:effectLst/>
                          <a:latin typeface="Arial" panose="020B0604020202020204" pitchFamily="34" charset="0"/>
                          <a:cs typeface="Arial" panose="020B0604020202020204" pitchFamily="34" charset="0"/>
                        </a:rPr>
                        <a:t>07/10</a:t>
                      </a:r>
                      <a:endParaRPr lang="en-US" sz="16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07/11</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07/12</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600" b="0" dirty="0">
                          <a:solidFill>
                            <a:schemeClr val="bg1"/>
                          </a:solidFill>
                          <a:effectLst/>
                          <a:latin typeface="Arial" panose="020B0604020202020204" pitchFamily="34" charset="0"/>
                          <a:cs typeface="Arial" panose="020B0604020202020204" pitchFamily="34" charset="0"/>
                        </a:rPr>
                        <a:t>07/13</a:t>
                      </a:r>
                      <a:endPar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640729">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19</a:t>
                      </a:r>
                      <a:r>
                        <a:rPr lang="en-US" sz="1100" baseline="30000">
                          <a:solidFill>
                            <a:schemeClr val="bg1"/>
                          </a:solidFill>
                          <a:effectLst/>
                          <a:latin typeface="Arial" panose="020B0604020202020204" pitchFamily="34" charset="0"/>
                          <a:cs typeface="Arial" panose="020B0604020202020204" pitchFamily="34" charset="0"/>
                        </a:rPr>
                        <a:t>TH</a:t>
                      </a:r>
                      <a:r>
                        <a:rPr lang="en-US" sz="1100">
                          <a:solidFill>
                            <a:schemeClr val="bg1"/>
                          </a:solidFill>
                          <a:effectLst/>
                          <a:latin typeface="Arial" panose="020B0604020202020204" pitchFamily="34" charset="0"/>
                          <a:cs typeface="Arial" panose="020B0604020202020204" pitchFamily="34" charset="0"/>
                        </a:rPr>
                        <a:t> &amp; Quaker UC</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11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6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2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2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1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 positive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4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 tested</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3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 positive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372583">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NorthWest</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50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10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65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14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43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4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45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5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46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10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558875">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Pedi UC</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22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5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25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4 Positive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10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 25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4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Needing Spreadsheet updated</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558875">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HP</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81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15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156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40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161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35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145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20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88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19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67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85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19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372583">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Wolfforth</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2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0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3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1 Positive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4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Positive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2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1 positive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372583">
                <a:tc>
                  <a:txBody>
                    <a:bodyPr/>
                    <a:lstStyle/>
                    <a:p>
                      <a:pPr marL="0" marR="0">
                        <a:spcBef>
                          <a:spcPts val="0"/>
                        </a:spcBef>
                        <a:spcAft>
                          <a:spcPts val="0"/>
                        </a:spcAft>
                      </a:pPr>
                      <a:r>
                        <a:rPr lang="en-US" sz="1100">
                          <a:solidFill>
                            <a:schemeClr val="bg1"/>
                          </a:solidFill>
                          <a:effectLst/>
                          <a:latin typeface="Arial" panose="020B0604020202020204" pitchFamily="34" charset="0"/>
                          <a:cs typeface="Arial" panose="020B0604020202020204" pitchFamily="34" charset="0"/>
                        </a:rPr>
                        <a:t>Roswell</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2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0 Positive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N/A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N/A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N/A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6"/>
                  </a:ext>
                </a:extLst>
              </a:tr>
              <a:tr h="372583">
                <a:tc>
                  <a:txBody>
                    <a:bodyPr/>
                    <a:lstStyle/>
                    <a:p>
                      <a:pPr marL="0" marR="0">
                        <a:spcBef>
                          <a:spcPts val="0"/>
                        </a:spcBef>
                        <a:spcAft>
                          <a:spcPts val="0"/>
                        </a:spcAft>
                      </a:pPr>
                      <a:r>
                        <a:rPr lang="en-US" sz="1100" dirty="0">
                          <a:solidFill>
                            <a:schemeClr val="bg1"/>
                          </a:solidFill>
                          <a:effectLst/>
                          <a:latin typeface="Arial" panose="020B0604020202020204" pitchFamily="34" charset="0"/>
                          <a:cs typeface="Arial" panose="020B0604020202020204" pitchFamily="34" charset="0"/>
                        </a:rPr>
                        <a:t>Antibody Testing </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3 Tested</a:t>
                      </a:r>
                    </a:p>
                    <a:p>
                      <a:pPr marL="0" marR="0">
                        <a:spcBef>
                          <a:spcPts val="0"/>
                        </a:spcBef>
                        <a:spcAft>
                          <a:spcPts val="0"/>
                        </a:spcAft>
                      </a:pPr>
                      <a:r>
                        <a:rPr lang="en-US" sz="1100">
                          <a:effectLst/>
                          <a:latin typeface="Arial" panose="020B0604020202020204" pitchFamily="34" charset="0"/>
                          <a:cs typeface="Arial" panose="020B0604020202020204" pitchFamily="34" charset="0"/>
                        </a:rPr>
                        <a:t>1 Reactive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6 Tested </a:t>
                      </a:r>
                    </a:p>
                    <a:p>
                      <a:pPr marL="0" marR="0">
                        <a:spcBef>
                          <a:spcPts val="0"/>
                        </a:spcBef>
                        <a:spcAft>
                          <a:spcPts val="0"/>
                        </a:spcAft>
                      </a:pPr>
                      <a:r>
                        <a:rPr lang="en-US" sz="1100">
                          <a:effectLst/>
                          <a:latin typeface="Arial" panose="020B0604020202020204" pitchFamily="34" charset="0"/>
                          <a:cs typeface="Arial" panose="020B0604020202020204" pitchFamily="34" charset="0"/>
                        </a:rPr>
                        <a:t>0 Reactive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3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reactive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6 tested</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2 reactive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N/A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7 Tested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0 Reactive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8182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312EA5-DDED-6B4B-83A8-3E3A11529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77" y="20827"/>
            <a:ext cx="10199716" cy="6837173"/>
          </a:xfrm>
          <a:prstGeom prst="rect">
            <a:avLst/>
          </a:prstGeom>
        </p:spPr>
      </p:pic>
    </p:spTree>
    <p:extLst>
      <p:ext uri="{BB962C8B-B14F-4D97-AF65-F5344CB8AC3E}">
        <p14:creationId xmlns:p14="http://schemas.microsoft.com/office/powerpoint/2010/main" val="1179542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506"/>
            <a:ext cx="7474523" cy="1052587"/>
          </a:xfrm>
        </p:spPr>
        <p:txBody>
          <a:bodyPr>
            <a:normAutofit/>
          </a:bodyPr>
          <a:lstStyle/>
          <a:p>
            <a:r>
              <a:rPr lang="en-US" sz="4800" dirty="0">
                <a:solidFill>
                  <a:schemeClr val="bg1"/>
                </a:solidFill>
                <a:latin typeface="Arial" panose="020B0604020202020204" pitchFamily="34" charset="0"/>
                <a:cs typeface="Arial" panose="020B0604020202020204" pitchFamily="34" charset="0"/>
              </a:rPr>
              <a:t>COVID19-HOT TOPICS</a:t>
            </a:r>
            <a:endParaRPr lang="en-US" sz="5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0" y="1041720"/>
            <a:ext cx="12192000" cy="832104"/>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523" y="232170"/>
            <a:ext cx="9906011" cy="707886"/>
          </a:xfrm>
          <a:prstGeom prst="rect">
            <a:avLst/>
          </a:prstGeom>
          <a:noFill/>
        </p:spPr>
        <p:txBody>
          <a:bodyPr wrap="square" rtlCol="0">
            <a:spAutoFit/>
          </a:bodyPr>
          <a:lstStyle/>
          <a:p>
            <a:pPr lvl="1">
              <a:spcAft>
                <a:spcPts val="600"/>
              </a:spcAft>
            </a:pPr>
            <a:r>
              <a:rPr lang="en-US" sz="4000" dirty="0">
                <a:solidFill>
                  <a:schemeClr val="bg2"/>
                </a:solidFill>
                <a:latin typeface="Arial" panose="020B0604020202020204" pitchFamily="34" charset="0"/>
                <a:cs typeface="Arial" panose="020B0604020202020204" pitchFamily="34" charset="0"/>
              </a:rPr>
              <a:t>PPE Inventory</a:t>
            </a:r>
            <a:endParaRPr lang="en-US"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86773" y="940056"/>
            <a:ext cx="11218453" cy="5053579"/>
          </a:xfrm>
          <a:prstGeom prst="rect">
            <a:avLst/>
          </a:prstGeom>
        </p:spPr>
      </p:pic>
    </p:spTree>
    <p:extLst>
      <p:ext uri="{BB962C8B-B14F-4D97-AF65-F5344CB8AC3E}">
        <p14:creationId xmlns:p14="http://schemas.microsoft.com/office/powerpoint/2010/main" val="1587515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lstStyle/>
          <a:p>
            <a:r>
              <a:rPr lang="en-US" dirty="0"/>
              <a:t>Larry Pineda, </a:t>
            </a:r>
            <a:r>
              <a:rPr lang="en-US" dirty="0" err="1"/>
              <a:t>PharmD</a:t>
            </a:r>
            <a:endParaRPr lang="en-US" dirty="0"/>
          </a:p>
          <a:p>
            <a:r>
              <a:rPr lang="en-US" dirty="0"/>
              <a:t>Clinical Pharmacist – AMS/ID</a:t>
            </a:r>
          </a:p>
        </p:txBody>
      </p:sp>
    </p:spTree>
    <p:extLst>
      <p:ext uri="{BB962C8B-B14F-4D97-AF65-F5344CB8AC3E}">
        <p14:creationId xmlns:p14="http://schemas.microsoft.com/office/powerpoint/2010/main" val="426034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1" y="1158248"/>
          <a:ext cx="11452859" cy="4328160"/>
        </p:xfrm>
        <a:graphic>
          <a:graphicData uri="http://schemas.openxmlformats.org/drawingml/2006/table">
            <a:tbl>
              <a:tblPr firstRow="1" bandRow="1">
                <a:tableStyleId>{5C22544A-7EE6-4342-B048-85BDC9FD1C3A}</a:tableStyleId>
              </a:tblPr>
              <a:tblGrid>
                <a:gridCol w="1932397">
                  <a:extLst>
                    <a:ext uri="{9D8B030D-6E8A-4147-A177-3AD203B41FA5}">
                      <a16:colId xmlns:a16="http://schemas.microsoft.com/office/drawing/2014/main" val="20000"/>
                    </a:ext>
                  </a:extLst>
                </a:gridCol>
                <a:gridCol w="2388755">
                  <a:extLst>
                    <a:ext uri="{9D8B030D-6E8A-4147-A177-3AD203B41FA5}">
                      <a16:colId xmlns:a16="http://schemas.microsoft.com/office/drawing/2014/main" val="20001"/>
                    </a:ext>
                  </a:extLst>
                </a:gridCol>
                <a:gridCol w="3607457">
                  <a:extLst>
                    <a:ext uri="{9D8B030D-6E8A-4147-A177-3AD203B41FA5}">
                      <a16:colId xmlns:a16="http://schemas.microsoft.com/office/drawing/2014/main" val="20002"/>
                    </a:ext>
                  </a:extLst>
                </a:gridCol>
                <a:gridCol w="352425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135111">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a:t>
                      </a:r>
                    </a:p>
                    <a:p>
                      <a:endParaRPr lang="en-US" sz="1400" dirty="0"/>
                    </a:p>
                  </a:txBody>
                  <a:tcPr/>
                </a:tc>
                <a:tc>
                  <a:txBody>
                    <a:bodyPr/>
                    <a:lstStyle/>
                    <a:p>
                      <a:r>
                        <a:rPr lang="en-US" sz="1400" b="0" dirty="0"/>
                        <a:t>200 mg IV x 1, then 100 mg IV daily x 4</a:t>
                      </a:r>
                      <a:r>
                        <a:rPr lang="en-US" sz="1400" b="0" baseline="0" dirty="0"/>
                        <a:t> </a:t>
                      </a:r>
                      <a:r>
                        <a:rPr lang="en-US" sz="1400" b="0" dirty="0"/>
                        <a:t>days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Can consider an additional 5 days of therapy in the following patients: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Clinically worsening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Continues on high-flow nasal cannula, non-rebreather, </a:t>
                      </a:r>
                      <a:r>
                        <a:rPr lang="en-US" sz="1400" b="0" baseline="0" dirty="0" err="1"/>
                        <a:t>ventimask</a:t>
                      </a:r>
                      <a:r>
                        <a:rPr lang="en-US" sz="1400" b="0" baseline="0" dirty="0"/>
                        <a:t>, mech ventilation, or ECMO w/o improvement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Immunosuppressed </a:t>
                      </a:r>
                    </a:p>
                  </a:txBody>
                  <a:tcPr/>
                </a:tc>
                <a:tc>
                  <a:txBody>
                    <a:bodyPr/>
                    <a:lstStyle/>
                    <a:p>
                      <a:r>
                        <a:rPr lang="en-US" sz="1400" dirty="0"/>
                        <a:t>CMC expanded access program</a:t>
                      </a:r>
                      <a:r>
                        <a:rPr lang="en-US" sz="1400" baseline="0" dirty="0"/>
                        <a:t> </a:t>
                      </a:r>
                      <a:r>
                        <a:rPr lang="en-US" sz="1400" dirty="0"/>
                        <a:t>ended</a:t>
                      </a:r>
                      <a:r>
                        <a:rPr lang="en-US" sz="1400" baseline="0" dirty="0"/>
                        <a:t> 5/29/20</a:t>
                      </a:r>
                      <a:endParaRPr lang="en-US" sz="1400" dirty="0"/>
                    </a:p>
                    <a:p>
                      <a:pPr marL="0" indent="0">
                        <a:buFont typeface="Arial" panose="020B0604020202020204" pitchFamily="34" charset="0"/>
                        <a:buNone/>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PSJH criteria for EUA: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1. Adults or pediatrics with confirmed SARS-CoV-2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2. Pneumonia per chest imaging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3. Patient with SpO2 ≤ 94% </a:t>
                      </a:r>
                      <a:r>
                        <a:rPr lang="en-US" sz="1400" b="0" u="sng" baseline="0" dirty="0"/>
                        <a:t>or</a:t>
                      </a:r>
                      <a:r>
                        <a:rPr lang="en-US" sz="1400" b="0" baseline="0" dirty="0"/>
                        <a:t> requiring supplemental O2, mech vent, and/or ECMO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4. AST/ALT &lt; 5 x ULN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5. eGFR &gt; 30 ml/min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baseline="0" dirty="0"/>
                        <a:t>Must provide “Fact Sheet for Patients” and document that we communicated information to patient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dirty="0"/>
                        <a:t>Mandatory AE</a:t>
                      </a:r>
                      <a:r>
                        <a:rPr lang="en-US" sz="1400" b="0" i="1" baseline="0" dirty="0"/>
                        <a:t> reporting to FDA MedWatch</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Emergency</a:t>
                      </a:r>
                      <a:r>
                        <a:rPr lang="en-US" sz="1400" b="1" baseline="0" dirty="0"/>
                        <a:t> </a:t>
                      </a:r>
                      <a:r>
                        <a:rPr lang="en-US" sz="1400" b="1" dirty="0"/>
                        <a:t>Use Authorization</a:t>
                      </a:r>
                    </a:p>
                    <a:p>
                      <a:pPr marL="0" marR="0" indent="0" algn="l" rtl="0" eaLnBrk="1" fontAlgn="auto" latinLnBrk="0" hangingPunct="1">
                        <a:lnSpc>
                          <a:spcPct val="100000"/>
                        </a:lnSpc>
                        <a:spcBef>
                          <a:spcPts val="0"/>
                        </a:spcBef>
                        <a:spcAft>
                          <a:spcPts val="0"/>
                        </a:spcAft>
                        <a:buFontTx/>
                        <a:buNone/>
                      </a:pPr>
                      <a:r>
                        <a:rPr lang="en-US" sz="1400" b="0" baseline="0" dirty="0"/>
                        <a:t>Inventory = </a:t>
                      </a:r>
                      <a:r>
                        <a:rPr lang="en-US" sz="1200" b="0" baseline="0" dirty="0"/>
                        <a:t>144 vials at CMC as of Thursday</a:t>
                      </a:r>
                    </a:p>
                    <a:p>
                      <a:pPr marL="0" marR="0" indent="0" algn="l" rtl="0" eaLnBrk="1" fontAlgn="auto" latinLnBrk="0" hangingPunct="1">
                        <a:lnSpc>
                          <a:spcPct val="100000"/>
                        </a:lnSpc>
                        <a:spcBef>
                          <a:spcPts val="0"/>
                        </a:spcBef>
                        <a:spcAft>
                          <a:spcPts val="0"/>
                        </a:spcAft>
                        <a:buFontTx/>
                        <a:buNone/>
                      </a:pPr>
                      <a:r>
                        <a:rPr lang="en-US" sz="1200" b="0" baseline="0" dirty="0"/>
                        <a:t>(32 vials at Plainview)</a:t>
                      </a: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rtl="0" eaLnBrk="1" fontAlgn="auto" latinLnBrk="0" hangingPunct="1">
                        <a:lnSpc>
                          <a:spcPct val="100000"/>
                        </a:lnSpc>
                        <a:spcBef>
                          <a:spcPts val="0"/>
                        </a:spcBef>
                        <a:spcAft>
                          <a:spcPts val="0"/>
                        </a:spcAft>
                        <a:buFontTx/>
                        <a:buNone/>
                      </a:pPr>
                      <a:r>
                        <a:rPr lang="en-US" sz="1400" b="1" baseline="0" dirty="0"/>
                        <a:t>EUA Patients: </a:t>
                      </a:r>
                      <a:r>
                        <a:rPr lang="en-US" sz="1200" b="0" baseline="0" dirty="0"/>
                        <a:t>5 patients on therapy at CMC, 1 patient at CCH, and 1 patient at Plainview as of Thursday AM</a:t>
                      </a: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baseline="0" dirty="0"/>
                        <a:t>7/16/20: purchased through ASB, allocation based on COVID-19 hospitalizations</a:t>
                      </a:r>
                    </a:p>
                  </a:txBody>
                  <a:tcPr/>
                </a:tc>
                <a:extLst>
                  <a:ext uri="{0D108BD9-81ED-4DB2-BD59-A6C34878D82A}">
                    <a16:rowId xmlns:a16="http://schemas.microsoft.com/office/drawing/2014/main" val="10001"/>
                  </a:ext>
                </a:extLst>
              </a:tr>
              <a:tr h="654284">
                <a:tc>
                  <a:txBody>
                    <a:bodyPr/>
                    <a:lstStyle/>
                    <a:p>
                      <a:r>
                        <a:rPr lang="en-US" sz="1400" dirty="0"/>
                        <a:t>Dexamethasone</a:t>
                      </a:r>
                    </a:p>
                  </a:txBody>
                  <a:tcPr/>
                </a:tc>
                <a:tc>
                  <a:txBody>
                    <a:bodyPr/>
                    <a:lstStyle/>
                    <a:p>
                      <a:r>
                        <a:rPr lang="en-US" sz="1400" dirty="0"/>
                        <a:t>6 mg IV/PO daily x 10 days</a:t>
                      </a:r>
                    </a:p>
                  </a:txBody>
                  <a:tcPr/>
                </a:tc>
                <a:tc>
                  <a:txBody>
                    <a:bodyPr/>
                    <a:lstStyle/>
                    <a:p>
                      <a:r>
                        <a:rPr lang="en-US" sz="1400" dirty="0"/>
                        <a:t>Not recommended in patients who do not require supplemental</a:t>
                      </a:r>
                      <a:r>
                        <a:rPr lang="en-US" sz="1400" baseline="0" dirty="0"/>
                        <a:t> oxygen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NIH guidelines recommend use in mechanically ventilated patients or those on supplemental oxygen</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98258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457200" y="1217731"/>
          <a:ext cx="11308081" cy="3127087"/>
        </p:xfrm>
        <a:graphic>
          <a:graphicData uri="http://schemas.openxmlformats.org/drawingml/2006/table">
            <a:tbl>
              <a:tblPr firstRow="1" bandRow="1">
                <a:tableStyleId>{5C22544A-7EE6-4342-B048-85BDC9FD1C3A}</a:tableStyleId>
              </a:tblPr>
              <a:tblGrid>
                <a:gridCol w="1730333">
                  <a:extLst>
                    <a:ext uri="{9D8B030D-6E8A-4147-A177-3AD203B41FA5}">
                      <a16:colId xmlns:a16="http://schemas.microsoft.com/office/drawing/2014/main" val="20000"/>
                    </a:ext>
                  </a:extLst>
                </a:gridCol>
                <a:gridCol w="2029820">
                  <a:extLst>
                    <a:ext uri="{9D8B030D-6E8A-4147-A177-3AD203B41FA5}">
                      <a16:colId xmlns:a16="http://schemas.microsoft.com/office/drawing/2014/main" val="20001"/>
                    </a:ext>
                  </a:extLst>
                </a:gridCol>
                <a:gridCol w="3295212">
                  <a:extLst>
                    <a:ext uri="{9D8B030D-6E8A-4147-A177-3AD203B41FA5}">
                      <a16:colId xmlns:a16="http://schemas.microsoft.com/office/drawing/2014/main" val="20002"/>
                    </a:ext>
                  </a:extLst>
                </a:gridCol>
                <a:gridCol w="4252716">
                  <a:extLst>
                    <a:ext uri="{9D8B030D-6E8A-4147-A177-3AD203B41FA5}">
                      <a16:colId xmlns:a16="http://schemas.microsoft.com/office/drawing/2014/main" val="20003"/>
                    </a:ext>
                  </a:extLst>
                </a:gridCol>
              </a:tblGrid>
              <a:tr h="240619">
                <a:tc>
                  <a:txBody>
                    <a:bodyPr/>
                    <a:lstStyle/>
                    <a:p>
                      <a:r>
                        <a:rPr lang="en-US" sz="1300" dirty="0"/>
                        <a:t>Agent</a:t>
                      </a:r>
                    </a:p>
                  </a:txBody>
                  <a:tcPr/>
                </a:tc>
                <a:tc>
                  <a:txBody>
                    <a:bodyPr/>
                    <a:lstStyle/>
                    <a:p>
                      <a:r>
                        <a:rPr lang="en-US" sz="1300" dirty="0"/>
                        <a:t>Dosage</a:t>
                      </a:r>
                    </a:p>
                  </a:txBody>
                  <a:tcPr/>
                </a:tc>
                <a:tc>
                  <a:txBody>
                    <a:bodyPr/>
                    <a:lstStyle/>
                    <a:p>
                      <a:r>
                        <a:rPr lang="en-US" sz="1300" dirty="0"/>
                        <a:t>Comments</a:t>
                      </a:r>
                    </a:p>
                  </a:txBody>
                  <a:tcPr/>
                </a:tc>
                <a:tc>
                  <a:txBody>
                    <a:bodyPr/>
                    <a:lstStyle/>
                    <a:p>
                      <a:r>
                        <a:rPr lang="en-US" sz="1300" dirty="0"/>
                        <a:t>Update</a:t>
                      </a:r>
                    </a:p>
                  </a:txBody>
                  <a:tcPr/>
                </a:tc>
                <a:extLst>
                  <a:ext uri="{0D108BD9-81ED-4DB2-BD59-A6C34878D82A}">
                    <a16:rowId xmlns:a16="http://schemas.microsoft.com/office/drawing/2014/main" val="10000"/>
                  </a:ext>
                </a:extLst>
              </a:tr>
              <a:tr h="2051590">
                <a:tc>
                  <a:txBody>
                    <a:bodyPr/>
                    <a:lstStyle/>
                    <a:p>
                      <a:r>
                        <a:rPr lang="en-US" sz="1300" dirty="0"/>
                        <a:t>Tocilizumab</a:t>
                      </a:r>
                    </a:p>
                  </a:txBody>
                  <a:tcPr/>
                </a:tc>
                <a:tc>
                  <a:txBody>
                    <a:bodyPr/>
                    <a:lstStyle/>
                    <a:p>
                      <a:r>
                        <a:rPr lang="en-US" sz="1300" dirty="0"/>
                        <a:t>400 mg IVPB</a:t>
                      </a:r>
                      <a:r>
                        <a:rPr lang="en-US" sz="1300" baseline="0" dirty="0"/>
                        <a:t> x 1 dose</a:t>
                      </a:r>
                    </a:p>
                    <a:p>
                      <a:endParaRPr lang="en-US" sz="1300" baseline="0" dirty="0"/>
                    </a:p>
                    <a:p>
                      <a:r>
                        <a:rPr lang="en-US" sz="1300" baseline="0" dirty="0"/>
                        <a:t>M</a:t>
                      </a:r>
                      <a:r>
                        <a:rPr lang="en-US" sz="1300" dirty="0"/>
                        <a:t>ay repeat x 1 in 8-12 hours if clinical symptoms worsen or do not demonstrate improvement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IL-6 receptor antagonist used to treat CRS (</a:t>
                      </a:r>
                      <a:r>
                        <a:rPr lang="en-US" sz="1300" b="1" dirty="0"/>
                        <a:t>$2.13K - $4.25K per dose)</a:t>
                      </a:r>
                    </a:p>
                    <a:p>
                      <a:endParaRPr lang="en-US" sz="1300" dirty="0"/>
                    </a:p>
                    <a:p>
                      <a:r>
                        <a:rPr lang="en-US" sz="1300" dirty="0"/>
                        <a:t>CHS criteria for use:</a:t>
                      </a:r>
                    </a:p>
                    <a:p>
                      <a:pPr marL="285750" indent="-285750">
                        <a:buFont typeface="Arial" panose="020B0604020202020204" pitchFamily="34" charset="0"/>
                        <a:buChar char="•"/>
                      </a:pPr>
                      <a:r>
                        <a:rPr lang="en-US" sz="1300" dirty="0"/>
                        <a:t>Proven COVID-19 infection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Early treatment of severe/critically ill patients who are clinically deteriorating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Restricted to i</a:t>
                      </a:r>
                      <a:r>
                        <a:rPr lang="en-US" sz="1300" dirty="0"/>
                        <a:t>ntensivists or ID</a:t>
                      </a:r>
                    </a:p>
                    <a:p>
                      <a:pPr marL="285750" indent="-285750">
                        <a:buFont typeface="Arial" panose="020B0604020202020204" pitchFamily="34" charset="0"/>
                        <a:buChar char="•"/>
                      </a:pPr>
                      <a:r>
                        <a:rPr lang="en-US" sz="1300" dirty="0"/>
                        <a:t>AST/ALT &lt;5xULN, ANC &gt;500, </a:t>
                      </a:r>
                      <a:r>
                        <a:rPr lang="en-US" sz="1300" dirty="0" err="1"/>
                        <a:t>Plt</a:t>
                      </a:r>
                      <a:r>
                        <a:rPr lang="en-US" sz="1300" dirty="0"/>
                        <a:t> &gt;50K</a:t>
                      </a:r>
                    </a:p>
                    <a:p>
                      <a:pPr marL="285750" indent="-285750">
                        <a:buFont typeface="Arial" panose="020B0604020202020204" pitchFamily="34" charset="0"/>
                        <a:buChar char="•"/>
                      </a:pPr>
                      <a:endParaRPr lang="en-US" sz="1300"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i="0" dirty="0"/>
                        <a:t>PSJH compliance: </a:t>
                      </a:r>
                      <a:r>
                        <a:rPr lang="en-US" sz="1300" b="0" i="0" u="sng" dirty="0"/>
                        <a:t>signed informed consent </a:t>
                      </a:r>
                      <a:r>
                        <a:rPr lang="en-US" sz="1300" b="0" i="0" dirty="0"/>
                        <a:t>is recommended prior to dispensing this agent</a:t>
                      </a:r>
                    </a:p>
                  </a:txBody>
                  <a:tcPr/>
                </a:tc>
                <a:tc>
                  <a:txBody>
                    <a:bodyPr/>
                    <a:lstStyle/>
                    <a:p>
                      <a:r>
                        <a:rPr lang="en-US" sz="1300" b="0" i="0" dirty="0"/>
                        <a:t>NIH </a:t>
                      </a:r>
                      <a:r>
                        <a:rPr lang="en-US" sz="1300" b="0" i="0" baseline="0" dirty="0"/>
                        <a:t>guidelines state </a:t>
                      </a:r>
                      <a:r>
                        <a:rPr lang="en-US" sz="1300" b="0" i="0" dirty="0"/>
                        <a:t>insufficient data to recommend for or against the use of IL-6 inhibitors for treatment of COVID-19</a:t>
                      </a:r>
                    </a:p>
                    <a:p>
                      <a:endParaRPr lang="en-US" sz="1300" b="0" i="0" dirty="0"/>
                    </a:p>
                    <a:p>
                      <a:r>
                        <a:rPr lang="en-US" sz="1300" b="0" i="0" dirty="0"/>
                        <a:t>7/8/20: PSJH ID-CDT approval of new criteria</a:t>
                      </a:r>
                      <a:r>
                        <a:rPr lang="en-US" sz="1300" b="0" i="0" baseline="0" dirty="0"/>
                        <a:t> for use:</a:t>
                      </a:r>
                    </a:p>
                    <a:p>
                      <a:pPr marL="285750" indent="-285750">
                        <a:buFont typeface="Arial" panose="020B0604020202020204" pitchFamily="34" charset="0"/>
                        <a:buChar char="•"/>
                      </a:pPr>
                      <a:r>
                        <a:rPr lang="en-US" sz="1300" b="0" i="0" dirty="0"/>
                        <a:t>Severe/critically ill patients who are clinically deteriorating despite other treatment and/or supportive care</a:t>
                      </a:r>
                    </a:p>
                    <a:p>
                      <a:pPr marL="285750" indent="-285750">
                        <a:buFont typeface="Arial" panose="020B0604020202020204" pitchFamily="34" charset="0"/>
                        <a:buChar char="•"/>
                      </a:pPr>
                      <a:r>
                        <a:rPr lang="en-US" sz="1300" b="0" i="0" dirty="0"/>
                        <a:t>Require at least 6 L </a:t>
                      </a:r>
                      <a:r>
                        <a:rPr lang="en-US" sz="1300" b="0" i="0" dirty="0" err="1"/>
                        <a:t>suppl</a:t>
                      </a:r>
                      <a:r>
                        <a:rPr lang="en-US" sz="1300" b="0" i="0" dirty="0"/>
                        <a:t> O2 to maintain a SpO2 ≥ 93%</a:t>
                      </a:r>
                    </a:p>
                    <a:p>
                      <a:pPr marL="285750" indent="-285750">
                        <a:buFont typeface="Arial" panose="020B0604020202020204" pitchFamily="34" charset="0"/>
                        <a:buChar char="•"/>
                      </a:pPr>
                      <a:r>
                        <a:rPr lang="en-US" sz="1300" b="0" i="0" dirty="0"/>
                        <a:t>Mechanical vent OR multi organ failure OR ICU admission</a:t>
                      </a:r>
                    </a:p>
                  </a:txBody>
                  <a:tcPr/>
                </a:tc>
                <a:extLst>
                  <a:ext uri="{0D108BD9-81ED-4DB2-BD59-A6C34878D82A}">
                    <a16:rowId xmlns:a16="http://schemas.microsoft.com/office/drawing/2014/main" val="10003"/>
                  </a:ext>
                </a:extLst>
              </a:tr>
              <a:tr h="368647">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 x 1</a:t>
                      </a:r>
                      <a:endParaRPr lang="en-US" sz="1400" dirty="0"/>
                    </a:p>
                  </a:txBody>
                  <a:tcPr/>
                </a:tc>
                <a:tc>
                  <a:txBody>
                    <a:bodyPr/>
                    <a:lstStyle/>
                    <a:p>
                      <a:r>
                        <a:rPr lang="en-US" sz="1400" dirty="0"/>
                        <a:t>CMC</a:t>
                      </a:r>
                      <a:r>
                        <a:rPr lang="en-US" sz="1400" baseline="0" dirty="0"/>
                        <a:t> e</a:t>
                      </a:r>
                      <a:r>
                        <a:rPr lang="en-US" sz="1400" dirty="0"/>
                        <a:t>nrolled in Mayo trial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Enrolled </a:t>
                      </a:r>
                      <a:r>
                        <a:rPr lang="en-US" sz="1400" b="1" dirty="0"/>
                        <a:t>35</a:t>
                      </a:r>
                      <a:r>
                        <a:rPr lang="en-US" sz="1400" b="0" dirty="0"/>
                        <a:t> patients to date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38921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517713" y="1219200"/>
          <a:ext cx="11208122" cy="3577985"/>
        </p:xfrm>
        <a:graphic>
          <a:graphicData uri="http://schemas.openxmlformats.org/drawingml/2006/table">
            <a:tbl>
              <a:tblPr firstRow="1" bandRow="1">
                <a:tableStyleId>{5C22544A-7EE6-4342-B048-85BDC9FD1C3A}</a:tableStyleId>
              </a:tblPr>
              <a:tblGrid>
                <a:gridCol w="1891103">
                  <a:extLst>
                    <a:ext uri="{9D8B030D-6E8A-4147-A177-3AD203B41FA5}">
                      <a16:colId xmlns:a16="http://schemas.microsoft.com/office/drawing/2014/main" val="20000"/>
                    </a:ext>
                  </a:extLst>
                </a:gridCol>
                <a:gridCol w="2337710">
                  <a:extLst>
                    <a:ext uri="{9D8B030D-6E8A-4147-A177-3AD203B41FA5}">
                      <a16:colId xmlns:a16="http://schemas.microsoft.com/office/drawing/2014/main" val="20001"/>
                    </a:ext>
                  </a:extLst>
                </a:gridCol>
                <a:gridCol w="3935725">
                  <a:extLst>
                    <a:ext uri="{9D8B030D-6E8A-4147-A177-3AD203B41FA5}">
                      <a16:colId xmlns:a16="http://schemas.microsoft.com/office/drawing/2014/main" val="20002"/>
                    </a:ext>
                  </a:extLst>
                </a:gridCol>
                <a:gridCol w="3043584">
                  <a:extLst>
                    <a:ext uri="{9D8B030D-6E8A-4147-A177-3AD203B41FA5}">
                      <a16:colId xmlns:a16="http://schemas.microsoft.com/office/drawing/2014/main" val="20003"/>
                    </a:ext>
                  </a:extLst>
                </a:gridCol>
              </a:tblGrid>
              <a:tr h="316625">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04800">
                <a:tc>
                  <a:txBody>
                    <a:bodyPr/>
                    <a:lstStyle/>
                    <a:p>
                      <a:r>
                        <a:rPr lang="en-US" sz="1400" dirty="0"/>
                        <a:t>Ivermectin</a:t>
                      </a:r>
                    </a:p>
                  </a:txBody>
                  <a:tcPr/>
                </a:tc>
                <a:tc>
                  <a:txBody>
                    <a:bodyPr/>
                    <a:lstStyle/>
                    <a:p>
                      <a:r>
                        <a:rPr lang="en-US" sz="1400" dirty="0"/>
                        <a:t>150-400 mcg/kg PO</a:t>
                      </a:r>
                    </a:p>
                  </a:txBody>
                  <a:tcPr/>
                </a:tc>
                <a:tc>
                  <a:txBody>
                    <a:bodyPr/>
                    <a:lstStyle/>
                    <a:p>
                      <a:r>
                        <a:rPr lang="en-US" sz="1400" dirty="0"/>
                        <a:t>In vitro studies show activity</a:t>
                      </a:r>
                      <a:r>
                        <a:rPr lang="en-US" sz="1400" baseline="0" dirty="0"/>
                        <a:t> </a:t>
                      </a:r>
                      <a:r>
                        <a:rPr lang="en-US" sz="1400" dirty="0"/>
                        <a:t>at </a:t>
                      </a:r>
                      <a:r>
                        <a:rPr lang="en-US" sz="1400" b="1" u="sng" dirty="0"/>
                        <a:t>high doses</a:t>
                      </a:r>
                    </a:p>
                    <a:p>
                      <a:endParaRPr lang="en-US" sz="1400" dirty="0"/>
                    </a:p>
                    <a:p>
                      <a:r>
                        <a:rPr lang="en-US" sz="1400" dirty="0"/>
                        <a:t>No RCT data</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No published peer reviewed data supporting its safety and efficacy:</a:t>
                      </a:r>
                      <a:r>
                        <a:rPr lang="en-US" sz="1400" b="0" baseline="0" dirty="0"/>
                        <a:t> c</a:t>
                      </a:r>
                      <a:r>
                        <a:rPr lang="en-US" sz="1400" b="0" i="0" dirty="0"/>
                        <a:t>aution</a:t>
                      </a:r>
                      <a:r>
                        <a:rPr lang="en-US" sz="1400" b="0" i="0" baseline="0" dirty="0"/>
                        <a:t> with </a:t>
                      </a:r>
                      <a:r>
                        <a:rPr lang="en-US" sz="1400" b="0" i="0" dirty="0"/>
                        <a:t>pilot,</a:t>
                      </a:r>
                      <a:r>
                        <a:rPr lang="en-US" sz="1400" b="0" i="0" baseline="0" dirty="0"/>
                        <a:t> phase 2, or retrospective study info available on pre-print</a:t>
                      </a:r>
                      <a:endParaRPr lang="en-US" sz="1400" b="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Effective</a:t>
                      </a:r>
                      <a:r>
                        <a:rPr lang="en-US" sz="1400" b="1" baseline="0" dirty="0"/>
                        <a:t> dosing strategy unknown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Concentration used in-vitro showing activity</a:t>
                      </a:r>
                      <a:r>
                        <a:rPr lang="en-US" sz="1400" b="1" baseline="0" dirty="0"/>
                        <a:t> i</a:t>
                      </a:r>
                      <a:r>
                        <a:rPr lang="en-US" sz="1400" b="1" dirty="0"/>
                        <a:t>s &gt;35X higher than the max plasma concentration</a:t>
                      </a:r>
                      <a:r>
                        <a:rPr lang="en-US" sz="1400" b="1" baseline="0" dirty="0"/>
                        <a:t> </a:t>
                      </a:r>
                      <a:r>
                        <a:rPr lang="en-US" sz="1400" b="1" dirty="0"/>
                        <a:t>after oral administration of approved dose</a:t>
                      </a:r>
                      <a:r>
                        <a:rPr lang="en-US" sz="1400" b="1" baseline="0" dirty="0"/>
                        <a:t> (200 mcg/kg)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t>For 70kg patient = 14 mg x 35 = 490 mg (&gt;160 3mg tablets)</a:t>
                      </a:r>
                      <a:endParaRPr lang="en-US" sz="1400" b="1" dirty="0"/>
                    </a:p>
                  </a:txBody>
                  <a:tcPr/>
                </a:tc>
                <a:extLst>
                  <a:ext uri="{0D108BD9-81ED-4DB2-BD59-A6C34878D82A}">
                    <a16:rowId xmlns:a16="http://schemas.microsoft.com/office/drawing/2014/main" val="2432982967"/>
                  </a:ext>
                </a:extLst>
              </a:tr>
              <a:tr h="279428">
                <a:tc>
                  <a:txBody>
                    <a:bodyPr/>
                    <a:lstStyle/>
                    <a:p>
                      <a:r>
                        <a:rPr lang="en-US" sz="1400" dirty="0"/>
                        <a:t>Sildenafil</a:t>
                      </a:r>
                    </a:p>
                  </a:txBody>
                  <a:tcPr/>
                </a:tc>
                <a:tc>
                  <a:txBody>
                    <a:bodyPr/>
                    <a:lstStyle/>
                    <a:p>
                      <a:r>
                        <a:rPr lang="en-US" sz="1400" dirty="0"/>
                        <a:t>20 mg PO three times a day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COVID-19 efficacy?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Clinical trials ongoing</a:t>
                      </a:r>
                    </a:p>
                  </a:txBody>
                  <a:tcPr/>
                </a:tc>
                <a:extLst>
                  <a:ext uri="{0D108BD9-81ED-4DB2-BD59-A6C34878D82A}">
                    <a16:rowId xmlns:a16="http://schemas.microsoft.com/office/drawing/2014/main" val="3299706894"/>
                  </a:ext>
                </a:extLst>
              </a:tr>
              <a:tr h="279428">
                <a:tc>
                  <a:txBody>
                    <a:bodyPr/>
                    <a:lstStyle/>
                    <a:p>
                      <a:r>
                        <a:rPr lang="en-US" sz="1400" dirty="0" err="1"/>
                        <a:t>Zanubrutinib</a:t>
                      </a:r>
                      <a:endParaRPr lang="en-US" sz="1400" dirty="0"/>
                    </a:p>
                  </a:txBody>
                  <a:tcPr/>
                </a:tc>
                <a:tc>
                  <a:txBody>
                    <a:bodyPr/>
                    <a:lstStyle/>
                    <a:p>
                      <a:r>
                        <a:rPr lang="en-US" sz="1400" dirty="0"/>
                        <a:t>320 mg PO once daily for up to a maximum of 28 days</a:t>
                      </a:r>
                    </a:p>
                  </a:txBody>
                  <a:tcPr/>
                </a:tc>
                <a:tc>
                  <a:txBody>
                    <a:bodyPr/>
                    <a:lstStyle/>
                    <a:p>
                      <a:r>
                        <a:rPr lang="en-US" sz="1400" dirty="0"/>
                        <a:t>CMC will be participating in</a:t>
                      </a:r>
                      <a:r>
                        <a:rPr lang="en-US" sz="1400" baseline="0" dirty="0"/>
                        <a:t> this p</a:t>
                      </a:r>
                      <a:r>
                        <a:rPr lang="en-US" sz="1400" dirty="0"/>
                        <a:t>hase 2, randomized, double blind, placebo-controlled</a:t>
                      </a:r>
                      <a:r>
                        <a:rPr lang="en-US" sz="1400" baseline="0" dirty="0"/>
                        <a:t> (N~</a:t>
                      </a:r>
                      <a:r>
                        <a:rPr lang="en-US" sz="1400" dirty="0"/>
                        <a:t>46-52</a:t>
                      </a:r>
                      <a:r>
                        <a:rPr lang="en-US" sz="1400" baseline="0" dirty="0"/>
                        <a:t>) </a:t>
                      </a:r>
                      <a:endParaRPr lang="en-US" sz="1400" dirty="0"/>
                    </a:p>
                  </a:txBody>
                  <a:tcPr/>
                </a:tc>
                <a:tc>
                  <a:txBody>
                    <a:bodyPr/>
                    <a:lstStyle/>
                    <a:p>
                      <a:r>
                        <a:rPr lang="en-US" sz="1400" b="0" baseline="0" dirty="0"/>
                        <a:t>Completed initial training. Hope to enroll patients in the next few weeks.</a:t>
                      </a:r>
                    </a:p>
                    <a:p>
                      <a:endParaRPr lang="en-US" sz="1400" b="1" baseline="0" dirty="0"/>
                    </a:p>
                    <a:p>
                      <a:r>
                        <a:rPr lang="en-US" sz="1400" b="0" baseline="0" dirty="0"/>
                        <a:t>Current enrollment: 0 patients</a:t>
                      </a:r>
                      <a:endParaRPr lang="en-US" sz="1400" b="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85012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13C0-2AD8-47DB-815C-CA73FE2CB807}"/>
              </a:ext>
            </a:extLst>
          </p:cNvPr>
          <p:cNvSpPr>
            <a:spLocks noGrp="1"/>
          </p:cNvSpPr>
          <p:nvPr>
            <p:ph type="title"/>
          </p:nvPr>
        </p:nvSpPr>
        <p:spPr/>
        <p:txBody>
          <a:bodyPr/>
          <a:lstStyle/>
          <a:p>
            <a:r>
              <a:rPr lang="en-US" dirty="0"/>
              <a:t>Pharmacy Shortages/Allocations</a:t>
            </a:r>
          </a:p>
        </p:txBody>
      </p:sp>
      <p:sp>
        <p:nvSpPr>
          <p:cNvPr id="3" name="Content Placeholder 2">
            <a:extLst>
              <a:ext uri="{FF2B5EF4-FFF2-40B4-BE49-F238E27FC236}">
                <a16:creationId xmlns:a16="http://schemas.microsoft.com/office/drawing/2014/main" id="{4D087979-DCA8-4EEB-A9EE-5FF6E60AABA5}"/>
              </a:ext>
            </a:extLst>
          </p:cNvPr>
          <p:cNvSpPr>
            <a:spLocks noGrp="1"/>
          </p:cNvSpPr>
          <p:nvPr>
            <p:ph idx="1"/>
          </p:nvPr>
        </p:nvSpPr>
        <p:spPr>
          <a:xfrm>
            <a:off x="1268817" y="1208569"/>
            <a:ext cx="4543260" cy="4906963"/>
          </a:xfrm>
        </p:spPr>
        <p:txBody>
          <a:bodyPr anchor="t"/>
          <a:lstStyle/>
          <a:p>
            <a:r>
              <a:rPr lang="en-US" sz="2400" dirty="0"/>
              <a:t>Covid-19 Related</a:t>
            </a:r>
          </a:p>
          <a:p>
            <a:pPr lvl="1"/>
            <a:r>
              <a:rPr lang="en-US" sz="1800" b="1" u="sng" dirty="0"/>
              <a:t>CISATRACURIUM</a:t>
            </a:r>
          </a:p>
          <a:p>
            <a:pPr lvl="1"/>
            <a:r>
              <a:rPr lang="en-US" sz="1800" b="1" dirty="0"/>
              <a:t>Rocuronium</a:t>
            </a:r>
          </a:p>
          <a:p>
            <a:pPr lvl="1"/>
            <a:r>
              <a:rPr lang="en-US" sz="1800" b="1" dirty="0"/>
              <a:t>Vecuronium</a:t>
            </a:r>
          </a:p>
          <a:p>
            <a:pPr lvl="1"/>
            <a:r>
              <a:rPr lang="en-US" sz="1800" b="1" dirty="0"/>
              <a:t>Propofol</a:t>
            </a:r>
          </a:p>
          <a:p>
            <a:pPr lvl="1"/>
            <a:r>
              <a:rPr lang="en-US" sz="1800" b="1" dirty="0"/>
              <a:t>Fentanyl</a:t>
            </a:r>
          </a:p>
          <a:p>
            <a:pPr lvl="1"/>
            <a:r>
              <a:rPr lang="en-US" sz="1800" dirty="0"/>
              <a:t>Vitamin C Liquid and </a:t>
            </a:r>
            <a:r>
              <a:rPr lang="en-US" sz="1800" dirty="0" err="1"/>
              <a:t>Inj</a:t>
            </a:r>
            <a:endParaRPr lang="en-US" sz="1800" dirty="0"/>
          </a:p>
          <a:p>
            <a:pPr lvl="1"/>
            <a:r>
              <a:rPr lang="en-US" sz="1800" dirty="0"/>
              <a:t>Dexamethasone </a:t>
            </a:r>
            <a:r>
              <a:rPr lang="en-US" sz="1800" dirty="0" err="1"/>
              <a:t>Inj</a:t>
            </a:r>
            <a:r>
              <a:rPr lang="en-US" sz="1800" dirty="0"/>
              <a:t> and Tabs</a:t>
            </a:r>
          </a:p>
          <a:p>
            <a:pPr lvl="1"/>
            <a:r>
              <a:rPr lang="en-US" sz="1800" b="1" dirty="0"/>
              <a:t>Ivermectin</a:t>
            </a:r>
          </a:p>
          <a:p>
            <a:pPr lvl="1"/>
            <a:r>
              <a:rPr lang="en-US" sz="1800" b="1" dirty="0">
                <a:cs typeface="Calibri"/>
              </a:rPr>
              <a:t>Dexamethasone</a:t>
            </a:r>
          </a:p>
          <a:p>
            <a:pPr lvl="1"/>
            <a:r>
              <a:rPr lang="en-US" sz="1800" b="1" dirty="0">
                <a:cs typeface="Calibri"/>
              </a:rPr>
              <a:t>Zinc Sulfate Tabs</a:t>
            </a:r>
          </a:p>
          <a:p>
            <a:pPr lvl="1"/>
            <a:r>
              <a:rPr lang="en-US" sz="1800" dirty="0">
                <a:cs typeface="Calibri"/>
              </a:rPr>
              <a:t>Sildenafil Tabs</a:t>
            </a:r>
          </a:p>
          <a:p>
            <a:pPr lvl="1"/>
            <a:r>
              <a:rPr lang="en-US" sz="1800" dirty="0">
                <a:cs typeface="Calibri"/>
              </a:rPr>
              <a:t>Budesonide Inhalers</a:t>
            </a:r>
          </a:p>
        </p:txBody>
      </p:sp>
      <p:sp>
        <p:nvSpPr>
          <p:cNvPr id="4" name="Content Placeholder 2">
            <a:extLst>
              <a:ext uri="{FF2B5EF4-FFF2-40B4-BE49-F238E27FC236}">
                <a16:creationId xmlns:a16="http://schemas.microsoft.com/office/drawing/2014/main" id="{91049E37-ED62-4510-8AD3-2B3E05ED66E4}"/>
              </a:ext>
            </a:extLst>
          </p:cNvPr>
          <p:cNvSpPr txBox="1">
            <a:spLocks/>
          </p:cNvSpPr>
          <p:nvPr/>
        </p:nvSpPr>
        <p:spPr>
          <a:xfrm>
            <a:off x="6609905" y="1219203"/>
            <a:ext cx="4649333" cy="4906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393B3D"/>
                </a:solidFill>
                <a:effectLst/>
                <a:uLnTx/>
                <a:uFillTx/>
                <a:latin typeface="Calibri"/>
                <a:ea typeface="+mn-ea"/>
                <a:cs typeface="+mn-cs"/>
              </a:rPr>
              <a:t>Non-Covid-19 Related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Bumetanide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Amiodarone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Dopamine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Dobutamine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Famotidine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Furosemide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Doxycycline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Nitroglycerin SDV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Bupivacaine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Lidocaine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Methadone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Nalbuphine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tab pos="2116138" algn="l"/>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Sertraline 20 mg/ml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Soln</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p:txBody>
      </p:sp>
    </p:spTree>
    <p:extLst>
      <p:ext uri="{BB962C8B-B14F-4D97-AF65-F5344CB8AC3E}">
        <p14:creationId xmlns:p14="http://schemas.microsoft.com/office/powerpoint/2010/main" val="21131622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DB5E-55D6-0C46-8A68-45F70E61C612}"/>
              </a:ext>
            </a:extLst>
          </p:cNvPr>
          <p:cNvSpPr>
            <a:spLocks noGrp="1"/>
          </p:cNvSpPr>
          <p:nvPr>
            <p:ph type="ctrTitle"/>
          </p:nvPr>
        </p:nvSpPr>
        <p:spPr/>
        <p:txBody>
          <a:bodyPr/>
          <a:lstStyle/>
          <a:p>
            <a:r>
              <a:rPr lang="en-US" dirty="0">
                <a:solidFill>
                  <a:schemeClr val="bg1"/>
                </a:solidFill>
              </a:rPr>
              <a:t>Elective Surgical Procedures in Texas</a:t>
            </a:r>
          </a:p>
        </p:txBody>
      </p:sp>
      <p:sp>
        <p:nvSpPr>
          <p:cNvPr id="4" name="Subtitle 3">
            <a:extLst>
              <a:ext uri="{FF2B5EF4-FFF2-40B4-BE49-F238E27FC236}">
                <a16:creationId xmlns:a16="http://schemas.microsoft.com/office/drawing/2014/main" id="{9F389890-C0AA-A345-AA53-90AA34E94D9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755759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F8DBF-7A09-494E-82E6-802AB3327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449" y="254643"/>
            <a:ext cx="7653883" cy="6299779"/>
          </a:xfrm>
          <a:prstGeom prst="rect">
            <a:avLst/>
          </a:prstGeom>
        </p:spPr>
      </p:pic>
      <p:sp>
        <p:nvSpPr>
          <p:cNvPr id="4" name="Freeform 3">
            <a:extLst>
              <a:ext uri="{FF2B5EF4-FFF2-40B4-BE49-F238E27FC236}">
                <a16:creationId xmlns:a16="http://schemas.microsoft.com/office/drawing/2014/main" id="{47B74369-3583-3C4D-856D-BAE22CC18910}"/>
              </a:ext>
            </a:extLst>
          </p:cNvPr>
          <p:cNvSpPr/>
          <p:nvPr/>
        </p:nvSpPr>
        <p:spPr>
          <a:xfrm>
            <a:off x="7597775" y="2447925"/>
            <a:ext cx="273050" cy="247650"/>
          </a:xfrm>
          <a:custGeom>
            <a:avLst/>
            <a:gdLst>
              <a:gd name="connsiteX0" fmla="*/ 3175 w 273050"/>
              <a:gd name="connsiteY0" fmla="*/ 0 h 247650"/>
              <a:gd name="connsiteX1" fmla="*/ 0 w 273050"/>
              <a:gd name="connsiteY1" fmla="*/ 247650 h 247650"/>
              <a:gd name="connsiteX2" fmla="*/ 273050 w 273050"/>
              <a:gd name="connsiteY2" fmla="*/ 247650 h 247650"/>
              <a:gd name="connsiteX3" fmla="*/ 273050 w 273050"/>
              <a:gd name="connsiteY3" fmla="*/ 12700 h 247650"/>
              <a:gd name="connsiteX4" fmla="*/ 3175 w 273050"/>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247650">
                <a:moveTo>
                  <a:pt x="3175" y="0"/>
                </a:moveTo>
                <a:cubicBezTo>
                  <a:pt x="2117" y="82550"/>
                  <a:pt x="1058" y="165100"/>
                  <a:pt x="0" y="247650"/>
                </a:cubicBezTo>
                <a:lnTo>
                  <a:pt x="273050" y="247650"/>
                </a:lnTo>
                <a:lnTo>
                  <a:pt x="273050" y="1270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B22B6B9A-4CBB-2E46-A196-8E95C7560E94}"/>
              </a:ext>
            </a:extLst>
          </p:cNvPr>
          <p:cNvSpPr/>
          <p:nvPr/>
        </p:nvSpPr>
        <p:spPr>
          <a:xfrm>
            <a:off x="7016750" y="3765550"/>
            <a:ext cx="409575" cy="327025"/>
          </a:xfrm>
          <a:custGeom>
            <a:avLst/>
            <a:gdLst>
              <a:gd name="connsiteX0" fmla="*/ 47625 w 409575"/>
              <a:gd name="connsiteY0" fmla="*/ 0 h 327025"/>
              <a:gd name="connsiteX1" fmla="*/ 15875 w 409575"/>
              <a:gd name="connsiteY1" fmla="*/ 73025 h 327025"/>
              <a:gd name="connsiteX2" fmla="*/ 15875 w 409575"/>
              <a:gd name="connsiteY2" fmla="*/ 73025 h 327025"/>
              <a:gd name="connsiteX3" fmla="*/ 0 w 409575"/>
              <a:gd name="connsiteY3" fmla="*/ 149225 h 327025"/>
              <a:gd name="connsiteX4" fmla="*/ 215900 w 409575"/>
              <a:gd name="connsiteY4" fmla="*/ 327025 h 327025"/>
              <a:gd name="connsiteX5" fmla="*/ 349250 w 409575"/>
              <a:gd name="connsiteY5" fmla="*/ 222250 h 327025"/>
              <a:gd name="connsiteX6" fmla="*/ 409575 w 409575"/>
              <a:gd name="connsiteY6" fmla="*/ 111125 h 327025"/>
              <a:gd name="connsiteX7" fmla="*/ 349250 w 409575"/>
              <a:gd name="connsiteY7" fmla="*/ 73025 h 327025"/>
              <a:gd name="connsiteX8" fmla="*/ 320675 w 409575"/>
              <a:gd name="connsiteY8" fmla="*/ 73025 h 327025"/>
              <a:gd name="connsiteX9" fmla="*/ 282575 w 409575"/>
              <a:gd name="connsiteY9" fmla="*/ 63500 h 327025"/>
              <a:gd name="connsiteX10" fmla="*/ 187325 w 409575"/>
              <a:gd name="connsiteY10" fmla="*/ 92075 h 327025"/>
              <a:gd name="connsiteX11" fmla="*/ 139700 w 409575"/>
              <a:gd name="connsiteY11" fmla="*/ 69850 h 327025"/>
              <a:gd name="connsiteX12" fmla="*/ 130175 w 409575"/>
              <a:gd name="connsiteY12" fmla="*/ 34925 h 327025"/>
              <a:gd name="connsiteX13" fmla="*/ 104775 w 409575"/>
              <a:gd name="connsiteY13" fmla="*/ 3175 h 327025"/>
              <a:gd name="connsiteX14" fmla="*/ 47625 w 409575"/>
              <a:gd name="connsiteY14"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5" h="327025">
                <a:moveTo>
                  <a:pt x="47625" y="0"/>
                </a:moveTo>
                <a:lnTo>
                  <a:pt x="15875" y="73025"/>
                </a:lnTo>
                <a:lnTo>
                  <a:pt x="15875" y="73025"/>
                </a:lnTo>
                <a:lnTo>
                  <a:pt x="0" y="149225"/>
                </a:lnTo>
                <a:lnTo>
                  <a:pt x="215900" y="327025"/>
                </a:lnTo>
                <a:lnTo>
                  <a:pt x="349250" y="222250"/>
                </a:lnTo>
                <a:lnTo>
                  <a:pt x="409575" y="111125"/>
                </a:lnTo>
                <a:lnTo>
                  <a:pt x="349250" y="73025"/>
                </a:lnTo>
                <a:lnTo>
                  <a:pt x="320675" y="73025"/>
                </a:lnTo>
                <a:lnTo>
                  <a:pt x="282575" y="63500"/>
                </a:lnTo>
                <a:lnTo>
                  <a:pt x="187325" y="92075"/>
                </a:lnTo>
                <a:lnTo>
                  <a:pt x="139700" y="69850"/>
                </a:lnTo>
                <a:lnTo>
                  <a:pt x="130175" y="34925"/>
                </a:lnTo>
                <a:lnTo>
                  <a:pt x="104775" y="3175"/>
                </a:lnTo>
                <a:lnTo>
                  <a:pt x="476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837A73B-A18B-0B4C-84AC-A86288BF0762}"/>
              </a:ext>
            </a:extLst>
          </p:cNvPr>
          <p:cNvSpPr/>
          <p:nvPr/>
        </p:nvSpPr>
        <p:spPr>
          <a:xfrm>
            <a:off x="6667500" y="4235450"/>
            <a:ext cx="358775" cy="365125"/>
          </a:xfrm>
          <a:custGeom>
            <a:avLst/>
            <a:gdLst>
              <a:gd name="connsiteX0" fmla="*/ 0 w 358775"/>
              <a:gd name="connsiteY0" fmla="*/ 34925 h 365125"/>
              <a:gd name="connsiteX1" fmla="*/ 0 w 358775"/>
              <a:gd name="connsiteY1" fmla="*/ 292100 h 365125"/>
              <a:gd name="connsiteX2" fmla="*/ 209550 w 358775"/>
              <a:gd name="connsiteY2" fmla="*/ 365125 h 365125"/>
              <a:gd name="connsiteX3" fmla="*/ 358775 w 358775"/>
              <a:gd name="connsiteY3" fmla="*/ 161925 h 365125"/>
              <a:gd name="connsiteX4" fmla="*/ 282575 w 358775"/>
              <a:gd name="connsiteY4" fmla="*/ 120650 h 365125"/>
              <a:gd name="connsiteX5" fmla="*/ 244475 w 358775"/>
              <a:gd name="connsiteY5" fmla="*/ 95250 h 365125"/>
              <a:gd name="connsiteX6" fmla="*/ 238125 w 358775"/>
              <a:gd name="connsiteY6" fmla="*/ 28575 h 365125"/>
              <a:gd name="connsiteX7" fmla="*/ 187325 w 358775"/>
              <a:gd name="connsiteY7" fmla="*/ 12700 h 365125"/>
              <a:gd name="connsiteX8" fmla="*/ 123825 w 358775"/>
              <a:gd name="connsiteY8" fmla="*/ 9525 h 365125"/>
              <a:gd name="connsiteX9" fmla="*/ 73025 w 358775"/>
              <a:gd name="connsiteY9" fmla="*/ 0 h 365125"/>
              <a:gd name="connsiteX10" fmla="*/ 0 w 358775"/>
              <a:gd name="connsiteY10" fmla="*/ 3492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75" h="365125">
                <a:moveTo>
                  <a:pt x="0" y="34925"/>
                </a:moveTo>
                <a:lnTo>
                  <a:pt x="0" y="292100"/>
                </a:lnTo>
                <a:lnTo>
                  <a:pt x="209550" y="365125"/>
                </a:lnTo>
                <a:lnTo>
                  <a:pt x="358775" y="161925"/>
                </a:lnTo>
                <a:lnTo>
                  <a:pt x="282575" y="120650"/>
                </a:lnTo>
                <a:lnTo>
                  <a:pt x="244475" y="95250"/>
                </a:lnTo>
                <a:lnTo>
                  <a:pt x="238125" y="28575"/>
                </a:lnTo>
                <a:lnTo>
                  <a:pt x="187325" y="12700"/>
                </a:lnTo>
                <a:lnTo>
                  <a:pt x="123825" y="9525"/>
                </a:lnTo>
                <a:lnTo>
                  <a:pt x="73025" y="0"/>
                </a:lnTo>
                <a:lnTo>
                  <a:pt x="0" y="349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F56D5C87-4E25-C740-B0E4-CF3F4DF8D88A}"/>
              </a:ext>
            </a:extLst>
          </p:cNvPr>
          <p:cNvSpPr/>
          <p:nvPr/>
        </p:nvSpPr>
        <p:spPr>
          <a:xfrm>
            <a:off x="8172450" y="4019550"/>
            <a:ext cx="539750" cy="365125"/>
          </a:xfrm>
          <a:custGeom>
            <a:avLst/>
            <a:gdLst>
              <a:gd name="connsiteX0" fmla="*/ 0 w 539750"/>
              <a:gd name="connsiteY0" fmla="*/ 3175 h 365125"/>
              <a:gd name="connsiteX1" fmla="*/ 69850 w 539750"/>
              <a:gd name="connsiteY1" fmla="*/ 206375 h 365125"/>
              <a:gd name="connsiteX2" fmla="*/ 292100 w 539750"/>
              <a:gd name="connsiteY2" fmla="*/ 323850 h 365125"/>
              <a:gd name="connsiteX3" fmla="*/ 349250 w 539750"/>
              <a:gd name="connsiteY3" fmla="*/ 307975 h 365125"/>
              <a:gd name="connsiteX4" fmla="*/ 409575 w 539750"/>
              <a:gd name="connsiteY4" fmla="*/ 365125 h 365125"/>
              <a:gd name="connsiteX5" fmla="*/ 492125 w 539750"/>
              <a:gd name="connsiteY5" fmla="*/ 327025 h 365125"/>
              <a:gd name="connsiteX6" fmla="*/ 508000 w 539750"/>
              <a:gd name="connsiteY6" fmla="*/ 273050 h 365125"/>
              <a:gd name="connsiteX7" fmla="*/ 473075 w 539750"/>
              <a:gd name="connsiteY7" fmla="*/ 257175 h 365125"/>
              <a:gd name="connsiteX8" fmla="*/ 450850 w 539750"/>
              <a:gd name="connsiteY8" fmla="*/ 193675 h 365125"/>
              <a:gd name="connsiteX9" fmla="*/ 539750 w 539750"/>
              <a:gd name="connsiteY9" fmla="*/ 247650 h 365125"/>
              <a:gd name="connsiteX10" fmla="*/ 530225 w 539750"/>
              <a:gd name="connsiteY10" fmla="*/ 187325 h 365125"/>
              <a:gd name="connsiteX11" fmla="*/ 488950 w 539750"/>
              <a:gd name="connsiteY11" fmla="*/ 127000 h 365125"/>
              <a:gd name="connsiteX12" fmla="*/ 504825 w 539750"/>
              <a:gd name="connsiteY12" fmla="*/ 101600 h 365125"/>
              <a:gd name="connsiteX13" fmla="*/ 460375 w 539750"/>
              <a:gd name="connsiteY13" fmla="*/ 82550 h 365125"/>
              <a:gd name="connsiteX14" fmla="*/ 460375 w 539750"/>
              <a:gd name="connsiteY14" fmla="*/ 82550 h 365125"/>
              <a:gd name="connsiteX15" fmla="*/ 447675 w 539750"/>
              <a:gd name="connsiteY15" fmla="*/ 0 h 365125"/>
              <a:gd name="connsiteX16" fmla="*/ 336550 w 539750"/>
              <a:gd name="connsiteY16" fmla="*/ 79375 h 365125"/>
              <a:gd name="connsiteX17" fmla="*/ 260350 w 539750"/>
              <a:gd name="connsiteY17" fmla="*/ 12700 h 365125"/>
              <a:gd name="connsiteX18" fmla="*/ 244475 w 539750"/>
              <a:gd name="connsiteY18" fmla="*/ 34925 h 365125"/>
              <a:gd name="connsiteX19" fmla="*/ 212725 w 539750"/>
              <a:gd name="connsiteY19" fmla="*/ 0 h 365125"/>
              <a:gd name="connsiteX20" fmla="*/ 136525 w 539750"/>
              <a:gd name="connsiteY20" fmla="*/ 38100 h 365125"/>
              <a:gd name="connsiteX21" fmla="*/ 69850 w 539750"/>
              <a:gd name="connsiteY21" fmla="*/ 31750 h 365125"/>
              <a:gd name="connsiteX22" fmla="*/ 0 w 539750"/>
              <a:gd name="connsiteY22" fmla="*/ 31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750" h="365125">
                <a:moveTo>
                  <a:pt x="0" y="3175"/>
                </a:moveTo>
                <a:lnTo>
                  <a:pt x="69850" y="206375"/>
                </a:lnTo>
                <a:lnTo>
                  <a:pt x="292100" y="323850"/>
                </a:lnTo>
                <a:lnTo>
                  <a:pt x="349250" y="307975"/>
                </a:lnTo>
                <a:lnTo>
                  <a:pt x="409575" y="365125"/>
                </a:lnTo>
                <a:lnTo>
                  <a:pt x="492125" y="327025"/>
                </a:lnTo>
                <a:lnTo>
                  <a:pt x="508000" y="273050"/>
                </a:lnTo>
                <a:lnTo>
                  <a:pt x="473075" y="257175"/>
                </a:lnTo>
                <a:lnTo>
                  <a:pt x="450850" y="193675"/>
                </a:lnTo>
                <a:lnTo>
                  <a:pt x="539750" y="247650"/>
                </a:lnTo>
                <a:lnTo>
                  <a:pt x="530225" y="187325"/>
                </a:lnTo>
                <a:lnTo>
                  <a:pt x="488950" y="127000"/>
                </a:lnTo>
                <a:lnTo>
                  <a:pt x="504825" y="101600"/>
                </a:lnTo>
                <a:lnTo>
                  <a:pt x="460375" y="82550"/>
                </a:lnTo>
                <a:lnTo>
                  <a:pt x="460375" y="82550"/>
                </a:lnTo>
                <a:lnTo>
                  <a:pt x="447675" y="0"/>
                </a:lnTo>
                <a:lnTo>
                  <a:pt x="336550" y="79375"/>
                </a:lnTo>
                <a:lnTo>
                  <a:pt x="260350" y="12700"/>
                </a:lnTo>
                <a:lnTo>
                  <a:pt x="244475" y="34925"/>
                </a:lnTo>
                <a:lnTo>
                  <a:pt x="212725" y="0"/>
                </a:lnTo>
                <a:lnTo>
                  <a:pt x="136525" y="38100"/>
                </a:lnTo>
                <a:lnTo>
                  <a:pt x="69850" y="3175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794F146-7AD2-224E-B622-FF00B9559197}"/>
              </a:ext>
            </a:extLst>
          </p:cNvPr>
          <p:cNvSpPr/>
          <p:nvPr/>
        </p:nvSpPr>
        <p:spPr>
          <a:xfrm>
            <a:off x="5927725" y="5099050"/>
            <a:ext cx="742950" cy="527050"/>
          </a:xfrm>
          <a:custGeom>
            <a:avLst/>
            <a:gdLst>
              <a:gd name="connsiteX0" fmla="*/ 0 w 742950"/>
              <a:gd name="connsiteY0" fmla="*/ 3175 h 527050"/>
              <a:gd name="connsiteX1" fmla="*/ 85725 w 742950"/>
              <a:gd name="connsiteY1" fmla="*/ 57150 h 527050"/>
              <a:gd name="connsiteX2" fmla="*/ 133350 w 742950"/>
              <a:gd name="connsiteY2" fmla="*/ 120650 h 527050"/>
              <a:gd name="connsiteX3" fmla="*/ 165100 w 742950"/>
              <a:gd name="connsiteY3" fmla="*/ 120650 h 527050"/>
              <a:gd name="connsiteX4" fmla="*/ 193675 w 742950"/>
              <a:gd name="connsiteY4" fmla="*/ 231775 h 527050"/>
              <a:gd name="connsiteX5" fmla="*/ 288925 w 742950"/>
              <a:gd name="connsiteY5" fmla="*/ 307975 h 527050"/>
              <a:gd name="connsiteX6" fmla="*/ 361950 w 742950"/>
              <a:gd name="connsiteY6" fmla="*/ 330200 h 527050"/>
              <a:gd name="connsiteX7" fmla="*/ 381000 w 742950"/>
              <a:gd name="connsiteY7" fmla="*/ 406400 h 527050"/>
              <a:gd name="connsiteX8" fmla="*/ 349250 w 742950"/>
              <a:gd name="connsiteY8" fmla="*/ 504825 h 527050"/>
              <a:gd name="connsiteX9" fmla="*/ 403225 w 742950"/>
              <a:gd name="connsiteY9" fmla="*/ 508000 h 527050"/>
              <a:gd name="connsiteX10" fmla="*/ 450850 w 742950"/>
              <a:gd name="connsiteY10" fmla="*/ 485775 h 527050"/>
              <a:gd name="connsiteX11" fmla="*/ 466725 w 742950"/>
              <a:gd name="connsiteY11" fmla="*/ 527050 h 527050"/>
              <a:gd name="connsiteX12" fmla="*/ 742950 w 742950"/>
              <a:gd name="connsiteY12" fmla="*/ 523875 h 527050"/>
              <a:gd name="connsiteX13" fmla="*/ 739775 w 742950"/>
              <a:gd name="connsiteY13" fmla="*/ 98425 h 527050"/>
              <a:gd name="connsiteX14" fmla="*/ 428625 w 742950"/>
              <a:gd name="connsiteY14" fmla="*/ 104775 h 527050"/>
              <a:gd name="connsiteX15" fmla="*/ 428625 w 742950"/>
              <a:gd name="connsiteY15" fmla="*/ 0 h 527050"/>
              <a:gd name="connsiteX16" fmla="*/ 0 w 742950"/>
              <a:gd name="connsiteY16" fmla="*/ 317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950" h="527050">
                <a:moveTo>
                  <a:pt x="0" y="3175"/>
                </a:moveTo>
                <a:lnTo>
                  <a:pt x="85725" y="57150"/>
                </a:lnTo>
                <a:lnTo>
                  <a:pt x="133350" y="120650"/>
                </a:lnTo>
                <a:lnTo>
                  <a:pt x="165100" y="120650"/>
                </a:lnTo>
                <a:lnTo>
                  <a:pt x="193675" y="231775"/>
                </a:lnTo>
                <a:lnTo>
                  <a:pt x="288925" y="307975"/>
                </a:lnTo>
                <a:lnTo>
                  <a:pt x="361950" y="330200"/>
                </a:lnTo>
                <a:lnTo>
                  <a:pt x="381000" y="406400"/>
                </a:lnTo>
                <a:lnTo>
                  <a:pt x="349250" y="504825"/>
                </a:lnTo>
                <a:lnTo>
                  <a:pt x="403225" y="508000"/>
                </a:lnTo>
                <a:lnTo>
                  <a:pt x="450850" y="485775"/>
                </a:lnTo>
                <a:lnTo>
                  <a:pt x="466725" y="527050"/>
                </a:lnTo>
                <a:lnTo>
                  <a:pt x="742950" y="523875"/>
                </a:lnTo>
                <a:cubicBezTo>
                  <a:pt x="741892" y="382058"/>
                  <a:pt x="740833" y="240242"/>
                  <a:pt x="739775" y="98425"/>
                </a:cubicBezTo>
                <a:lnTo>
                  <a:pt x="428625" y="104775"/>
                </a:lnTo>
                <a:lnTo>
                  <a:pt x="4286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35C8675-C065-BB49-AC7B-AC14C84A715A}"/>
              </a:ext>
            </a:extLst>
          </p:cNvPr>
          <p:cNvSpPr/>
          <p:nvPr/>
        </p:nvSpPr>
        <p:spPr>
          <a:xfrm>
            <a:off x="6778625" y="5895975"/>
            <a:ext cx="381000" cy="403225"/>
          </a:xfrm>
          <a:custGeom>
            <a:avLst/>
            <a:gdLst>
              <a:gd name="connsiteX0" fmla="*/ 136525 w 381000"/>
              <a:gd name="connsiteY0" fmla="*/ 0 h 403225"/>
              <a:gd name="connsiteX1" fmla="*/ 0 w 381000"/>
              <a:gd name="connsiteY1" fmla="*/ 295275 h 403225"/>
              <a:gd name="connsiteX2" fmla="*/ 161925 w 381000"/>
              <a:gd name="connsiteY2" fmla="*/ 336550 h 403225"/>
              <a:gd name="connsiteX3" fmla="*/ 190500 w 381000"/>
              <a:gd name="connsiteY3" fmla="*/ 377825 h 403225"/>
              <a:gd name="connsiteX4" fmla="*/ 263525 w 381000"/>
              <a:gd name="connsiteY4" fmla="*/ 384175 h 403225"/>
              <a:gd name="connsiteX5" fmla="*/ 285750 w 381000"/>
              <a:gd name="connsiteY5" fmla="*/ 403225 h 403225"/>
              <a:gd name="connsiteX6" fmla="*/ 374650 w 381000"/>
              <a:gd name="connsiteY6" fmla="*/ 377825 h 403225"/>
              <a:gd name="connsiteX7" fmla="*/ 381000 w 381000"/>
              <a:gd name="connsiteY7" fmla="*/ 180975 h 403225"/>
              <a:gd name="connsiteX8" fmla="*/ 292100 w 381000"/>
              <a:gd name="connsiteY8" fmla="*/ 177800 h 403225"/>
              <a:gd name="connsiteX9" fmla="*/ 317500 w 381000"/>
              <a:gd name="connsiteY9" fmla="*/ 88900 h 403225"/>
              <a:gd name="connsiteX10" fmla="*/ 311150 w 381000"/>
              <a:gd name="connsiteY10" fmla="*/ 3175 h 403225"/>
              <a:gd name="connsiteX11" fmla="*/ 136525 w 381000"/>
              <a:gd name="connsiteY11"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3225">
                <a:moveTo>
                  <a:pt x="136525" y="0"/>
                </a:moveTo>
                <a:lnTo>
                  <a:pt x="0" y="295275"/>
                </a:lnTo>
                <a:lnTo>
                  <a:pt x="161925" y="336550"/>
                </a:lnTo>
                <a:lnTo>
                  <a:pt x="190500" y="377825"/>
                </a:lnTo>
                <a:lnTo>
                  <a:pt x="263525" y="384175"/>
                </a:lnTo>
                <a:lnTo>
                  <a:pt x="285750" y="403225"/>
                </a:lnTo>
                <a:lnTo>
                  <a:pt x="374650" y="377825"/>
                </a:lnTo>
                <a:lnTo>
                  <a:pt x="381000" y="180975"/>
                </a:lnTo>
                <a:lnTo>
                  <a:pt x="292100" y="177800"/>
                </a:lnTo>
                <a:lnTo>
                  <a:pt x="317500" y="88900"/>
                </a:lnTo>
                <a:lnTo>
                  <a:pt x="311150" y="3175"/>
                </a:lnTo>
                <a:lnTo>
                  <a:pt x="1365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C7D096A-0B6A-1A42-8683-0DDCF9497A4D}"/>
              </a:ext>
            </a:extLst>
          </p:cNvPr>
          <p:cNvSpPr/>
          <p:nvPr/>
        </p:nvSpPr>
        <p:spPr>
          <a:xfrm>
            <a:off x="7159625" y="6130925"/>
            <a:ext cx="349250" cy="273050"/>
          </a:xfrm>
          <a:custGeom>
            <a:avLst/>
            <a:gdLst>
              <a:gd name="connsiteX0" fmla="*/ 0 w 349250"/>
              <a:gd name="connsiteY0" fmla="*/ 3175 h 273050"/>
              <a:gd name="connsiteX1" fmla="*/ 0 w 349250"/>
              <a:gd name="connsiteY1" fmla="*/ 158750 h 273050"/>
              <a:gd name="connsiteX2" fmla="*/ 127000 w 349250"/>
              <a:gd name="connsiteY2" fmla="*/ 177800 h 273050"/>
              <a:gd name="connsiteX3" fmla="*/ 238125 w 349250"/>
              <a:gd name="connsiteY3" fmla="*/ 273050 h 273050"/>
              <a:gd name="connsiteX4" fmla="*/ 247650 w 349250"/>
              <a:gd name="connsiteY4" fmla="*/ 273050 h 273050"/>
              <a:gd name="connsiteX5" fmla="*/ 257175 w 349250"/>
              <a:gd name="connsiteY5" fmla="*/ 228600 h 273050"/>
              <a:gd name="connsiteX6" fmla="*/ 349250 w 349250"/>
              <a:gd name="connsiteY6" fmla="*/ 203200 h 273050"/>
              <a:gd name="connsiteX7" fmla="*/ 260350 w 349250"/>
              <a:gd name="connsiteY7" fmla="*/ 98425 h 273050"/>
              <a:gd name="connsiteX8" fmla="*/ 260350 w 349250"/>
              <a:gd name="connsiteY8" fmla="*/ 0 h 273050"/>
              <a:gd name="connsiteX9" fmla="*/ 171450 w 349250"/>
              <a:gd name="connsiteY9" fmla="*/ 34925 h 273050"/>
              <a:gd name="connsiteX10" fmla="*/ 0 w 349250"/>
              <a:gd name="connsiteY10" fmla="*/ 3175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250" h="273050">
                <a:moveTo>
                  <a:pt x="0" y="3175"/>
                </a:moveTo>
                <a:lnTo>
                  <a:pt x="0" y="158750"/>
                </a:lnTo>
                <a:lnTo>
                  <a:pt x="127000" y="177800"/>
                </a:lnTo>
                <a:lnTo>
                  <a:pt x="238125" y="273050"/>
                </a:lnTo>
                <a:lnTo>
                  <a:pt x="247650" y="273050"/>
                </a:lnTo>
                <a:lnTo>
                  <a:pt x="257175" y="228600"/>
                </a:lnTo>
                <a:lnTo>
                  <a:pt x="349250" y="203200"/>
                </a:lnTo>
                <a:lnTo>
                  <a:pt x="260350" y="98425"/>
                </a:lnTo>
                <a:lnTo>
                  <a:pt x="260350" y="0"/>
                </a:lnTo>
                <a:lnTo>
                  <a:pt x="171450" y="34925"/>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062A4B65-65C8-C649-A582-5B15178E5D1D}"/>
              </a:ext>
            </a:extLst>
          </p:cNvPr>
          <p:cNvSpPr/>
          <p:nvPr/>
        </p:nvSpPr>
        <p:spPr>
          <a:xfrm>
            <a:off x="7127875" y="5241925"/>
            <a:ext cx="352425" cy="222250"/>
          </a:xfrm>
          <a:custGeom>
            <a:avLst/>
            <a:gdLst>
              <a:gd name="connsiteX0" fmla="*/ 0 w 352425"/>
              <a:gd name="connsiteY0" fmla="*/ 41275 h 222250"/>
              <a:gd name="connsiteX1" fmla="*/ 6350 w 352425"/>
              <a:gd name="connsiteY1" fmla="*/ 174625 h 222250"/>
              <a:gd name="connsiteX2" fmla="*/ 6350 w 352425"/>
              <a:gd name="connsiteY2" fmla="*/ 174625 h 222250"/>
              <a:gd name="connsiteX3" fmla="*/ 53975 w 352425"/>
              <a:gd name="connsiteY3" fmla="*/ 222250 h 222250"/>
              <a:gd name="connsiteX4" fmla="*/ 333375 w 352425"/>
              <a:gd name="connsiteY4" fmla="*/ 222250 h 222250"/>
              <a:gd name="connsiteX5" fmla="*/ 352425 w 352425"/>
              <a:gd name="connsiteY5" fmla="*/ 133350 h 222250"/>
              <a:gd name="connsiteX6" fmla="*/ 282575 w 352425"/>
              <a:gd name="connsiteY6" fmla="*/ 104775 h 222250"/>
              <a:gd name="connsiteX7" fmla="*/ 282575 w 352425"/>
              <a:gd name="connsiteY7" fmla="*/ 66675 h 222250"/>
              <a:gd name="connsiteX8" fmla="*/ 190500 w 352425"/>
              <a:gd name="connsiteY8" fmla="*/ 57150 h 222250"/>
              <a:gd name="connsiteX9" fmla="*/ 63500 w 352425"/>
              <a:gd name="connsiteY9" fmla="*/ 0 h 222250"/>
              <a:gd name="connsiteX10" fmla="*/ 0 w 352425"/>
              <a:gd name="connsiteY10" fmla="*/ 41275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222250">
                <a:moveTo>
                  <a:pt x="0" y="41275"/>
                </a:moveTo>
                <a:lnTo>
                  <a:pt x="6350" y="174625"/>
                </a:lnTo>
                <a:lnTo>
                  <a:pt x="6350" y="174625"/>
                </a:lnTo>
                <a:lnTo>
                  <a:pt x="53975" y="222250"/>
                </a:lnTo>
                <a:lnTo>
                  <a:pt x="333375" y="222250"/>
                </a:lnTo>
                <a:lnTo>
                  <a:pt x="352425" y="133350"/>
                </a:lnTo>
                <a:lnTo>
                  <a:pt x="282575" y="104775"/>
                </a:lnTo>
                <a:lnTo>
                  <a:pt x="282575" y="66675"/>
                </a:lnTo>
                <a:lnTo>
                  <a:pt x="190500" y="57150"/>
                </a:lnTo>
                <a:lnTo>
                  <a:pt x="63500"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C0D31C2-EAC8-8A49-A1D8-6D34A99598B1}"/>
              </a:ext>
            </a:extLst>
          </p:cNvPr>
          <p:cNvSpPr/>
          <p:nvPr/>
        </p:nvSpPr>
        <p:spPr>
          <a:xfrm>
            <a:off x="4427621" y="2715699"/>
            <a:ext cx="453762" cy="240632"/>
          </a:xfrm>
          <a:custGeom>
            <a:avLst/>
            <a:gdLst>
              <a:gd name="connsiteX0" fmla="*/ 0 w 453762"/>
              <a:gd name="connsiteY0" fmla="*/ 0 h 240632"/>
              <a:gd name="connsiteX1" fmla="*/ 6875 w 453762"/>
              <a:gd name="connsiteY1" fmla="*/ 240632 h 240632"/>
              <a:gd name="connsiteX2" fmla="*/ 453762 w 453762"/>
              <a:gd name="connsiteY2" fmla="*/ 233757 h 240632"/>
              <a:gd name="connsiteX3" fmla="*/ 453762 w 453762"/>
              <a:gd name="connsiteY3" fmla="*/ 6875 h 240632"/>
              <a:gd name="connsiteX4" fmla="*/ 0 w 453762"/>
              <a:gd name="connsiteY4" fmla="*/ 0 h 24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62" h="240632">
                <a:moveTo>
                  <a:pt x="0" y="0"/>
                </a:moveTo>
                <a:lnTo>
                  <a:pt x="6875" y="240632"/>
                </a:lnTo>
                <a:lnTo>
                  <a:pt x="453762" y="233757"/>
                </a:lnTo>
                <a:lnTo>
                  <a:pt x="453762" y="68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6288B568-B8D7-E541-B83D-3F3A59D63B35}"/>
              </a:ext>
            </a:extLst>
          </p:cNvPr>
          <p:cNvSpPr/>
          <p:nvPr/>
        </p:nvSpPr>
        <p:spPr>
          <a:xfrm>
            <a:off x="7553325" y="5045075"/>
            <a:ext cx="174625" cy="107950"/>
          </a:xfrm>
          <a:custGeom>
            <a:avLst/>
            <a:gdLst>
              <a:gd name="connsiteX0" fmla="*/ 0 w 174625"/>
              <a:gd name="connsiteY0" fmla="*/ 19050 h 107950"/>
              <a:gd name="connsiteX1" fmla="*/ 50800 w 174625"/>
              <a:gd name="connsiteY1" fmla="*/ 66675 h 107950"/>
              <a:gd name="connsiteX2" fmla="*/ 79375 w 174625"/>
              <a:gd name="connsiteY2" fmla="*/ 107950 h 107950"/>
              <a:gd name="connsiteX3" fmla="*/ 174625 w 174625"/>
              <a:gd name="connsiteY3" fmla="*/ 47625 h 107950"/>
              <a:gd name="connsiteX4" fmla="*/ 171450 w 174625"/>
              <a:gd name="connsiteY4" fmla="*/ 0 h 107950"/>
              <a:gd name="connsiteX5" fmla="*/ 0 w 174625"/>
              <a:gd name="connsiteY5" fmla="*/ 19050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107950">
                <a:moveTo>
                  <a:pt x="0" y="19050"/>
                </a:moveTo>
                <a:lnTo>
                  <a:pt x="50800" y="66675"/>
                </a:lnTo>
                <a:lnTo>
                  <a:pt x="79375" y="107950"/>
                </a:lnTo>
                <a:lnTo>
                  <a:pt x="174625" y="47625"/>
                </a:lnTo>
                <a:lnTo>
                  <a:pt x="171450"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BA6066AE-C491-E64B-9F69-E68FFF24523A}"/>
              </a:ext>
            </a:extLst>
          </p:cNvPr>
          <p:cNvSpPr/>
          <p:nvPr/>
        </p:nvSpPr>
        <p:spPr>
          <a:xfrm>
            <a:off x="6667500" y="4527550"/>
            <a:ext cx="368300" cy="339725"/>
          </a:xfrm>
          <a:custGeom>
            <a:avLst/>
            <a:gdLst>
              <a:gd name="connsiteX0" fmla="*/ 0 w 368300"/>
              <a:gd name="connsiteY0" fmla="*/ 0 h 339725"/>
              <a:gd name="connsiteX1" fmla="*/ 3175 w 368300"/>
              <a:gd name="connsiteY1" fmla="*/ 339725 h 339725"/>
              <a:gd name="connsiteX2" fmla="*/ 250825 w 368300"/>
              <a:gd name="connsiteY2" fmla="*/ 339725 h 339725"/>
              <a:gd name="connsiteX3" fmla="*/ 368300 w 368300"/>
              <a:gd name="connsiteY3" fmla="*/ 254000 h 339725"/>
              <a:gd name="connsiteX4" fmla="*/ 203200 w 368300"/>
              <a:gd name="connsiteY4" fmla="*/ 82550 h 339725"/>
              <a:gd name="connsiteX5" fmla="*/ 0 w 368300"/>
              <a:gd name="connsiteY5"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339725">
                <a:moveTo>
                  <a:pt x="0" y="0"/>
                </a:moveTo>
                <a:cubicBezTo>
                  <a:pt x="1058" y="113242"/>
                  <a:pt x="2117" y="226483"/>
                  <a:pt x="3175" y="339725"/>
                </a:cubicBezTo>
                <a:lnTo>
                  <a:pt x="250825" y="339725"/>
                </a:lnTo>
                <a:lnTo>
                  <a:pt x="368300" y="254000"/>
                </a:lnTo>
                <a:lnTo>
                  <a:pt x="203200" y="825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BC93B638-9803-0541-A238-091DBB5B170D}"/>
              </a:ext>
            </a:extLst>
          </p:cNvPr>
          <p:cNvSpPr/>
          <p:nvPr/>
        </p:nvSpPr>
        <p:spPr>
          <a:xfrm>
            <a:off x="7813675" y="4054475"/>
            <a:ext cx="314325" cy="263525"/>
          </a:xfrm>
          <a:custGeom>
            <a:avLst/>
            <a:gdLst>
              <a:gd name="connsiteX0" fmla="*/ 0 w 314325"/>
              <a:gd name="connsiteY0" fmla="*/ 22225 h 263525"/>
              <a:gd name="connsiteX1" fmla="*/ 82550 w 314325"/>
              <a:gd name="connsiteY1" fmla="*/ 136525 h 263525"/>
              <a:gd name="connsiteX2" fmla="*/ 161925 w 314325"/>
              <a:gd name="connsiteY2" fmla="*/ 146050 h 263525"/>
              <a:gd name="connsiteX3" fmla="*/ 200025 w 314325"/>
              <a:gd name="connsiteY3" fmla="*/ 225425 h 263525"/>
              <a:gd name="connsiteX4" fmla="*/ 314325 w 314325"/>
              <a:gd name="connsiteY4" fmla="*/ 263525 h 263525"/>
              <a:gd name="connsiteX5" fmla="*/ 307975 w 314325"/>
              <a:gd name="connsiteY5" fmla="*/ 219075 h 263525"/>
              <a:gd name="connsiteX6" fmla="*/ 282575 w 314325"/>
              <a:gd name="connsiteY6" fmla="*/ 174625 h 263525"/>
              <a:gd name="connsiteX7" fmla="*/ 269875 w 314325"/>
              <a:gd name="connsiteY7" fmla="*/ 130175 h 263525"/>
              <a:gd name="connsiteX8" fmla="*/ 269875 w 314325"/>
              <a:gd name="connsiteY8" fmla="*/ 41275 h 263525"/>
              <a:gd name="connsiteX9" fmla="*/ 215900 w 314325"/>
              <a:gd name="connsiteY9" fmla="*/ 22225 h 263525"/>
              <a:gd name="connsiteX10" fmla="*/ 174625 w 314325"/>
              <a:gd name="connsiteY10" fmla="*/ 0 h 263525"/>
              <a:gd name="connsiteX11" fmla="*/ 0 w 314325"/>
              <a:gd name="connsiteY11" fmla="*/ 222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25" h="263525">
                <a:moveTo>
                  <a:pt x="0" y="22225"/>
                </a:moveTo>
                <a:lnTo>
                  <a:pt x="82550" y="136525"/>
                </a:lnTo>
                <a:lnTo>
                  <a:pt x="161925" y="146050"/>
                </a:lnTo>
                <a:lnTo>
                  <a:pt x="200025" y="225425"/>
                </a:lnTo>
                <a:lnTo>
                  <a:pt x="314325" y="263525"/>
                </a:lnTo>
                <a:lnTo>
                  <a:pt x="307975" y="219075"/>
                </a:lnTo>
                <a:lnTo>
                  <a:pt x="282575" y="174625"/>
                </a:lnTo>
                <a:lnTo>
                  <a:pt x="269875" y="130175"/>
                </a:lnTo>
                <a:lnTo>
                  <a:pt x="269875" y="41275"/>
                </a:lnTo>
                <a:lnTo>
                  <a:pt x="215900" y="22225"/>
                </a:lnTo>
                <a:lnTo>
                  <a:pt x="174625" y="0"/>
                </a:lnTo>
                <a:lnTo>
                  <a:pt x="0" y="22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7371437A-325A-8148-98B9-13781BF14819}"/>
              </a:ext>
            </a:extLst>
          </p:cNvPr>
          <p:cNvSpPr/>
          <p:nvPr/>
        </p:nvSpPr>
        <p:spPr>
          <a:xfrm>
            <a:off x="6242050" y="4156075"/>
            <a:ext cx="425450" cy="190500"/>
          </a:xfrm>
          <a:custGeom>
            <a:avLst/>
            <a:gdLst>
              <a:gd name="connsiteX0" fmla="*/ 0 w 425450"/>
              <a:gd name="connsiteY0" fmla="*/ 0 h 190500"/>
              <a:gd name="connsiteX1" fmla="*/ 3175 w 425450"/>
              <a:gd name="connsiteY1" fmla="*/ 158750 h 190500"/>
              <a:gd name="connsiteX2" fmla="*/ 336550 w 425450"/>
              <a:gd name="connsiteY2" fmla="*/ 161925 h 190500"/>
              <a:gd name="connsiteX3" fmla="*/ 339725 w 425450"/>
              <a:gd name="connsiteY3" fmla="*/ 190500 h 190500"/>
              <a:gd name="connsiteX4" fmla="*/ 377825 w 425450"/>
              <a:gd name="connsiteY4" fmla="*/ 165100 h 190500"/>
              <a:gd name="connsiteX5" fmla="*/ 425450 w 425450"/>
              <a:gd name="connsiteY5" fmla="*/ 107950 h 190500"/>
              <a:gd name="connsiteX6" fmla="*/ 215900 w 425450"/>
              <a:gd name="connsiteY6" fmla="*/ 0 h 190500"/>
              <a:gd name="connsiteX7" fmla="*/ 0 w 425450"/>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450" h="190500">
                <a:moveTo>
                  <a:pt x="0" y="0"/>
                </a:moveTo>
                <a:cubicBezTo>
                  <a:pt x="1058" y="52917"/>
                  <a:pt x="2117" y="105833"/>
                  <a:pt x="3175" y="158750"/>
                </a:cubicBezTo>
                <a:lnTo>
                  <a:pt x="336550" y="161925"/>
                </a:lnTo>
                <a:lnTo>
                  <a:pt x="339725" y="190500"/>
                </a:lnTo>
                <a:lnTo>
                  <a:pt x="377825" y="165100"/>
                </a:lnTo>
                <a:lnTo>
                  <a:pt x="425450" y="107950"/>
                </a:lnTo>
                <a:lnTo>
                  <a:pt x="215900" y="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284098E5-64D7-5D40-B358-2782BEF186D2}"/>
              </a:ext>
            </a:extLst>
          </p:cNvPr>
          <p:cNvSpPr/>
          <p:nvPr/>
        </p:nvSpPr>
        <p:spPr>
          <a:xfrm>
            <a:off x="7277100" y="3886200"/>
            <a:ext cx="323850" cy="342900"/>
          </a:xfrm>
          <a:custGeom>
            <a:avLst/>
            <a:gdLst>
              <a:gd name="connsiteX0" fmla="*/ 0 w 323850"/>
              <a:gd name="connsiteY0" fmla="*/ 174625 h 342900"/>
              <a:gd name="connsiteX1" fmla="*/ 171450 w 323850"/>
              <a:gd name="connsiteY1" fmla="*/ 342900 h 342900"/>
              <a:gd name="connsiteX2" fmla="*/ 323850 w 323850"/>
              <a:gd name="connsiteY2" fmla="*/ 190500 h 342900"/>
              <a:gd name="connsiteX3" fmla="*/ 288925 w 323850"/>
              <a:gd name="connsiteY3" fmla="*/ 79375 h 342900"/>
              <a:gd name="connsiteX4" fmla="*/ 161925 w 323850"/>
              <a:gd name="connsiteY4" fmla="*/ 0 h 342900"/>
              <a:gd name="connsiteX5" fmla="*/ 98425 w 323850"/>
              <a:gd name="connsiteY5" fmla="*/ 114300 h 342900"/>
              <a:gd name="connsiteX6" fmla="*/ 0 w 323850"/>
              <a:gd name="connsiteY6" fmla="*/ 1746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42900">
                <a:moveTo>
                  <a:pt x="0" y="174625"/>
                </a:moveTo>
                <a:lnTo>
                  <a:pt x="171450" y="342900"/>
                </a:lnTo>
                <a:lnTo>
                  <a:pt x="323850" y="190500"/>
                </a:lnTo>
                <a:lnTo>
                  <a:pt x="288925" y="79375"/>
                </a:lnTo>
                <a:lnTo>
                  <a:pt x="161925" y="0"/>
                </a:lnTo>
                <a:lnTo>
                  <a:pt x="98425" y="114300"/>
                </a:lnTo>
                <a:lnTo>
                  <a:pt x="0" y="1746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8FA1C78C-0A64-DC48-B6B3-B6D29628E8D9}"/>
              </a:ext>
            </a:extLst>
          </p:cNvPr>
          <p:cNvSpPr/>
          <p:nvPr/>
        </p:nvSpPr>
        <p:spPr>
          <a:xfrm>
            <a:off x="7054850" y="4838700"/>
            <a:ext cx="361950" cy="304800"/>
          </a:xfrm>
          <a:custGeom>
            <a:avLst/>
            <a:gdLst>
              <a:gd name="connsiteX0" fmla="*/ 0 w 361950"/>
              <a:gd name="connsiteY0" fmla="*/ 19050 h 304800"/>
              <a:gd name="connsiteX1" fmla="*/ 152400 w 361950"/>
              <a:gd name="connsiteY1" fmla="*/ 288925 h 304800"/>
              <a:gd name="connsiteX2" fmla="*/ 273050 w 361950"/>
              <a:gd name="connsiteY2" fmla="*/ 304800 h 304800"/>
              <a:gd name="connsiteX3" fmla="*/ 361950 w 361950"/>
              <a:gd name="connsiteY3" fmla="*/ 165100 h 304800"/>
              <a:gd name="connsiteX4" fmla="*/ 266700 w 361950"/>
              <a:gd name="connsiteY4" fmla="*/ 123825 h 304800"/>
              <a:gd name="connsiteX5" fmla="*/ 250825 w 361950"/>
              <a:gd name="connsiteY5" fmla="*/ 92075 h 304800"/>
              <a:gd name="connsiteX6" fmla="*/ 190500 w 361950"/>
              <a:gd name="connsiteY6" fmla="*/ 82550 h 304800"/>
              <a:gd name="connsiteX7" fmla="*/ 158750 w 361950"/>
              <a:gd name="connsiteY7" fmla="*/ 9525 h 304800"/>
              <a:gd name="connsiteX8" fmla="*/ 85725 w 361950"/>
              <a:gd name="connsiteY8" fmla="*/ 0 h 304800"/>
              <a:gd name="connsiteX9" fmla="*/ 0 w 361950"/>
              <a:gd name="connsiteY9"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04800">
                <a:moveTo>
                  <a:pt x="0" y="19050"/>
                </a:moveTo>
                <a:lnTo>
                  <a:pt x="152400" y="288925"/>
                </a:lnTo>
                <a:lnTo>
                  <a:pt x="273050" y="304800"/>
                </a:lnTo>
                <a:lnTo>
                  <a:pt x="361950" y="165100"/>
                </a:lnTo>
                <a:lnTo>
                  <a:pt x="266700" y="123825"/>
                </a:lnTo>
                <a:lnTo>
                  <a:pt x="250825" y="92075"/>
                </a:lnTo>
                <a:lnTo>
                  <a:pt x="190500" y="82550"/>
                </a:lnTo>
                <a:lnTo>
                  <a:pt x="158750" y="9525"/>
                </a:lnTo>
                <a:lnTo>
                  <a:pt x="8572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6825CC4A-4EE3-5247-B74D-A900C16485CD}"/>
              </a:ext>
            </a:extLst>
          </p:cNvPr>
          <p:cNvSpPr/>
          <p:nvPr/>
        </p:nvSpPr>
        <p:spPr>
          <a:xfrm>
            <a:off x="6781800" y="3832225"/>
            <a:ext cx="234950" cy="307975"/>
          </a:xfrm>
          <a:custGeom>
            <a:avLst/>
            <a:gdLst>
              <a:gd name="connsiteX0" fmla="*/ 0 w 234950"/>
              <a:gd name="connsiteY0" fmla="*/ 3175 h 307975"/>
              <a:gd name="connsiteX1" fmla="*/ 3175 w 234950"/>
              <a:gd name="connsiteY1" fmla="*/ 203200 h 307975"/>
              <a:gd name="connsiteX2" fmla="*/ 95250 w 234950"/>
              <a:gd name="connsiteY2" fmla="*/ 307975 h 307975"/>
              <a:gd name="connsiteX3" fmla="*/ 146050 w 234950"/>
              <a:gd name="connsiteY3" fmla="*/ 247650 h 307975"/>
              <a:gd name="connsiteX4" fmla="*/ 234950 w 234950"/>
              <a:gd name="connsiteY4" fmla="*/ 34925 h 307975"/>
              <a:gd name="connsiteX5" fmla="*/ 111125 w 234950"/>
              <a:gd name="connsiteY5" fmla="*/ 0 h 307975"/>
              <a:gd name="connsiteX6" fmla="*/ 0 w 234950"/>
              <a:gd name="connsiteY6" fmla="*/ 3175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307975">
                <a:moveTo>
                  <a:pt x="0" y="3175"/>
                </a:moveTo>
                <a:cubicBezTo>
                  <a:pt x="1058" y="69850"/>
                  <a:pt x="2117" y="136525"/>
                  <a:pt x="3175" y="203200"/>
                </a:cubicBezTo>
                <a:lnTo>
                  <a:pt x="95250" y="307975"/>
                </a:lnTo>
                <a:lnTo>
                  <a:pt x="146050" y="247650"/>
                </a:lnTo>
                <a:lnTo>
                  <a:pt x="234950" y="34925"/>
                </a:lnTo>
                <a:lnTo>
                  <a:pt x="1111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0DE2C065-AA7A-DE48-869B-0984DBE0A38E}"/>
              </a:ext>
            </a:extLst>
          </p:cNvPr>
          <p:cNvSpPr/>
          <p:nvPr/>
        </p:nvSpPr>
        <p:spPr>
          <a:xfrm>
            <a:off x="8223250" y="4346575"/>
            <a:ext cx="406400" cy="431800"/>
          </a:xfrm>
          <a:custGeom>
            <a:avLst/>
            <a:gdLst>
              <a:gd name="connsiteX0" fmla="*/ 0 w 406400"/>
              <a:gd name="connsiteY0" fmla="*/ 177800 h 431800"/>
              <a:gd name="connsiteX1" fmla="*/ 15875 w 406400"/>
              <a:gd name="connsiteY1" fmla="*/ 234950 h 431800"/>
              <a:gd name="connsiteX2" fmla="*/ 44450 w 406400"/>
              <a:gd name="connsiteY2" fmla="*/ 314325 h 431800"/>
              <a:gd name="connsiteX3" fmla="*/ 114300 w 406400"/>
              <a:gd name="connsiteY3" fmla="*/ 342900 h 431800"/>
              <a:gd name="connsiteX4" fmla="*/ 174625 w 406400"/>
              <a:gd name="connsiteY4" fmla="*/ 431800 h 431800"/>
              <a:gd name="connsiteX5" fmla="*/ 320675 w 406400"/>
              <a:gd name="connsiteY5" fmla="*/ 323850 h 431800"/>
              <a:gd name="connsiteX6" fmla="*/ 371475 w 406400"/>
              <a:gd name="connsiteY6" fmla="*/ 200025 h 431800"/>
              <a:gd name="connsiteX7" fmla="*/ 406400 w 406400"/>
              <a:gd name="connsiteY7" fmla="*/ 200025 h 431800"/>
              <a:gd name="connsiteX8" fmla="*/ 307975 w 406400"/>
              <a:gd name="connsiteY8" fmla="*/ 25400 h 431800"/>
              <a:gd name="connsiteX9" fmla="*/ 323850 w 406400"/>
              <a:gd name="connsiteY9" fmla="*/ 0 h 431800"/>
              <a:gd name="connsiteX10" fmla="*/ 323850 w 406400"/>
              <a:gd name="connsiteY10" fmla="*/ 0 h 431800"/>
              <a:gd name="connsiteX11" fmla="*/ 222250 w 406400"/>
              <a:gd name="connsiteY11" fmla="*/ 9525 h 431800"/>
              <a:gd name="connsiteX12" fmla="*/ 203200 w 406400"/>
              <a:gd name="connsiteY12" fmla="*/ 88900 h 431800"/>
              <a:gd name="connsiteX13" fmla="*/ 168275 w 406400"/>
              <a:gd name="connsiteY13" fmla="*/ 79375 h 431800"/>
              <a:gd name="connsiteX14" fmla="*/ 117475 w 406400"/>
              <a:gd name="connsiteY14" fmla="*/ 152400 h 431800"/>
              <a:gd name="connsiteX15" fmla="*/ 38100 w 406400"/>
              <a:gd name="connsiteY15" fmla="*/ 139700 h 431800"/>
              <a:gd name="connsiteX16" fmla="*/ 0 w 406400"/>
              <a:gd name="connsiteY16" fmla="*/ 177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400" h="431800">
                <a:moveTo>
                  <a:pt x="0" y="177800"/>
                </a:moveTo>
                <a:lnTo>
                  <a:pt x="15875" y="234950"/>
                </a:lnTo>
                <a:lnTo>
                  <a:pt x="44450" y="314325"/>
                </a:lnTo>
                <a:lnTo>
                  <a:pt x="114300" y="342900"/>
                </a:lnTo>
                <a:lnTo>
                  <a:pt x="174625" y="431800"/>
                </a:lnTo>
                <a:lnTo>
                  <a:pt x="320675" y="323850"/>
                </a:lnTo>
                <a:lnTo>
                  <a:pt x="371475" y="200025"/>
                </a:lnTo>
                <a:lnTo>
                  <a:pt x="406400" y="200025"/>
                </a:lnTo>
                <a:lnTo>
                  <a:pt x="307975" y="25400"/>
                </a:lnTo>
                <a:lnTo>
                  <a:pt x="323850" y="0"/>
                </a:lnTo>
                <a:lnTo>
                  <a:pt x="323850" y="0"/>
                </a:lnTo>
                <a:lnTo>
                  <a:pt x="222250" y="9525"/>
                </a:lnTo>
                <a:lnTo>
                  <a:pt x="203200" y="88900"/>
                </a:lnTo>
                <a:lnTo>
                  <a:pt x="168275" y="79375"/>
                </a:lnTo>
                <a:lnTo>
                  <a:pt x="117475" y="152400"/>
                </a:lnTo>
                <a:lnTo>
                  <a:pt x="38100" y="139700"/>
                </a:lnTo>
                <a:lnTo>
                  <a:pt x="0" y="1778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60E867C3-E1B4-184D-8086-5BD8185B41C8}"/>
              </a:ext>
            </a:extLst>
          </p:cNvPr>
          <p:cNvSpPr/>
          <p:nvPr/>
        </p:nvSpPr>
        <p:spPr>
          <a:xfrm>
            <a:off x="6819900" y="5616575"/>
            <a:ext cx="282575" cy="266700"/>
          </a:xfrm>
          <a:custGeom>
            <a:avLst/>
            <a:gdLst>
              <a:gd name="connsiteX0" fmla="*/ 0 w 282575"/>
              <a:gd name="connsiteY0" fmla="*/ 0 h 266700"/>
              <a:gd name="connsiteX1" fmla="*/ 31750 w 282575"/>
              <a:gd name="connsiteY1" fmla="*/ 82550 h 266700"/>
              <a:gd name="connsiteX2" fmla="*/ 34925 w 282575"/>
              <a:gd name="connsiteY2" fmla="*/ 133350 h 266700"/>
              <a:gd name="connsiteX3" fmla="*/ 34925 w 282575"/>
              <a:gd name="connsiteY3" fmla="*/ 133350 h 266700"/>
              <a:gd name="connsiteX4" fmla="*/ 66675 w 282575"/>
              <a:gd name="connsiteY4" fmla="*/ 107950 h 266700"/>
              <a:gd name="connsiteX5" fmla="*/ 53975 w 282575"/>
              <a:gd name="connsiteY5" fmla="*/ 266700 h 266700"/>
              <a:gd name="connsiteX6" fmla="*/ 282575 w 282575"/>
              <a:gd name="connsiteY6" fmla="*/ 266700 h 266700"/>
              <a:gd name="connsiteX7" fmla="*/ 279400 w 282575"/>
              <a:gd name="connsiteY7" fmla="*/ 15875 h 266700"/>
              <a:gd name="connsiteX8" fmla="*/ 0 w 282575"/>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75" h="266700">
                <a:moveTo>
                  <a:pt x="0" y="0"/>
                </a:moveTo>
                <a:lnTo>
                  <a:pt x="31750" y="82550"/>
                </a:lnTo>
                <a:lnTo>
                  <a:pt x="34925" y="133350"/>
                </a:lnTo>
                <a:lnTo>
                  <a:pt x="34925" y="133350"/>
                </a:lnTo>
                <a:lnTo>
                  <a:pt x="66675" y="107950"/>
                </a:lnTo>
                <a:lnTo>
                  <a:pt x="53975" y="266700"/>
                </a:lnTo>
                <a:lnTo>
                  <a:pt x="282575" y="266700"/>
                </a:lnTo>
                <a:cubicBezTo>
                  <a:pt x="281517" y="183092"/>
                  <a:pt x="280458" y="99483"/>
                  <a:pt x="279400" y="158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FFC22AD-9A35-0F47-A601-52E8390CD453}"/>
              </a:ext>
            </a:extLst>
          </p:cNvPr>
          <p:cNvSpPr/>
          <p:nvPr/>
        </p:nvSpPr>
        <p:spPr>
          <a:xfrm>
            <a:off x="4041775" y="3743325"/>
            <a:ext cx="768350" cy="920750"/>
          </a:xfrm>
          <a:custGeom>
            <a:avLst/>
            <a:gdLst>
              <a:gd name="connsiteX0" fmla="*/ 0 w 768350"/>
              <a:gd name="connsiteY0" fmla="*/ 149225 h 920750"/>
              <a:gd name="connsiteX1" fmla="*/ 12700 w 768350"/>
              <a:gd name="connsiteY1" fmla="*/ 777875 h 920750"/>
              <a:gd name="connsiteX2" fmla="*/ 152400 w 768350"/>
              <a:gd name="connsiteY2" fmla="*/ 825500 h 920750"/>
              <a:gd name="connsiteX3" fmla="*/ 203200 w 768350"/>
              <a:gd name="connsiteY3" fmla="*/ 901700 h 920750"/>
              <a:gd name="connsiteX4" fmla="*/ 244475 w 768350"/>
              <a:gd name="connsiteY4" fmla="*/ 869950 h 920750"/>
              <a:gd name="connsiteX5" fmla="*/ 285750 w 768350"/>
              <a:gd name="connsiteY5" fmla="*/ 920750 h 920750"/>
              <a:gd name="connsiteX6" fmla="*/ 307975 w 768350"/>
              <a:gd name="connsiteY6" fmla="*/ 901700 h 920750"/>
              <a:gd name="connsiteX7" fmla="*/ 342900 w 768350"/>
              <a:gd name="connsiteY7" fmla="*/ 917575 h 920750"/>
              <a:gd name="connsiteX8" fmla="*/ 438150 w 768350"/>
              <a:gd name="connsiteY8" fmla="*/ 803275 h 920750"/>
              <a:gd name="connsiteX9" fmla="*/ 492125 w 768350"/>
              <a:gd name="connsiteY9" fmla="*/ 796925 h 920750"/>
              <a:gd name="connsiteX10" fmla="*/ 454025 w 768350"/>
              <a:gd name="connsiteY10" fmla="*/ 765175 h 920750"/>
              <a:gd name="connsiteX11" fmla="*/ 511175 w 768350"/>
              <a:gd name="connsiteY11" fmla="*/ 679450 h 920750"/>
              <a:gd name="connsiteX12" fmla="*/ 514350 w 768350"/>
              <a:gd name="connsiteY12" fmla="*/ 603250 h 920750"/>
              <a:gd name="connsiteX13" fmla="*/ 587375 w 768350"/>
              <a:gd name="connsiteY13" fmla="*/ 492125 h 920750"/>
              <a:gd name="connsiteX14" fmla="*/ 635000 w 768350"/>
              <a:gd name="connsiteY14" fmla="*/ 495300 h 920750"/>
              <a:gd name="connsiteX15" fmla="*/ 692150 w 768350"/>
              <a:gd name="connsiteY15" fmla="*/ 488950 h 920750"/>
              <a:gd name="connsiteX16" fmla="*/ 749300 w 768350"/>
              <a:gd name="connsiteY16" fmla="*/ 511175 h 920750"/>
              <a:gd name="connsiteX17" fmla="*/ 768350 w 768350"/>
              <a:gd name="connsiteY17" fmla="*/ 422275 h 920750"/>
              <a:gd name="connsiteX18" fmla="*/ 184150 w 768350"/>
              <a:gd name="connsiteY18" fmla="*/ 0 h 920750"/>
              <a:gd name="connsiteX19" fmla="*/ 0 w 768350"/>
              <a:gd name="connsiteY19" fmla="*/ 149225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50" h="920750">
                <a:moveTo>
                  <a:pt x="0" y="149225"/>
                </a:moveTo>
                <a:lnTo>
                  <a:pt x="12700" y="777875"/>
                </a:lnTo>
                <a:lnTo>
                  <a:pt x="152400" y="825500"/>
                </a:lnTo>
                <a:lnTo>
                  <a:pt x="203200" y="901700"/>
                </a:lnTo>
                <a:lnTo>
                  <a:pt x="244475" y="869950"/>
                </a:lnTo>
                <a:lnTo>
                  <a:pt x="285750" y="920750"/>
                </a:lnTo>
                <a:lnTo>
                  <a:pt x="307975" y="901700"/>
                </a:lnTo>
                <a:lnTo>
                  <a:pt x="342900" y="917575"/>
                </a:lnTo>
                <a:lnTo>
                  <a:pt x="438150" y="803275"/>
                </a:lnTo>
                <a:lnTo>
                  <a:pt x="492125" y="796925"/>
                </a:lnTo>
                <a:lnTo>
                  <a:pt x="454025" y="765175"/>
                </a:lnTo>
                <a:lnTo>
                  <a:pt x="511175" y="679450"/>
                </a:lnTo>
                <a:lnTo>
                  <a:pt x="514350" y="603250"/>
                </a:lnTo>
                <a:lnTo>
                  <a:pt x="587375" y="492125"/>
                </a:lnTo>
                <a:lnTo>
                  <a:pt x="635000" y="495300"/>
                </a:lnTo>
                <a:lnTo>
                  <a:pt x="692150" y="488950"/>
                </a:lnTo>
                <a:lnTo>
                  <a:pt x="749300" y="511175"/>
                </a:lnTo>
                <a:lnTo>
                  <a:pt x="768350" y="422275"/>
                </a:lnTo>
                <a:lnTo>
                  <a:pt x="184150" y="0"/>
                </a:lnTo>
                <a:lnTo>
                  <a:pt x="0" y="149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78D6E06-1585-4D45-A0E7-81F9BA03B1C3}"/>
              </a:ext>
            </a:extLst>
          </p:cNvPr>
          <p:cNvSpPr/>
          <p:nvPr/>
        </p:nvSpPr>
        <p:spPr>
          <a:xfrm>
            <a:off x="6858000" y="3517900"/>
            <a:ext cx="317500" cy="355600"/>
          </a:xfrm>
          <a:custGeom>
            <a:avLst/>
            <a:gdLst>
              <a:gd name="connsiteX0" fmla="*/ 0 w 317500"/>
              <a:gd name="connsiteY0" fmla="*/ 19050 h 355600"/>
              <a:gd name="connsiteX1" fmla="*/ 31750 w 317500"/>
              <a:gd name="connsiteY1" fmla="*/ 92075 h 355600"/>
              <a:gd name="connsiteX2" fmla="*/ 9525 w 317500"/>
              <a:gd name="connsiteY2" fmla="*/ 111125 h 355600"/>
              <a:gd name="connsiteX3" fmla="*/ 41275 w 317500"/>
              <a:gd name="connsiteY3" fmla="*/ 114300 h 355600"/>
              <a:gd name="connsiteX4" fmla="*/ 41275 w 317500"/>
              <a:gd name="connsiteY4" fmla="*/ 114300 h 355600"/>
              <a:gd name="connsiteX5" fmla="*/ 19050 w 317500"/>
              <a:gd name="connsiteY5" fmla="*/ 174625 h 355600"/>
              <a:gd name="connsiteX6" fmla="*/ 63500 w 317500"/>
              <a:gd name="connsiteY6" fmla="*/ 168275 h 355600"/>
              <a:gd name="connsiteX7" fmla="*/ 25400 w 317500"/>
              <a:gd name="connsiteY7" fmla="*/ 231775 h 355600"/>
              <a:gd name="connsiteX8" fmla="*/ 53975 w 317500"/>
              <a:gd name="connsiteY8" fmla="*/ 266700 h 355600"/>
              <a:gd name="connsiteX9" fmla="*/ 53975 w 317500"/>
              <a:gd name="connsiteY9" fmla="*/ 266700 h 355600"/>
              <a:gd name="connsiteX10" fmla="*/ 60325 w 317500"/>
              <a:gd name="connsiteY10" fmla="*/ 314325 h 355600"/>
              <a:gd name="connsiteX11" fmla="*/ 152400 w 317500"/>
              <a:gd name="connsiteY11" fmla="*/ 355600 h 355600"/>
              <a:gd name="connsiteX12" fmla="*/ 215900 w 317500"/>
              <a:gd name="connsiteY12" fmla="*/ 238125 h 355600"/>
              <a:gd name="connsiteX13" fmla="*/ 317500 w 317500"/>
              <a:gd name="connsiteY13" fmla="*/ 69850 h 355600"/>
              <a:gd name="connsiteX14" fmla="*/ 282575 w 317500"/>
              <a:gd name="connsiteY14" fmla="*/ 0 h 355600"/>
              <a:gd name="connsiteX15" fmla="*/ 0 w 317500"/>
              <a:gd name="connsiteY15" fmla="*/ 1905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355600">
                <a:moveTo>
                  <a:pt x="0" y="19050"/>
                </a:moveTo>
                <a:lnTo>
                  <a:pt x="31750" y="92075"/>
                </a:lnTo>
                <a:lnTo>
                  <a:pt x="9525" y="111125"/>
                </a:lnTo>
                <a:lnTo>
                  <a:pt x="41275" y="114300"/>
                </a:lnTo>
                <a:lnTo>
                  <a:pt x="41275" y="114300"/>
                </a:lnTo>
                <a:lnTo>
                  <a:pt x="19050" y="174625"/>
                </a:lnTo>
                <a:lnTo>
                  <a:pt x="63500" y="168275"/>
                </a:lnTo>
                <a:lnTo>
                  <a:pt x="25400" y="231775"/>
                </a:lnTo>
                <a:lnTo>
                  <a:pt x="53975" y="266700"/>
                </a:lnTo>
                <a:lnTo>
                  <a:pt x="53975" y="266700"/>
                </a:lnTo>
                <a:lnTo>
                  <a:pt x="60325" y="314325"/>
                </a:lnTo>
                <a:lnTo>
                  <a:pt x="152400" y="355600"/>
                </a:lnTo>
                <a:lnTo>
                  <a:pt x="215900" y="238125"/>
                </a:lnTo>
                <a:lnTo>
                  <a:pt x="317500" y="69850"/>
                </a:lnTo>
                <a:lnTo>
                  <a:pt x="28257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EA22AAD-E290-784C-9411-C03DBFD19BE6}"/>
              </a:ext>
            </a:extLst>
          </p:cNvPr>
          <p:cNvSpPr/>
          <p:nvPr/>
        </p:nvSpPr>
        <p:spPr>
          <a:xfrm>
            <a:off x="7140575" y="4067175"/>
            <a:ext cx="292100" cy="241300"/>
          </a:xfrm>
          <a:custGeom>
            <a:avLst/>
            <a:gdLst>
              <a:gd name="connsiteX0" fmla="*/ 0 w 292100"/>
              <a:gd name="connsiteY0" fmla="*/ 104775 h 241300"/>
              <a:gd name="connsiteX1" fmla="*/ 85725 w 292100"/>
              <a:gd name="connsiteY1" fmla="*/ 206375 h 241300"/>
              <a:gd name="connsiteX2" fmla="*/ 187325 w 292100"/>
              <a:gd name="connsiteY2" fmla="*/ 241300 h 241300"/>
              <a:gd name="connsiteX3" fmla="*/ 292100 w 292100"/>
              <a:gd name="connsiteY3" fmla="*/ 171450 h 241300"/>
              <a:gd name="connsiteX4" fmla="*/ 133350 w 292100"/>
              <a:gd name="connsiteY4" fmla="*/ 0 h 241300"/>
              <a:gd name="connsiteX5" fmla="*/ 0 w 292100"/>
              <a:gd name="connsiteY5" fmla="*/ 104775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41300">
                <a:moveTo>
                  <a:pt x="0" y="104775"/>
                </a:moveTo>
                <a:lnTo>
                  <a:pt x="85725" y="206375"/>
                </a:lnTo>
                <a:lnTo>
                  <a:pt x="187325" y="241300"/>
                </a:lnTo>
                <a:lnTo>
                  <a:pt x="292100" y="171450"/>
                </a:lnTo>
                <a:lnTo>
                  <a:pt x="133350" y="0"/>
                </a:lnTo>
                <a:lnTo>
                  <a:pt x="0" y="104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529E48AD-35C8-2348-84BE-653F8F227FCF}"/>
              </a:ext>
            </a:extLst>
          </p:cNvPr>
          <p:cNvSpPr/>
          <p:nvPr/>
        </p:nvSpPr>
        <p:spPr>
          <a:xfrm>
            <a:off x="7661275" y="4845050"/>
            <a:ext cx="276225" cy="200025"/>
          </a:xfrm>
          <a:custGeom>
            <a:avLst/>
            <a:gdLst>
              <a:gd name="connsiteX0" fmla="*/ 0 w 276225"/>
              <a:gd name="connsiteY0" fmla="*/ 41275 h 200025"/>
              <a:gd name="connsiteX1" fmla="*/ 34925 w 276225"/>
              <a:gd name="connsiteY1" fmla="*/ 107950 h 200025"/>
              <a:gd name="connsiteX2" fmla="*/ 34925 w 276225"/>
              <a:gd name="connsiteY2" fmla="*/ 107950 h 200025"/>
              <a:gd name="connsiteX3" fmla="*/ 79375 w 276225"/>
              <a:gd name="connsiteY3" fmla="*/ 107950 h 200025"/>
              <a:gd name="connsiteX4" fmla="*/ 120650 w 276225"/>
              <a:gd name="connsiteY4" fmla="*/ 142875 h 200025"/>
              <a:gd name="connsiteX5" fmla="*/ 120650 w 276225"/>
              <a:gd name="connsiteY5" fmla="*/ 142875 h 200025"/>
              <a:gd name="connsiteX6" fmla="*/ 142875 w 276225"/>
              <a:gd name="connsiteY6" fmla="*/ 200025 h 200025"/>
              <a:gd name="connsiteX7" fmla="*/ 276225 w 276225"/>
              <a:gd name="connsiteY7" fmla="*/ 136525 h 200025"/>
              <a:gd name="connsiteX8" fmla="*/ 184150 w 276225"/>
              <a:gd name="connsiteY8" fmla="*/ 66675 h 200025"/>
              <a:gd name="connsiteX9" fmla="*/ 184150 w 276225"/>
              <a:gd name="connsiteY9" fmla="*/ 66675 h 200025"/>
              <a:gd name="connsiteX10" fmla="*/ 158750 w 276225"/>
              <a:gd name="connsiteY10" fmla="*/ 34925 h 200025"/>
              <a:gd name="connsiteX11" fmla="*/ 123825 w 276225"/>
              <a:gd name="connsiteY11" fmla="*/ 0 h 200025"/>
              <a:gd name="connsiteX12" fmla="*/ 123825 w 276225"/>
              <a:gd name="connsiteY12" fmla="*/ 0 h 200025"/>
              <a:gd name="connsiteX13" fmla="*/ 0 w 276225"/>
              <a:gd name="connsiteY13" fmla="*/ 412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225" h="200025">
                <a:moveTo>
                  <a:pt x="0" y="41275"/>
                </a:moveTo>
                <a:lnTo>
                  <a:pt x="34925" y="107950"/>
                </a:lnTo>
                <a:lnTo>
                  <a:pt x="34925" y="107950"/>
                </a:lnTo>
                <a:lnTo>
                  <a:pt x="79375" y="107950"/>
                </a:lnTo>
                <a:lnTo>
                  <a:pt x="120650" y="142875"/>
                </a:lnTo>
                <a:lnTo>
                  <a:pt x="120650" y="142875"/>
                </a:lnTo>
                <a:lnTo>
                  <a:pt x="142875" y="200025"/>
                </a:lnTo>
                <a:lnTo>
                  <a:pt x="276225" y="136525"/>
                </a:lnTo>
                <a:lnTo>
                  <a:pt x="184150" y="66675"/>
                </a:lnTo>
                <a:lnTo>
                  <a:pt x="184150" y="66675"/>
                </a:lnTo>
                <a:lnTo>
                  <a:pt x="158750" y="34925"/>
                </a:lnTo>
                <a:lnTo>
                  <a:pt x="123825" y="0"/>
                </a:lnTo>
                <a:lnTo>
                  <a:pt x="123825"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2312A4F7-567C-3C43-9A6A-1334197E5956}"/>
              </a:ext>
            </a:extLst>
          </p:cNvPr>
          <p:cNvSpPr/>
          <p:nvPr/>
        </p:nvSpPr>
        <p:spPr>
          <a:xfrm>
            <a:off x="8686800" y="4168775"/>
            <a:ext cx="320675" cy="200025"/>
          </a:xfrm>
          <a:custGeom>
            <a:avLst/>
            <a:gdLst>
              <a:gd name="connsiteX0" fmla="*/ 317500 w 320675"/>
              <a:gd name="connsiteY0" fmla="*/ 0 h 200025"/>
              <a:gd name="connsiteX1" fmla="*/ 0 w 320675"/>
              <a:gd name="connsiteY1" fmla="*/ 9525 h 200025"/>
              <a:gd name="connsiteX2" fmla="*/ 38100 w 320675"/>
              <a:gd name="connsiteY2" fmla="*/ 53975 h 200025"/>
              <a:gd name="connsiteX3" fmla="*/ 25400 w 320675"/>
              <a:gd name="connsiteY3" fmla="*/ 117475 h 200025"/>
              <a:gd name="connsiteX4" fmla="*/ 25400 w 320675"/>
              <a:gd name="connsiteY4" fmla="*/ 117475 h 200025"/>
              <a:gd name="connsiteX5" fmla="*/ 117475 w 320675"/>
              <a:gd name="connsiteY5" fmla="*/ 47625 h 200025"/>
              <a:gd name="connsiteX6" fmla="*/ 158750 w 320675"/>
              <a:gd name="connsiteY6" fmla="*/ 82550 h 200025"/>
              <a:gd name="connsiteX7" fmla="*/ 161925 w 320675"/>
              <a:gd name="connsiteY7" fmla="*/ 117475 h 200025"/>
              <a:gd name="connsiteX8" fmla="*/ 139700 w 320675"/>
              <a:gd name="connsiteY8" fmla="*/ 136525 h 200025"/>
              <a:gd name="connsiteX9" fmla="*/ 107950 w 320675"/>
              <a:gd name="connsiteY9" fmla="*/ 200025 h 200025"/>
              <a:gd name="connsiteX10" fmla="*/ 222250 w 320675"/>
              <a:gd name="connsiteY10" fmla="*/ 174625 h 200025"/>
              <a:gd name="connsiteX11" fmla="*/ 269875 w 320675"/>
              <a:gd name="connsiteY11" fmla="*/ 177800 h 200025"/>
              <a:gd name="connsiteX12" fmla="*/ 320675 w 320675"/>
              <a:gd name="connsiteY12" fmla="*/ 168275 h 200025"/>
              <a:gd name="connsiteX13" fmla="*/ 317500 w 320675"/>
              <a:gd name="connsiteY13"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675" h="200025">
                <a:moveTo>
                  <a:pt x="317500" y="0"/>
                </a:moveTo>
                <a:lnTo>
                  <a:pt x="0" y="9525"/>
                </a:lnTo>
                <a:lnTo>
                  <a:pt x="38100" y="53975"/>
                </a:lnTo>
                <a:lnTo>
                  <a:pt x="25400" y="117475"/>
                </a:lnTo>
                <a:lnTo>
                  <a:pt x="25400" y="117475"/>
                </a:lnTo>
                <a:lnTo>
                  <a:pt x="117475" y="47625"/>
                </a:lnTo>
                <a:lnTo>
                  <a:pt x="158750" y="82550"/>
                </a:lnTo>
                <a:lnTo>
                  <a:pt x="161925" y="117475"/>
                </a:lnTo>
                <a:lnTo>
                  <a:pt x="139700" y="136525"/>
                </a:lnTo>
                <a:lnTo>
                  <a:pt x="107950" y="200025"/>
                </a:lnTo>
                <a:lnTo>
                  <a:pt x="222250" y="174625"/>
                </a:lnTo>
                <a:lnTo>
                  <a:pt x="269875" y="177800"/>
                </a:lnTo>
                <a:lnTo>
                  <a:pt x="320675" y="168275"/>
                </a:lnTo>
                <a:cubicBezTo>
                  <a:pt x="319617" y="114300"/>
                  <a:pt x="318558" y="60325"/>
                  <a:pt x="317500" y="0"/>
                </a:cubicBez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40CCBF4A-4A68-9346-BEF7-96362CA4EE81}"/>
              </a:ext>
            </a:extLst>
          </p:cNvPr>
          <p:cNvSpPr/>
          <p:nvPr/>
        </p:nvSpPr>
        <p:spPr>
          <a:xfrm>
            <a:off x="5616575" y="2952750"/>
            <a:ext cx="301625" cy="219075"/>
          </a:xfrm>
          <a:custGeom>
            <a:avLst/>
            <a:gdLst>
              <a:gd name="connsiteX0" fmla="*/ 3175 w 301625"/>
              <a:gd name="connsiteY0" fmla="*/ 3175 h 219075"/>
              <a:gd name="connsiteX1" fmla="*/ 0 w 301625"/>
              <a:gd name="connsiteY1" fmla="*/ 219075 h 219075"/>
              <a:gd name="connsiteX2" fmla="*/ 301625 w 301625"/>
              <a:gd name="connsiteY2" fmla="*/ 215900 h 219075"/>
              <a:gd name="connsiteX3" fmla="*/ 298450 w 301625"/>
              <a:gd name="connsiteY3" fmla="*/ 0 h 219075"/>
              <a:gd name="connsiteX4" fmla="*/ 3175 w 301625"/>
              <a:gd name="connsiteY4" fmla="*/ 31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25" h="219075">
                <a:moveTo>
                  <a:pt x="3175" y="3175"/>
                </a:moveTo>
                <a:cubicBezTo>
                  <a:pt x="2117" y="75142"/>
                  <a:pt x="1058" y="147108"/>
                  <a:pt x="0" y="219075"/>
                </a:cubicBezTo>
                <a:lnTo>
                  <a:pt x="301625" y="215900"/>
                </a:lnTo>
                <a:cubicBezTo>
                  <a:pt x="300567" y="143933"/>
                  <a:pt x="299508" y="71967"/>
                  <a:pt x="298450" y="0"/>
                </a:cubicBezTo>
                <a:lnTo>
                  <a:pt x="3175"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D9B1A449-E5C2-394A-8841-9FAB2CCAF4FC}"/>
              </a:ext>
            </a:extLst>
          </p:cNvPr>
          <p:cNvSpPr/>
          <p:nvPr/>
        </p:nvSpPr>
        <p:spPr>
          <a:xfrm>
            <a:off x="6772275" y="4086225"/>
            <a:ext cx="307975" cy="250825"/>
          </a:xfrm>
          <a:custGeom>
            <a:avLst/>
            <a:gdLst>
              <a:gd name="connsiteX0" fmla="*/ 0 w 307975"/>
              <a:gd name="connsiteY0" fmla="*/ 146050 h 250825"/>
              <a:gd name="connsiteX1" fmla="*/ 139700 w 307975"/>
              <a:gd name="connsiteY1" fmla="*/ 174625 h 250825"/>
              <a:gd name="connsiteX2" fmla="*/ 158750 w 307975"/>
              <a:gd name="connsiteY2" fmla="*/ 250825 h 250825"/>
              <a:gd name="connsiteX3" fmla="*/ 282575 w 307975"/>
              <a:gd name="connsiteY3" fmla="*/ 196850 h 250825"/>
              <a:gd name="connsiteX4" fmla="*/ 307975 w 307975"/>
              <a:gd name="connsiteY4" fmla="*/ 139700 h 250825"/>
              <a:gd name="connsiteX5" fmla="*/ 279400 w 307975"/>
              <a:gd name="connsiteY5" fmla="*/ 98425 h 250825"/>
              <a:gd name="connsiteX6" fmla="*/ 155575 w 307975"/>
              <a:gd name="connsiteY6" fmla="*/ 0 h 250825"/>
              <a:gd name="connsiteX7" fmla="*/ 101600 w 307975"/>
              <a:gd name="connsiteY7" fmla="*/ 60325 h 250825"/>
              <a:gd name="connsiteX8" fmla="*/ 0 w 307975"/>
              <a:gd name="connsiteY8" fmla="*/ 1460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975" h="250825">
                <a:moveTo>
                  <a:pt x="0" y="146050"/>
                </a:moveTo>
                <a:lnTo>
                  <a:pt x="139700" y="174625"/>
                </a:lnTo>
                <a:lnTo>
                  <a:pt x="158750" y="250825"/>
                </a:lnTo>
                <a:lnTo>
                  <a:pt x="282575" y="196850"/>
                </a:lnTo>
                <a:lnTo>
                  <a:pt x="307975" y="139700"/>
                </a:lnTo>
                <a:lnTo>
                  <a:pt x="279400" y="98425"/>
                </a:lnTo>
                <a:lnTo>
                  <a:pt x="155575" y="0"/>
                </a:lnTo>
                <a:lnTo>
                  <a:pt x="101600" y="60325"/>
                </a:lnTo>
                <a:lnTo>
                  <a:pt x="0" y="146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68896DC-D8F9-7649-8613-78B018CB3E41}"/>
              </a:ext>
            </a:extLst>
          </p:cNvPr>
          <p:cNvSpPr/>
          <p:nvPr/>
        </p:nvSpPr>
        <p:spPr>
          <a:xfrm>
            <a:off x="7686675" y="4117975"/>
            <a:ext cx="368300" cy="412750"/>
          </a:xfrm>
          <a:custGeom>
            <a:avLst/>
            <a:gdLst>
              <a:gd name="connsiteX0" fmla="*/ 0 w 368300"/>
              <a:gd name="connsiteY0" fmla="*/ 177800 h 412750"/>
              <a:gd name="connsiteX1" fmla="*/ 47625 w 368300"/>
              <a:gd name="connsiteY1" fmla="*/ 222250 h 412750"/>
              <a:gd name="connsiteX2" fmla="*/ 47625 w 368300"/>
              <a:gd name="connsiteY2" fmla="*/ 222250 h 412750"/>
              <a:gd name="connsiteX3" fmla="*/ 155575 w 368300"/>
              <a:gd name="connsiteY3" fmla="*/ 336550 h 412750"/>
              <a:gd name="connsiteX4" fmla="*/ 120650 w 368300"/>
              <a:gd name="connsiteY4" fmla="*/ 412750 h 412750"/>
              <a:gd name="connsiteX5" fmla="*/ 285750 w 368300"/>
              <a:gd name="connsiteY5" fmla="*/ 311150 h 412750"/>
              <a:gd name="connsiteX6" fmla="*/ 282575 w 368300"/>
              <a:gd name="connsiteY6" fmla="*/ 257175 h 412750"/>
              <a:gd name="connsiteX7" fmla="*/ 368300 w 368300"/>
              <a:gd name="connsiteY7" fmla="*/ 200025 h 412750"/>
              <a:gd name="connsiteX8" fmla="*/ 304800 w 368300"/>
              <a:gd name="connsiteY8" fmla="*/ 133350 h 412750"/>
              <a:gd name="connsiteX9" fmla="*/ 273050 w 368300"/>
              <a:gd name="connsiteY9" fmla="*/ 79375 h 412750"/>
              <a:gd name="connsiteX10" fmla="*/ 196850 w 368300"/>
              <a:gd name="connsiteY10" fmla="*/ 76200 h 412750"/>
              <a:gd name="connsiteX11" fmla="*/ 161925 w 368300"/>
              <a:gd name="connsiteY11" fmla="*/ 0 h 412750"/>
              <a:gd name="connsiteX12" fmla="*/ 0 w 368300"/>
              <a:gd name="connsiteY12" fmla="*/ 17780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300" h="412750">
                <a:moveTo>
                  <a:pt x="0" y="177800"/>
                </a:moveTo>
                <a:lnTo>
                  <a:pt x="47625" y="222250"/>
                </a:lnTo>
                <a:lnTo>
                  <a:pt x="47625" y="222250"/>
                </a:lnTo>
                <a:lnTo>
                  <a:pt x="155575" y="336550"/>
                </a:lnTo>
                <a:lnTo>
                  <a:pt x="120650" y="412750"/>
                </a:lnTo>
                <a:lnTo>
                  <a:pt x="285750" y="311150"/>
                </a:lnTo>
                <a:lnTo>
                  <a:pt x="282575" y="257175"/>
                </a:lnTo>
                <a:lnTo>
                  <a:pt x="368300" y="200025"/>
                </a:lnTo>
                <a:lnTo>
                  <a:pt x="304800" y="133350"/>
                </a:lnTo>
                <a:lnTo>
                  <a:pt x="273050" y="79375"/>
                </a:lnTo>
                <a:lnTo>
                  <a:pt x="196850" y="76200"/>
                </a:lnTo>
                <a:lnTo>
                  <a:pt x="161925" y="0"/>
                </a:lnTo>
                <a:lnTo>
                  <a:pt x="0" y="1778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2FDD2E92-3679-8141-ABB1-79BEF377673A}"/>
              </a:ext>
            </a:extLst>
          </p:cNvPr>
          <p:cNvSpPr/>
          <p:nvPr/>
        </p:nvSpPr>
        <p:spPr>
          <a:xfrm>
            <a:off x="5981700" y="3228975"/>
            <a:ext cx="266700" cy="269875"/>
          </a:xfrm>
          <a:custGeom>
            <a:avLst/>
            <a:gdLst>
              <a:gd name="connsiteX0" fmla="*/ 3175 w 266700"/>
              <a:gd name="connsiteY0" fmla="*/ 0 h 269875"/>
              <a:gd name="connsiteX1" fmla="*/ 0 w 266700"/>
              <a:gd name="connsiteY1" fmla="*/ 269875 h 269875"/>
              <a:gd name="connsiteX2" fmla="*/ 266700 w 266700"/>
              <a:gd name="connsiteY2" fmla="*/ 266700 h 269875"/>
              <a:gd name="connsiteX3" fmla="*/ 263525 w 266700"/>
              <a:gd name="connsiteY3" fmla="*/ 63500 h 269875"/>
              <a:gd name="connsiteX4" fmla="*/ 200025 w 266700"/>
              <a:gd name="connsiteY4" fmla="*/ 12700 h 269875"/>
              <a:gd name="connsiteX5" fmla="*/ 3175 w 266700"/>
              <a:gd name="connsiteY5"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269875">
                <a:moveTo>
                  <a:pt x="3175" y="0"/>
                </a:moveTo>
                <a:cubicBezTo>
                  <a:pt x="2117" y="89958"/>
                  <a:pt x="1058" y="179917"/>
                  <a:pt x="0" y="269875"/>
                </a:cubicBezTo>
                <a:lnTo>
                  <a:pt x="266700" y="266700"/>
                </a:lnTo>
                <a:cubicBezTo>
                  <a:pt x="265642" y="198967"/>
                  <a:pt x="264583" y="131233"/>
                  <a:pt x="263525" y="63500"/>
                </a:cubicBezTo>
                <a:lnTo>
                  <a:pt x="200025" y="1270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96D877FC-4C31-4E48-850E-AAD72E9FA675}"/>
              </a:ext>
            </a:extLst>
          </p:cNvPr>
          <p:cNvSpPr/>
          <p:nvPr/>
        </p:nvSpPr>
        <p:spPr>
          <a:xfrm>
            <a:off x="4575175" y="3190875"/>
            <a:ext cx="244475" cy="301625"/>
          </a:xfrm>
          <a:custGeom>
            <a:avLst/>
            <a:gdLst>
              <a:gd name="connsiteX0" fmla="*/ 0 w 244475"/>
              <a:gd name="connsiteY0" fmla="*/ 0 h 301625"/>
              <a:gd name="connsiteX1" fmla="*/ 25400 w 244475"/>
              <a:gd name="connsiteY1" fmla="*/ 212725 h 301625"/>
              <a:gd name="connsiteX2" fmla="*/ 69850 w 244475"/>
              <a:gd name="connsiteY2" fmla="*/ 180975 h 301625"/>
              <a:gd name="connsiteX3" fmla="*/ 107950 w 244475"/>
              <a:gd name="connsiteY3" fmla="*/ 203200 h 301625"/>
              <a:gd name="connsiteX4" fmla="*/ 155575 w 244475"/>
              <a:gd name="connsiteY4" fmla="*/ 215900 h 301625"/>
              <a:gd name="connsiteX5" fmla="*/ 190500 w 244475"/>
              <a:gd name="connsiteY5" fmla="*/ 254000 h 301625"/>
              <a:gd name="connsiteX6" fmla="*/ 196850 w 244475"/>
              <a:gd name="connsiteY6" fmla="*/ 301625 h 301625"/>
              <a:gd name="connsiteX7" fmla="*/ 241300 w 244475"/>
              <a:gd name="connsiteY7" fmla="*/ 301625 h 301625"/>
              <a:gd name="connsiteX8" fmla="*/ 244475 w 244475"/>
              <a:gd name="connsiteY8" fmla="*/ 3175 h 301625"/>
              <a:gd name="connsiteX9" fmla="*/ 0 w 244475"/>
              <a:gd name="connsiteY9" fmla="*/ 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75" h="301625">
                <a:moveTo>
                  <a:pt x="0" y="0"/>
                </a:moveTo>
                <a:lnTo>
                  <a:pt x="25400" y="212725"/>
                </a:lnTo>
                <a:lnTo>
                  <a:pt x="69850" y="180975"/>
                </a:lnTo>
                <a:lnTo>
                  <a:pt x="107950" y="203200"/>
                </a:lnTo>
                <a:lnTo>
                  <a:pt x="155575" y="215900"/>
                </a:lnTo>
                <a:lnTo>
                  <a:pt x="190500" y="254000"/>
                </a:lnTo>
                <a:lnTo>
                  <a:pt x="196850" y="301625"/>
                </a:lnTo>
                <a:lnTo>
                  <a:pt x="241300" y="301625"/>
                </a:lnTo>
                <a:cubicBezTo>
                  <a:pt x="242358" y="202142"/>
                  <a:pt x="243417" y="102658"/>
                  <a:pt x="244475" y="31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A4FCD89-8DD0-AE40-98C3-C2F97BEA9FDA}"/>
              </a:ext>
            </a:extLst>
          </p:cNvPr>
          <p:cNvSpPr/>
          <p:nvPr/>
        </p:nvSpPr>
        <p:spPr>
          <a:xfrm>
            <a:off x="4797425" y="3508375"/>
            <a:ext cx="742950" cy="444500"/>
          </a:xfrm>
          <a:custGeom>
            <a:avLst/>
            <a:gdLst>
              <a:gd name="connsiteX0" fmla="*/ 0 w 742950"/>
              <a:gd name="connsiteY0" fmla="*/ 0 h 444500"/>
              <a:gd name="connsiteX1" fmla="*/ 92075 w 742950"/>
              <a:gd name="connsiteY1" fmla="*/ 34925 h 444500"/>
              <a:gd name="connsiteX2" fmla="*/ 190500 w 742950"/>
              <a:gd name="connsiteY2" fmla="*/ 44450 h 444500"/>
              <a:gd name="connsiteX3" fmla="*/ 266700 w 742950"/>
              <a:gd name="connsiteY3" fmla="*/ 92075 h 444500"/>
              <a:gd name="connsiteX4" fmla="*/ 317500 w 742950"/>
              <a:gd name="connsiteY4" fmla="*/ 222250 h 444500"/>
              <a:gd name="connsiteX5" fmla="*/ 384175 w 742950"/>
              <a:gd name="connsiteY5" fmla="*/ 244475 h 444500"/>
              <a:gd name="connsiteX6" fmla="*/ 384175 w 742950"/>
              <a:gd name="connsiteY6" fmla="*/ 339725 h 444500"/>
              <a:gd name="connsiteX7" fmla="*/ 342900 w 742950"/>
              <a:gd name="connsiteY7" fmla="*/ 381000 h 444500"/>
              <a:gd name="connsiteX8" fmla="*/ 396875 w 742950"/>
              <a:gd name="connsiteY8" fmla="*/ 406400 h 444500"/>
              <a:gd name="connsiteX9" fmla="*/ 333375 w 742950"/>
              <a:gd name="connsiteY9" fmla="*/ 444500 h 444500"/>
              <a:gd name="connsiteX10" fmla="*/ 742950 w 742950"/>
              <a:gd name="connsiteY10" fmla="*/ 438150 h 444500"/>
              <a:gd name="connsiteX11" fmla="*/ 736600 w 742950"/>
              <a:gd name="connsiteY11" fmla="*/ 6350 h 444500"/>
              <a:gd name="connsiteX12" fmla="*/ 0 w 742950"/>
              <a:gd name="connsiteY12"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0" h="444500">
                <a:moveTo>
                  <a:pt x="0" y="0"/>
                </a:moveTo>
                <a:lnTo>
                  <a:pt x="92075" y="34925"/>
                </a:lnTo>
                <a:lnTo>
                  <a:pt x="190500" y="44450"/>
                </a:lnTo>
                <a:lnTo>
                  <a:pt x="266700" y="92075"/>
                </a:lnTo>
                <a:lnTo>
                  <a:pt x="317500" y="222250"/>
                </a:lnTo>
                <a:lnTo>
                  <a:pt x="384175" y="244475"/>
                </a:lnTo>
                <a:lnTo>
                  <a:pt x="384175" y="339725"/>
                </a:lnTo>
                <a:lnTo>
                  <a:pt x="342900" y="381000"/>
                </a:lnTo>
                <a:lnTo>
                  <a:pt x="396875" y="406400"/>
                </a:lnTo>
                <a:lnTo>
                  <a:pt x="333375" y="444500"/>
                </a:lnTo>
                <a:lnTo>
                  <a:pt x="742950" y="438150"/>
                </a:lnTo>
                <a:cubicBezTo>
                  <a:pt x="740833" y="294217"/>
                  <a:pt x="738717" y="150283"/>
                  <a:pt x="736600" y="635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E98F8A3C-A2BB-8A42-B091-A124C1B53F13}"/>
              </a:ext>
            </a:extLst>
          </p:cNvPr>
          <p:cNvSpPr/>
          <p:nvPr/>
        </p:nvSpPr>
        <p:spPr>
          <a:xfrm>
            <a:off x="7226300" y="4454525"/>
            <a:ext cx="400050" cy="317500"/>
          </a:xfrm>
          <a:custGeom>
            <a:avLst/>
            <a:gdLst>
              <a:gd name="connsiteX0" fmla="*/ 0 w 400050"/>
              <a:gd name="connsiteY0" fmla="*/ 203200 h 317500"/>
              <a:gd name="connsiteX1" fmla="*/ 95250 w 400050"/>
              <a:gd name="connsiteY1" fmla="*/ 317500 h 317500"/>
              <a:gd name="connsiteX2" fmla="*/ 184150 w 400050"/>
              <a:gd name="connsiteY2" fmla="*/ 247650 h 317500"/>
              <a:gd name="connsiteX3" fmla="*/ 244475 w 400050"/>
              <a:gd name="connsiteY3" fmla="*/ 273050 h 317500"/>
              <a:gd name="connsiteX4" fmla="*/ 400050 w 400050"/>
              <a:gd name="connsiteY4" fmla="*/ 149225 h 317500"/>
              <a:gd name="connsiteX5" fmla="*/ 276225 w 400050"/>
              <a:gd name="connsiteY5" fmla="*/ 0 h 317500"/>
              <a:gd name="connsiteX6" fmla="*/ 0 w 400050"/>
              <a:gd name="connsiteY6" fmla="*/ 2032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317500">
                <a:moveTo>
                  <a:pt x="0" y="203200"/>
                </a:moveTo>
                <a:lnTo>
                  <a:pt x="95250" y="317500"/>
                </a:lnTo>
                <a:lnTo>
                  <a:pt x="184150" y="247650"/>
                </a:lnTo>
                <a:lnTo>
                  <a:pt x="244475" y="273050"/>
                </a:lnTo>
                <a:lnTo>
                  <a:pt x="400050" y="149225"/>
                </a:lnTo>
                <a:lnTo>
                  <a:pt x="276225" y="0"/>
                </a:lnTo>
                <a:lnTo>
                  <a:pt x="0" y="2032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37C52A82-268C-8C42-9C95-3F21CC8EF977}"/>
              </a:ext>
            </a:extLst>
          </p:cNvPr>
          <p:cNvSpPr/>
          <p:nvPr/>
        </p:nvSpPr>
        <p:spPr>
          <a:xfrm>
            <a:off x="5988050" y="4854575"/>
            <a:ext cx="371475" cy="238125"/>
          </a:xfrm>
          <a:custGeom>
            <a:avLst/>
            <a:gdLst>
              <a:gd name="connsiteX0" fmla="*/ 0 w 371475"/>
              <a:gd name="connsiteY0" fmla="*/ 0 h 238125"/>
              <a:gd name="connsiteX1" fmla="*/ 6350 w 371475"/>
              <a:gd name="connsiteY1" fmla="*/ 238125 h 238125"/>
              <a:gd name="connsiteX2" fmla="*/ 371475 w 371475"/>
              <a:gd name="connsiteY2" fmla="*/ 234950 h 238125"/>
              <a:gd name="connsiteX3" fmla="*/ 368300 w 371475"/>
              <a:gd name="connsiteY3" fmla="*/ 12700 h 238125"/>
              <a:gd name="connsiteX4" fmla="*/ 0 w 371475"/>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238125">
                <a:moveTo>
                  <a:pt x="0" y="0"/>
                </a:moveTo>
                <a:lnTo>
                  <a:pt x="6350" y="238125"/>
                </a:lnTo>
                <a:lnTo>
                  <a:pt x="371475" y="234950"/>
                </a:lnTo>
                <a:cubicBezTo>
                  <a:pt x="370417" y="160867"/>
                  <a:pt x="369358" y="86783"/>
                  <a:pt x="368300" y="1270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109BA2A3-1FBB-A544-BC15-0568EDA14279}"/>
              </a:ext>
            </a:extLst>
          </p:cNvPr>
          <p:cNvSpPr/>
          <p:nvPr/>
        </p:nvSpPr>
        <p:spPr>
          <a:xfrm>
            <a:off x="6673850" y="5178425"/>
            <a:ext cx="301625" cy="438150"/>
          </a:xfrm>
          <a:custGeom>
            <a:avLst/>
            <a:gdLst>
              <a:gd name="connsiteX0" fmla="*/ 0 w 301625"/>
              <a:gd name="connsiteY0" fmla="*/ 6350 h 438150"/>
              <a:gd name="connsiteX1" fmla="*/ 6350 w 301625"/>
              <a:gd name="connsiteY1" fmla="*/ 390525 h 438150"/>
              <a:gd name="connsiteX2" fmla="*/ 139700 w 301625"/>
              <a:gd name="connsiteY2" fmla="*/ 390525 h 438150"/>
              <a:gd name="connsiteX3" fmla="*/ 149225 w 301625"/>
              <a:gd name="connsiteY3" fmla="*/ 434975 h 438150"/>
              <a:gd name="connsiteX4" fmla="*/ 301625 w 301625"/>
              <a:gd name="connsiteY4" fmla="*/ 438150 h 438150"/>
              <a:gd name="connsiteX5" fmla="*/ 298450 w 301625"/>
              <a:gd name="connsiteY5" fmla="*/ 0 h 438150"/>
              <a:gd name="connsiteX6" fmla="*/ 0 w 301625"/>
              <a:gd name="connsiteY6" fmla="*/ 63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438150">
                <a:moveTo>
                  <a:pt x="0" y="6350"/>
                </a:moveTo>
                <a:lnTo>
                  <a:pt x="6350" y="390525"/>
                </a:lnTo>
                <a:lnTo>
                  <a:pt x="139700" y="390525"/>
                </a:lnTo>
                <a:lnTo>
                  <a:pt x="149225" y="434975"/>
                </a:lnTo>
                <a:lnTo>
                  <a:pt x="301625" y="438150"/>
                </a:lnTo>
                <a:cubicBezTo>
                  <a:pt x="300567" y="292100"/>
                  <a:pt x="299508" y="146050"/>
                  <a:pt x="298450" y="0"/>
                </a:cubicBez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C710CD45-C67B-0049-A9BA-EB6AD8A37BDF}"/>
              </a:ext>
            </a:extLst>
          </p:cNvPr>
          <p:cNvSpPr/>
          <p:nvPr/>
        </p:nvSpPr>
        <p:spPr>
          <a:xfrm>
            <a:off x="7442200" y="4029075"/>
            <a:ext cx="393700" cy="282575"/>
          </a:xfrm>
          <a:custGeom>
            <a:avLst/>
            <a:gdLst>
              <a:gd name="connsiteX0" fmla="*/ 104775 w 393700"/>
              <a:gd name="connsiteY0" fmla="*/ 276225 h 282575"/>
              <a:gd name="connsiteX1" fmla="*/ 254000 w 393700"/>
              <a:gd name="connsiteY1" fmla="*/ 282575 h 282575"/>
              <a:gd name="connsiteX2" fmla="*/ 393700 w 393700"/>
              <a:gd name="connsiteY2" fmla="*/ 104775 h 282575"/>
              <a:gd name="connsiteX3" fmla="*/ 361950 w 393700"/>
              <a:gd name="connsiteY3" fmla="*/ 38100 h 282575"/>
              <a:gd name="connsiteX4" fmla="*/ 358775 w 393700"/>
              <a:gd name="connsiteY4" fmla="*/ 6350 h 282575"/>
              <a:gd name="connsiteX5" fmla="*/ 358775 w 393700"/>
              <a:gd name="connsiteY5" fmla="*/ 6350 h 282575"/>
              <a:gd name="connsiteX6" fmla="*/ 285750 w 393700"/>
              <a:gd name="connsiteY6" fmla="*/ 0 h 282575"/>
              <a:gd name="connsiteX7" fmla="*/ 146050 w 393700"/>
              <a:gd name="connsiteY7" fmla="*/ 57150 h 282575"/>
              <a:gd name="connsiteX8" fmla="*/ 0 w 393700"/>
              <a:gd name="connsiteY8" fmla="*/ 200025 h 282575"/>
              <a:gd name="connsiteX9" fmla="*/ 104775 w 393700"/>
              <a:gd name="connsiteY9" fmla="*/ 27622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282575">
                <a:moveTo>
                  <a:pt x="104775" y="276225"/>
                </a:moveTo>
                <a:lnTo>
                  <a:pt x="254000" y="282575"/>
                </a:lnTo>
                <a:lnTo>
                  <a:pt x="393700" y="104775"/>
                </a:lnTo>
                <a:lnTo>
                  <a:pt x="361950" y="38100"/>
                </a:lnTo>
                <a:lnTo>
                  <a:pt x="358775" y="6350"/>
                </a:lnTo>
                <a:lnTo>
                  <a:pt x="358775" y="6350"/>
                </a:lnTo>
                <a:lnTo>
                  <a:pt x="285750" y="0"/>
                </a:lnTo>
                <a:lnTo>
                  <a:pt x="146050" y="57150"/>
                </a:lnTo>
                <a:lnTo>
                  <a:pt x="0" y="200025"/>
                </a:lnTo>
                <a:lnTo>
                  <a:pt x="104775" y="276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7C205704-C631-C94A-8C18-81B1634E9094}"/>
              </a:ext>
            </a:extLst>
          </p:cNvPr>
          <p:cNvSpPr/>
          <p:nvPr/>
        </p:nvSpPr>
        <p:spPr>
          <a:xfrm>
            <a:off x="8096250" y="4235450"/>
            <a:ext cx="349250" cy="266700"/>
          </a:xfrm>
          <a:custGeom>
            <a:avLst/>
            <a:gdLst>
              <a:gd name="connsiteX0" fmla="*/ 0 w 349250"/>
              <a:gd name="connsiteY0" fmla="*/ 95250 h 266700"/>
              <a:gd name="connsiteX1" fmla="*/ 38100 w 349250"/>
              <a:gd name="connsiteY1" fmla="*/ 120650 h 266700"/>
              <a:gd name="connsiteX2" fmla="*/ 44450 w 349250"/>
              <a:gd name="connsiteY2" fmla="*/ 158750 h 266700"/>
              <a:gd name="connsiteX3" fmla="*/ 22225 w 349250"/>
              <a:gd name="connsiteY3" fmla="*/ 174625 h 266700"/>
              <a:gd name="connsiteX4" fmla="*/ 69850 w 349250"/>
              <a:gd name="connsiteY4" fmla="*/ 203200 h 266700"/>
              <a:gd name="connsiteX5" fmla="*/ 92075 w 349250"/>
              <a:gd name="connsiteY5" fmla="*/ 225425 h 266700"/>
              <a:gd name="connsiteX6" fmla="*/ 130175 w 349250"/>
              <a:gd name="connsiteY6" fmla="*/ 266700 h 266700"/>
              <a:gd name="connsiteX7" fmla="*/ 161925 w 349250"/>
              <a:gd name="connsiteY7" fmla="*/ 250825 h 266700"/>
              <a:gd name="connsiteX8" fmla="*/ 225425 w 349250"/>
              <a:gd name="connsiteY8" fmla="*/ 263525 h 266700"/>
              <a:gd name="connsiteX9" fmla="*/ 304800 w 349250"/>
              <a:gd name="connsiteY9" fmla="*/ 193675 h 266700"/>
              <a:gd name="connsiteX10" fmla="*/ 304800 w 349250"/>
              <a:gd name="connsiteY10" fmla="*/ 193675 h 266700"/>
              <a:gd name="connsiteX11" fmla="*/ 349250 w 349250"/>
              <a:gd name="connsiteY11" fmla="*/ 98425 h 266700"/>
              <a:gd name="connsiteX12" fmla="*/ 136525 w 349250"/>
              <a:gd name="connsiteY12" fmla="*/ 0 h 266700"/>
              <a:gd name="connsiteX13" fmla="*/ 50800 w 349250"/>
              <a:gd name="connsiteY13" fmla="*/ 34925 h 266700"/>
              <a:gd name="connsiteX14" fmla="*/ 0 w 349250"/>
              <a:gd name="connsiteY14" fmla="*/ 952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250" h="266700">
                <a:moveTo>
                  <a:pt x="0" y="95250"/>
                </a:moveTo>
                <a:lnTo>
                  <a:pt x="38100" y="120650"/>
                </a:lnTo>
                <a:lnTo>
                  <a:pt x="44450" y="158750"/>
                </a:lnTo>
                <a:lnTo>
                  <a:pt x="22225" y="174625"/>
                </a:lnTo>
                <a:lnTo>
                  <a:pt x="69850" y="203200"/>
                </a:lnTo>
                <a:lnTo>
                  <a:pt x="92075" y="225425"/>
                </a:lnTo>
                <a:lnTo>
                  <a:pt x="130175" y="266700"/>
                </a:lnTo>
                <a:lnTo>
                  <a:pt x="161925" y="250825"/>
                </a:lnTo>
                <a:lnTo>
                  <a:pt x="225425" y="263525"/>
                </a:lnTo>
                <a:lnTo>
                  <a:pt x="304800" y="193675"/>
                </a:lnTo>
                <a:lnTo>
                  <a:pt x="304800" y="193675"/>
                </a:lnTo>
                <a:lnTo>
                  <a:pt x="349250" y="98425"/>
                </a:lnTo>
                <a:lnTo>
                  <a:pt x="136525" y="0"/>
                </a:lnTo>
                <a:lnTo>
                  <a:pt x="50800" y="34925"/>
                </a:lnTo>
                <a:lnTo>
                  <a:pt x="0" y="95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91C9E090-BE63-8644-894E-AA3E89B5C150}"/>
              </a:ext>
            </a:extLst>
          </p:cNvPr>
          <p:cNvSpPr/>
          <p:nvPr/>
        </p:nvSpPr>
        <p:spPr>
          <a:xfrm>
            <a:off x="4568825" y="2952750"/>
            <a:ext cx="266700" cy="238125"/>
          </a:xfrm>
          <a:custGeom>
            <a:avLst/>
            <a:gdLst>
              <a:gd name="connsiteX0" fmla="*/ 3175 w 266700"/>
              <a:gd name="connsiteY0" fmla="*/ 0 h 238125"/>
              <a:gd name="connsiteX1" fmla="*/ 0 w 266700"/>
              <a:gd name="connsiteY1" fmla="*/ 231775 h 238125"/>
              <a:gd name="connsiteX2" fmla="*/ 263525 w 266700"/>
              <a:gd name="connsiteY2" fmla="*/ 238125 h 238125"/>
              <a:gd name="connsiteX3" fmla="*/ 266700 w 266700"/>
              <a:gd name="connsiteY3" fmla="*/ 0 h 238125"/>
              <a:gd name="connsiteX4" fmla="*/ 3175 w 266700"/>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38125">
                <a:moveTo>
                  <a:pt x="3175" y="0"/>
                </a:moveTo>
                <a:cubicBezTo>
                  <a:pt x="2117" y="77258"/>
                  <a:pt x="1058" y="154517"/>
                  <a:pt x="0" y="231775"/>
                </a:cubicBezTo>
                <a:lnTo>
                  <a:pt x="263525" y="238125"/>
                </a:lnTo>
                <a:cubicBezTo>
                  <a:pt x="264583" y="158750"/>
                  <a:pt x="265642" y="79375"/>
                  <a:pt x="266700" y="0"/>
                </a:cubicBez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CD0261F8-ACEA-B445-AC38-E06F1BC4DDE3}"/>
              </a:ext>
            </a:extLst>
          </p:cNvPr>
          <p:cNvSpPr/>
          <p:nvPr/>
        </p:nvSpPr>
        <p:spPr>
          <a:xfrm>
            <a:off x="5676900" y="3949700"/>
            <a:ext cx="488950" cy="381000"/>
          </a:xfrm>
          <a:custGeom>
            <a:avLst/>
            <a:gdLst>
              <a:gd name="connsiteX0" fmla="*/ 0 w 488950"/>
              <a:gd name="connsiteY0" fmla="*/ 9525 h 381000"/>
              <a:gd name="connsiteX1" fmla="*/ 6350 w 488950"/>
              <a:gd name="connsiteY1" fmla="*/ 381000 h 381000"/>
              <a:gd name="connsiteX2" fmla="*/ 339725 w 488950"/>
              <a:gd name="connsiteY2" fmla="*/ 374650 h 381000"/>
              <a:gd name="connsiteX3" fmla="*/ 371475 w 488950"/>
              <a:gd name="connsiteY3" fmla="*/ 104775 h 381000"/>
              <a:gd name="connsiteX4" fmla="*/ 488950 w 488950"/>
              <a:gd name="connsiteY4" fmla="*/ 101600 h 381000"/>
              <a:gd name="connsiteX5" fmla="*/ 485775 w 488950"/>
              <a:gd name="connsiteY5" fmla="*/ 0 h 381000"/>
              <a:gd name="connsiteX6" fmla="*/ 0 w 488950"/>
              <a:gd name="connsiteY6" fmla="*/ 952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950" h="381000">
                <a:moveTo>
                  <a:pt x="0" y="9525"/>
                </a:moveTo>
                <a:lnTo>
                  <a:pt x="6350" y="381000"/>
                </a:lnTo>
                <a:lnTo>
                  <a:pt x="339725" y="374650"/>
                </a:lnTo>
                <a:lnTo>
                  <a:pt x="371475" y="104775"/>
                </a:lnTo>
                <a:lnTo>
                  <a:pt x="488950" y="101600"/>
                </a:lnTo>
                <a:cubicBezTo>
                  <a:pt x="487892" y="67733"/>
                  <a:pt x="486833" y="33867"/>
                  <a:pt x="485775" y="0"/>
                </a:cubicBezTo>
                <a:lnTo>
                  <a:pt x="0" y="95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FC0D22E-2CA6-6249-9BAC-2D11E2BFB197}"/>
              </a:ext>
            </a:extLst>
          </p:cNvPr>
          <p:cNvSpPr/>
          <p:nvPr/>
        </p:nvSpPr>
        <p:spPr>
          <a:xfrm>
            <a:off x="7480300" y="3263900"/>
            <a:ext cx="349250" cy="292100"/>
          </a:xfrm>
          <a:custGeom>
            <a:avLst/>
            <a:gdLst>
              <a:gd name="connsiteX0" fmla="*/ 0 w 349250"/>
              <a:gd name="connsiteY0" fmla="*/ 133350 h 292100"/>
              <a:gd name="connsiteX1" fmla="*/ 101600 w 349250"/>
              <a:gd name="connsiteY1" fmla="*/ 292100 h 292100"/>
              <a:gd name="connsiteX2" fmla="*/ 349250 w 349250"/>
              <a:gd name="connsiteY2" fmla="*/ 158750 h 292100"/>
              <a:gd name="connsiteX3" fmla="*/ 231775 w 349250"/>
              <a:gd name="connsiteY3" fmla="*/ 0 h 292100"/>
              <a:gd name="connsiteX4" fmla="*/ 0 w 349250"/>
              <a:gd name="connsiteY4" fmla="*/ 13335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292100">
                <a:moveTo>
                  <a:pt x="0" y="133350"/>
                </a:moveTo>
                <a:lnTo>
                  <a:pt x="101600" y="292100"/>
                </a:lnTo>
                <a:lnTo>
                  <a:pt x="349250" y="158750"/>
                </a:lnTo>
                <a:lnTo>
                  <a:pt x="231775" y="0"/>
                </a:lnTo>
                <a:lnTo>
                  <a:pt x="0" y="133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183102C-10DC-9F49-BEFE-6C1FB807589D}"/>
              </a:ext>
            </a:extLst>
          </p:cNvPr>
          <p:cNvSpPr/>
          <p:nvPr/>
        </p:nvSpPr>
        <p:spPr>
          <a:xfrm>
            <a:off x="6351373" y="4610836"/>
            <a:ext cx="321276" cy="257726"/>
          </a:xfrm>
          <a:custGeom>
            <a:avLst/>
            <a:gdLst>
              <a:gd name="connsiteX0" fmla="*/ 0 w 321276"/>
              <a:gd name="connsiteY0" fmla="*/ 0 h 257726"/>
              <a:gd name="connsiteX1" fmla="*/ 0 w 321276"/>
              <a:gd name="connsiteY1" fmla="*/ 257726 h 257726"/>
              <a:gd name="connsiteX2" fmla="*/ 321276 w 321276"/>
              <a:gd name="connsiteY2" fmla="*/ 257726 h 257726"/>
              <a:gd name="connsiteX3" fmla="*/ 310684 w 321276"/>
              <a:gd name="connsiteY3" fmla="*/ 10591 h 257726"/>
              <a:gd name="connsiteX4" fmla="*/ 0 w 321276"/>
              <a:gd name="connsiteY4" fmla="*/ 0 h 25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76" h="257726">
                <a:moveTo>
                  <a:pt x="0" y="0"/>
                </a:moveTo>
                <a:lnTo>
                  <a:pt x="0" y="257726"/>
                </a:lnTo>
                <a:lnTo>
                  <a:pt x="321276" y="257726"/>
                </a:lnTo>
                <a:lnTo>
                  <a:pt x="310684" y="10591"/>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05B58D69-8960-8043-A606-06BF16B5C240}"/>
              </a:ext>
            </a:extLst>
          </p:cNvPr>
          <p:cNvSpPr/>
          <p:nvPr/>
        </p:nvSpPr>
        <p:spPr>
          <a:xfrm>
            <a:off x="8524875" y="4333875"/>
            <a:ext cx="193675" cy="215900"/>
          </a:xfrm>
          <a:custGeom>
            <a:avLst/>
            <a:gdLst>
              <a:gd name="connsiteX0" fmla="*/ 193675 w 193675"/>
              <a:gd name="connsiteY0" fmla="*/ 41275 h 215900"/>
              <a:gd name="connsiteX1" fmla="*/ 133350 w 193675"/>
              <a:gd name="connsiteY1" fmla="*/ 12700 h 215900"/>
              <a:gd name="connsiteX2" fmla="*/ 66675 w 193675"/>
              <a:gd name="connsiteY2" fmla="*/ 47625 h 215900"/>
              <a:gd name="connsiteX3" fmla="*/ 0 w 193675"/>
              <a:gd name="connsiteY3" fmla="*/ 0 h 215900"/>
              <a:gd name="connsiteX4" fmla="*/ 114300 w 193675"/>
              <a:gd name="connsiteY4" fmla="*/ 215900 h 215900"/>
              <a:gd name="connsiteX5" fmla="*/ 184150 w 193675"/>
              <a:gd name="connsiteY5" fmla="*/ 142875 h 215900"/>
              <a:gd name="connsiteX6" fmla="*/ 184150 w 193675"/>
              <a:gd name="connsiteY6" fmla="*/ 142875 h 215900"/>
              <a:gd name="connsiteX7" fmla="*/ 193675 w 193675"/>
              <a:gd name="connsiteY7" fmla="*/ 4127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675" h="215900">
                <a:moveTo>
                  <a:pt x="193675" y="41275"/>
                </a:moveTo>
                <a:lnTo>
                  <a:pt x="133350" y="12700"/>
                </a:lnTo>
                <a:lnTo>
                  <a:pt x="66675" y="47625"/>
                </a:lnTo>
                <a:lnTo>
                  <a:pt x="0" y="0"/>
                </a:lnTo>
                <a:lnTo>
                  <a:pt x="114300" y="215900"/>
                </a:lnTo>
                <a:lnTo>
                  <a:pt x="184150" y="142875"/>
                </a:lnTo>
                <a:lnTo>
                  <a:pt x="184150" y="142875"/>
                </a:lnTo>
                <a:lnTo>
                  <a:pt x="193675"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9B33692D-A115-5547-90C8-F52212F8F4A5}"/>
              </a:ext>
            </a:extLst>
          </p:cNvPr>
          <p:cNvSpPr/>
          <p:nvPr/>
        </p:nvSpPr>
        <p:spPr>
          <a:xfrm>
            <a:off x="6400800" y="3829050"/>
            <a:ext cx="384175" cy="203200"/>
          </a:xfrm>
          <a:custGeom>
            <a:avLst/>
            <a:gdLst>
              <a:gd name="connsiteX0" fmla="*/ 0 w 384175"/>
              <a:gd name="connsiteY0" fmla="*/ 0 h 203200"/>
              <a:gd name="connsiteX1" fmla="*/ 9525 w 384175"/>
              <a:gd name="connsiteY1" fmla="*/ 203200 h 203200"/>
              <a:gd name="connsiteX2" fmla="*/ 384175 w 384175"/>
              <a:gd name="connsiteY2" fmla="*/ 200025 h 203200"/>
              <a:gd name="connsiteX3" fmla="*/ 377825 w 384175"/>
              <a:gd name="connsiteY3" fmla="*/ 3175 h 203200"/>
              <a:gd name="connsiteX4" fmla="*/ 0 w 38417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75" h="203200">
                <a:moveTo>
                  <a:pt x="0" y="0"/>
                </a:moveTo>
                <a:lnTo>
                  <a:pt x="9525" y="203200"/>
                </a:lnTo>
                <a:lnTo>
                  <a:pt x="384175" y="200025"/>
                </a:lnTo>
                <a:lnTo>
                  <a:pt x="37782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9616D4B4-913D-5345-84D3-1357EB68A581}"/>
              </a:ext>
            </a:extLst>
          </p:cNvPr>
          <p:cNvSpPr/>
          <p:nvPr/>
        </p:nvSpPr>
        <p:spPr>
          <a:xfrm>
            <a:off x="5099050" y="2955925"/>
            <a:ext cx="273050" cy="238125"/>
          </a:xfrm>
          <a:custGeom>
            <a:avLst/>
            <a:gdLst>
              <a:gd name="connsiteX0" fmla="*/ 0 w 273050"/>
              <a:gd name="connsiteY0" fmla="*/ 3175 h 238125"/>
              <a:gd name="connsiteX1" fmla="*/ 6350 w 273050"/>
              <a:gd name="connsiteY1" fmla="*/ 238125 h 238125"/>
              <a:gd name="connsiteX2" fmla="*/ 269875 w 273050"/>
              <a:gd name="connsiteY2" fmla="*/ 234950 h 238125"/>
              <a:gd name="connsiteX3" fmla="*/ 273050 w 273050"/>
              <a:gd name="connsiteY3" fmla="*/ 0 h 238125"/>
              <a:gd name="connsiteX4" fmla="*/ 50800 w 273050"/>
              <a:gd name="connsiteY4" fmla="*/ 0 h 238125"/>
              <a:gd name="connsiteX5" fmla="*/ 0 w 273050"/>
              <a:gd name="connsiteY5" fmla="*/ 31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238125">
                <a:moveTo>
                  <a:pt x="0" y="3175"/>
                </a:moveTo>
                <a:lnTo>
                  <a:pt x="6350" y="238125"/>
                </a:lnTo>
                <a:lnTo>
                  <a:pt x="269875" y="234950"/>
                </a:lnTo>
                <a:cubicBezTo>
                  <a:pt x="270933" y="156633"/>
                  <a:pt x="271992" y="78317"/>
                  <a:pt x="273050" y="0"/>
                </a:cubicBezTo>
                <a:lnTo>
                  <a:pt x="5080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DCED9A90-09C9-1D49-8867-C2A3A9DBF484}"/>
              </a:ext>
            </a:extLst>
          </p:cNvPr>
          <p:cNvSpPr/>
          <p:nvPr/>
        </p:nvSpPr>
        <p:spPr>
          <a:xfrm>
            <a:off x="7210425" y="4711700"/>
            <a:ext cx="323850" cy="288925"/>
          </a:xfrm>
          <a:custGeom>
            <a:avLst/>
            <a:gdLst>
              <a:gd name="connsiteX0" fmla="*/ 0 w 323850"/>
              <a:gd name="connsiteY0" fmla="*/ 127000 h 288925"/>
              <a:gd name="connsiteX1" fmla="*/ 38100 w 323850"/>
              <a:gd name="connsiteY1" fmla="*/ 209550 h 288925"/>
              <a:gd name="connsiteX2" fmla="*/ 120650 w 323850"/>
              <a:gd name="connsiteY2" fmla="*/ 234950 h 288925"/>
              <a:gd name="connsiteX3" fmla="*/ 196850 w 323850"/>
              <a:gd name="connsiteY3" fmla="*/ 288925 h 288925"/>
              <a:gd name="connsiteX4" fmla="*/ 317500 w 323850"/>
              <a:gd name="connsiteY4" fmla="*/ 203200 h 288925"/>
              <a:gd name="connsiteX5" fmla="*/ 323850 w 323850"/>
              <a:gd name="connsiteY5" fmla="*/ 82550 h 288925"/>
              <a:gd name="connsiteX6" fmla="*/ 295275 w 323850"/>
              <a:gd name="connsiteY6" fmla="*/ 34925 h 288925"/>
              <a:gd name="connsiteX7" fmla="*/ 238125 w 323850"/>
              <a:gd name="connsiteY7" fmla="*/ 60325 h 288925"/>
              <a:gd name="connsiteX8" fmla="*/ 238125 w 323850"/>
              <a:gd name="connsiteY8" fmla="*/ 12700 h 288925"/>
              <a:gd name="connsiteX9" fmla="*/ 200025 w 323850"/>
              <a:gd name="connsiteY9" fmla="*/ 0 h 288925"/>
              <a:gd name="connsiteX10" fmla="*/ 0 w 323850"/>
              <a:gd name="connsiteY10" fmla="*/ 12700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850" h="288925">
                <a:moveTo>
                  <a:pt x="0" y="127000"/>
                </a:moveTo>
                <a:lnTo>
                  <a:pt x="38100" y="209550"/>
                </a:lnTo>
                <a:lnTo>
                  <a:pt x="120650" y="234950"/>
                </a:lnTo>
                <a:lnTo>
                  <a:pt x="196850" y="288925"/>
                </a:lnTo>
                <a:lnTo>
                  <a:pt x="317500" y="203200"/>
                </a:lnTo>
                <a:lnTo>
                  <a:pt x="323850" y="82550"/>
                </a:lnTo>
                <a:lnTo>
                  <a:pt x="295275" y="34925"/>
                </a:lnTo>
                <a:lnTo>
                  <a:pt x="238125" y="60325"/>
                </a:lnTo>
                <a:lnTo>
                  <a:pt x="238125" y="12700"/>
                </a:lnTo>
                <a:lnTo>
                  <a:pt x="200025" y="0"/>
                </a:lnTo>
                <a:lnTo>
                  <a:pt x="0" y="1270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88D84A0-230C-8843-AC44-ABD9DAB86610}"/>
              </a:ext>
            </a:extLst>
          </p:cNvPr>
          <p:cNvSpPr/>
          <p:nvPr/>
        </p:nvSpPr>
        <p:spPr>
          <a:xfrm>
            <a:off x="7172325" y="4229100"/>
            <a:ext cx="371475" cy="361950"/>
          </a:xfrm>
          <a:custGeom>
            <a:avLst/>
            <a:gdLst>
              <a:gd name="connsiteX0" fmla="*/ 0 w 371475"/>
              <a:gd name="connsiteY0" fmla="*/ 231775 h 361950"/>
              <a:gd name="connsiteX1" fmla="*/ 130175 w 371475"/>
              <a:gd name="connsiteY1" fmla="*/ 361950 h 361950"/>
              <a:gd name="connsiteX2" fmla="*/ 314325 w 371475"/>
              <a:gd name="connsiteY2" fmla="*/ 219075 h 361950"/>
              <a:gd name="connsiteX3" fmla="*/ 339725 w 371475"/>
              <a:gd name="connsiteY3" fmla="*/ 114300 h 361950"/>
              <a:gd name="connsiteX4" fmla="*/ 371475 w 371475"/>
              <a:gd name="connsiteY4" fmla="*/ 76200 h 361950"/>
              <a:gd name="connsiteX5" fmla="*/ 269875 w 371475"/>
              <a:gd name="connsiteY5" fmla="*/ 0 h 361950"/>
              <a:gd name="connsiteX6" fmla="*/ 158750 w 371475"/>
              <a:gd name="connsiteY6" fmla="*/ 88900 h 361950"/>
              <a:gd name="connsiteX7" fmla="*/ 114300 w 371475"/>
              <a:gd name="connsiteY7" fmla="*/ 79375 h 361950"/>
              <a:gd name="connsiteX8" fmla="*/ 0 w 371475"/>
              <a:gd name="connsiteY8" fmla="*/ 2317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361950">
                <a:moveTo>
                  <a:pt x="0" y="231775"/>
                </a:moveTo>
                <a:lnTo>
                  <a:pt x="130175" y="361950"/>
                </a:lnTo>
                <a:lnTo>
                  <a:pt x="314325" y="219075"/>
                </a:lnTo>
                <a:lnTo>
                  <a:pt x="339725" y="114300"/>
                </a:lnTo>
                <a:lnTo>
                  <a:pt x="371475" y="76200"/>
                </a:lnTo>
                <a:lnTo>
                  <a:pt x="269875" y="0"/>
                </a:lnTo>
                <a:lnTo>
                  <a:pt x="158750" y="88900"/>
                </a:lnTo>
                <a:lnTo>
                  <a:pt x="114300" y="79375"/>
                </a:lnTo>
                <a:lnTo>
                  <a:pt x="0" y="231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439604AB-2B2F-C447-8149-67CCC4486C68}"/>
              </a:ext>
            </a:extLst>
          </p:cNvPr>
          <p:cNvSpPr/>
          <p:nvPr/>
        </p:nvSpPr>
        <p:spPr>
          <a:xfrm>
            <a:off x="6940550" y="4181475"/>
            <a:ext cx="352425" cy="279400"/>
          </a:xfrm>
          <a:custGeom>
            <a:avLst/>
            <a:gdLst>
              <a:gd name="connsiteX0" fmla="*/ 0 w 352425"/>
              <a:gd name="connsiteY0" fmla="*/ 152400 h 279400"/>
              <a:gd name="connsiteX1" fmla="*/ 88900 w 352425"/>
              <a:gd name="connsiteY1" fmla="*/ 225425 h 279400"/>
              <a:gd name="connsiteX2" fmla="*/ 88900 w 352425"/>
              <a:gd name="connsiteY2" fmla="*/ 273050 h 279400"/>
              <a:gd name="connsiteX3" fmla="*/ 234950 w 352425"/>
              <a:gd name="connsiteY3" fmla="*/ 279400 h 279400"/>
              <a:gd name="connsiteX4" fmla="*/ 352425 w 352425"/>
              <a:gd name="connsiteY4" fmla="*/ 133350 h 279400"/>
              <a:gd name="connsiteX5" fmla="*/ 266700 w 352425"/>
              <a:gd name="connsiteY5" fmla="*/ 85725 h 279400"/>
              <a:gd name="connsiteX6" fmla="*/ 203200 w 352425"/>
              <a:gd name="connsiteY6" fmla="*/ 0 h 279400"/>
              <a:gd name="connsiteX7" fmla="*/ 111125 w 352425"/>
              <a:gd name="connsiteY7" fmla="*/ 104775 h 279400"/>
              <a:gd name="connsiteX8" fmla="*/ 0 w 352425"/>
              <a:gd name="connsiteY8" fmla="*/ 152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 h="279400">
                <a:moveTo>
                  <a:pt x="0" y="152400"/>
                </a:moveTo>
                <a:lnTo>
                  <a:pt x="88900" y="225425"/>
                </a:lnTo>
                <a:lnTo>
                  <a:pt x="88900" y="273050"/>
                </a:lnTo>
                <a:lnTo>
                  <a:pt x="234950" y="279400"/>
                </a:lnTo>
                <a:lnTo>
                  <a:pt x="352425" y="133350"/>
                </a:lnTo>
                <a:lnTo>
                  <a:pt x="266700" y="85725"/>
                </a:lnTo>
                <a:lnTo>
                  <a:pt x="203200" y="0"/>
                </a:lnTo>
                <a:lnTo>
                  <a:pt x="111125" y="104775"/>
                </a:lnTo>
                <a:lnTo>
                  <a:pt x="0" y="152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D243FEF6-2E8B-D449-AABC-4D75F22E0370}"/>
              </a:ext>
            </a:extLst>
          </p:cNvPr>
          <p:cNvSpPr/>
          <p:nvPr/>
        </p:nvSpPr>
        <p:spPr>
          <a:xfrm>
            <a:off x="8820150" y="3816350"/>
            <a:ext cx="339725" cy="238125"/>
          </a:xfrm>
          <a:custGeom>
            <a:avLst/>
            <a:gdLst>
              <a:gd name="connsiteX0" fmla="*/ 0 w 339725"/>
              <a:gd name="connsiteY0" fmla="*/ 25400 h 238125"/>
              <a:gd name="connsiteX1" fmla="*/ 63500 w 339725"/>
              <a:gd name="connsiteY1" fmla="*/ 228600 h 238125"/>
              <a:gd name="connsiteX2" fmla="*/ 215900 w 339725"/>
              <a:gd name="connsiteY2" fmla="*/ 238125 h 238125"/>
              <a:gd name="connsiteX3" fmla="*/ 247650 w 339725"/>
              <a:gd name="connsiteY3" fmla="*/ 184150 h 238125"/>
              <a:gd name="connsiteX4" fmla="*/ 333375 w 339725"/>
              <a:gd name="connsiteY4" fmla="*/ 206375 h 238125"/>
              <a:gd name="connsiteX5" fmla="*/ 339725 w 339725"/>
              <a:gd name="connsiteY5" fmla="*/ 0 h 238125"/>
              <a:gd name="connsiteX6" fmla="*/ 98425 w 339725"/>
              <a:gd name="connsiteY6" fmla="*/ 3175 h 238125"/>
              <a:gd name="connsiteX7" fmla="*/ 101600 w 339725"/>
              <a:gd name="connsiteY7" fmla="*/ 38100 h 238125"/>
              <a:gd name="connsiteX8" fmla="*/ 0 w 339725"/>
              <a:gd name="connsiteY8" fmla="*/ 2540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25" h="238125">
                <a:moveTo>
                  <a:pt x="0" y="25400"/>
                </a:moveTo>
                <a:lnTo>
                  <a:pt x="63500" y="228600"/>
                </a:lnTo>
                <a:lnTo>
                  <a:pt x="215900" y="238125"/>
                </a:lnTo>
                <a:lnTo>
                  <a:pt x="247650" y="184150"/>
                </a:lnTo>
                <a:lnTo>
                  <a:pt x="333375" y="206375"/>
                </a:lnTo>
                <a:lnTo>
                  <a:pt x="339725" y="0"/>
                </a:lnTo>
                <a:lnTo>
                  <a:pt x="98425" y="3175"/>
                </a:lnTo>
                <a:lnTo>
                  <a:pt x="101600" y="38100"/>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87BA3F41-2FE0-A041-803A-CF241DE5EB35}"/>
              </a:ext>
            </a:extLst>
          </p:cNvPr>
          <p:cNvSpPr/>
          <p:nvPr/>
        </p:nvSpPr>
        <p:spPr>
          <a:xfrm>
            <a:off x="6937375" y="3898900"/>
            <a:ext cx="279400" cy="339725"/>
          </a:xfrm>
          <a:custGeom>
            <a:avLst/>
            <a:gdLst>
              <a:gd name="connsiteX0" fmla="*/ 60325 w 279400"/>
              <a:gd name="connsiteY0" fmla="*/ 0 h 339725"/>
              <a:gd name="connsiteX1" fmla="*/ 0 w 279400"/>
              <a:gd name="connsiteY1" fmla="*/ 190500 h 339725"/>
              <a:gd name="connsiteX2" fmla="*/ 149225 w 279400"/>
              <a:gd name="connsiteY2" fmla="*/ 339725 h 339725"/>
              <a:gd name="connsiteX3" fmla="*/ 279400 w 279400"/>
              <a:gd name="connsiteY3" fmla="*/ 203200 h 339725"/>
              <a:gd name="connsiteX4" fmla="*/ 60325 w 279400"/>
              <a:gd name="connsiteY4" fmla="*/ 0 h 33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339725">
                <a:moveTo>
                  <a:pt x="60325" y="0"/>
                </a:moveTo>
                <a:lnTo>
                  <a:pt x="0" y="190500"/>
                </a:lnTo>
                <a:lnTo>
                  <a:pt x="149225" y="339725"/>
                </a:lnTo>
                <a:lnTo>
                  <a:pt x="279400" y="203200"/>
                </a:lnTo>
                <a:lnTo>
                  <a:pt x="603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56184D4C-2734-F544-BD74-227016901D38}"/>
              </a:ext>
            </a:extLst>
          </p:cNvPr>
          <p:cNvSpPr/>
          <p:nvPr/>
        </p:nvSpPr>
        <p:spPr>
          <a:xfrm>
            <a:off x="5149850" y="2714625"/>
            <a:ext cx="276225" cy="238125"/>
          </a:xfrm>
          <a:custGeom>
            <a:avLst/>
            <a:gdLst>
              <a:gd name="connsiteX0" fmla="*/ 0 w 276225"/>
              <a:gd name="connsiteY0" fmla="*/ 0 h 238125"/>
              <a:gd name="connsiteX1" fmla="*/ 0 w 276225"/>
              <a:gd name="connsiteY1" fmla="*/ 238125 h 238125"/>
              <a:gd name="connsiteX2" fmla="*/ 276225 w 276225"/>
              <a:gd name="connsiteY2" fmla="*/ 238125 h 238125"/>
              <a:gd name="connsiteX3" fmla="*/ 269875 w 276225"/>
              <a:gd name="connsiteY3" fmla="*/ 3175 h 238125"/>
              <a:gd name="connsiteX4" fmla="*/ 0 w 276225"/>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38125">
                <a:moveTo>
                  <a:pt x="0" y="0"/>
                </a:moveTo>
                <a:lnTo>
                  <a:pt x="0" y="238125"/>
                </a:lnTo>
                <a:lnTo>
                  <a:pt x="276225" y="238125"/>
                </a:lnTo>
                <a:lnTo>
                  <a:pt x="26987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9D086D91-8B07-324E-94AC-BBC9389BEB8D}"/>
              </a:ext>
            </a:extLst>
          </p:cNvPr>
          <p:cNvSpPr/>
          <p:nvPr/>
        </p:nvSpPr>
        <p:spPr>
          <a:xfrm>
            <a:off x="5367867" y="3261360"/>
            <a:ext cx="308186" cy="254000"/>
          </a:xfrm>
          <a:custGeom>
            <a:avLst/>
            <a:gdLst>
              <a:gd name="connsiteX0" fmla="*/ 3386 w 308186"/>
              <a:gd name="connsiteY0" fmla="*/ 0 h 254000"/>
              <a:gd name="connsiteX1" fmla="*/ 0 w 308186"/>
              <a:gd name="connsiteY1" fmla="*/ 254000 h 254000"/>
              <a:gd name="connsiteX2" fmla="*/ 308186 w 308186"/>
              <a:gd name="connsiteY2" fmla="*/ 250613 h 254000"/>
              <a:gd name="connsiteX3" fmla="*/ 308186 w 308186"/>
              <a:gd name="connsiteY3" fmla="*/ 3387 h 254000"/>
              <a:gd name="connsiteX4" fmla="*/ 3386 w 308186"/>
              <a:gd name="connsiteY4" fmla="*/ 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86" h="254000">
                <a:moveTo>
                  <a:pt x="3386" y="0"/>
                </a:moveTo>
                <a:cubicBezTo>
                  <a:pt x="2257" y="84667"/>
                  <a:pt x="1129" y="169333"/>
                  <a:pt x="0" y="254000"/>
                </a:cubicBezTo>
                <a:lnTo>
                  <a:pt x="308186" y="250613"/>
                </a:lnTo>
                <a:lnTo>
                  <a:pt x="308186" y="3387"/>
                </a:lnTo>
                <a:lnTo>
                  <a:pt x="3386"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4FA2241A-290B-6B4B-A262-182C860F42CB}"/>
              </a:ext>
            </a:extLst>
          </p:cNvPr>
          <p:cNvSpPr/>
          <p:nvPr/>
        </p:nvSpPr>
        <p:spPr>
          <a:xfrm>
            <a:off x="7658100" y="4537075"/>
            <a:ext cx="327025" cy="298450"/>
          </a:xfrm>
          <a:custGeom>
            <a:avLst/>
            <a:gdLst>
              <a:gd name="connsiteX0" fmla="*/ 0 w 327025"/>
              <a:gd name="connsiteY0" fmla="*/ 82550 h 298450"/>
              <a:gd name="connsiteX1" fmla="*/ 63500 w 327025"/>
              <a:gd name="connsiteY1" fmla="*/ 117475 h 298450"/>
              <a:gd name="connsiteX2" fmla="*/ 66675 w 327025"/>
              <a:gd name="connsiteY2" fmla="*/ 165100 h 298450"/>
              <a:gd name="connsiteX3" fmla="*/ 133350 w 327025"/>
              <a:gd name="connsiteY3" fmla="*/ 206375 h 298450"/>
              <a:gd name="connsiteX4" fmla="*/ 133350 w 327025"/>
              <a:gd name="connsiteY4" fmla="*/ 206375 h 298450"/>
              <a:gd name="connsiteX5" fmla="*/ 133350 w 327025"/>
              <a:gd name="connsiteY5" fmla="*/ 206375 h 298450"/>
              <a:gd name="connsiteX6" fmla="*/ 149225 w 327025"/>
              <a:gd name="connsiteY6" fmla="*/ 276225 h 298450"/>
              <a:gd name="connsiteX7" fmla="*/ 317500 w 327025"/>
              <a:gd name="connsiteY7" fmla="*/ 298450 h 298450"/>
              <a:gd name="connsiteX8" fmla="*/ 327025 w 327025"/>
              <a:gd name="connsiteY8" fmla="*/ 136525 h 298450"/>
              <a:gd name="connsiteX9" fmla="*/ 139700 w 327025"/>
              <a:gd name="connsiteY9" fmla="*/ 0 h 298450"/>
              <a:gd name="connsiteX10" fmla="*/ 0 w 327025"/>
              <a:gd name="connsiteY10" fmla="*/ 825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025" h="298450">
                <a:moveTo>
                  <a:pt x="0" y="82550"/>
                </a:moveTo>
                <a:lnTo>
                  <a:pt x="63500" y="117475"/>
                </a:lnTo>
                <a:lnTo>
                  <a:pt x="66675" y="165100"/>
                </a:lnTo>
                <a:lnTo>
                  <a:pt x="133350" y="206375"/>
                </a:lnTo>
                <a:lnTo>
                  <a:pt x="133350" y="206375"/>
                </a:lnTo>
                <a:lnTo>
                  <a:pt x="133350" y="206375"/>
                </a:lnTo>
                <a:lnTo>
                  <a:pt x="149225" y="276225"/>
                </a:lnTo>
                <a:lnTo>
                  <a:pt x="317500" y="298450"/>
                </a:lnTo>
                <a:lnTo>
                  <a:pt x="327025" y="136525"/>
                </a:lnTo>
                <a:lnTo>
                  <a:pt x="139700" y="0"/>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BE69023C-EB68-9949-A974-423B930420ED}"/>
              </a:ext>
            </a:extLst>
          </p:cNvPr>
          <p:cNvSpPr/>
          <p:nvPr/>
        </p:nvSpPr>
        <p:spPr>
          <a:xfrm>
            <a:off x="8978900" y="3476625"/>
            <a:ext cx="295275" cy="498475"/>
          </a:xfrm>
          <a:custGeom>
            <a:avLst/>
            <a:gdLst>
              <a:gd name="connsiteX0" fmla="*/ 0 w 295275"/>
              <a:gd name="connsiteY0" fmla="*/ 69850 h 498475"/>
              <a:gd name="connsiteX1" fmla="*/ 95250 w 295275"/>
              <a:gd name="connsiteY1" fmla="*/ 60325 h 498475"/>
              <a:gd name="connsiteX2" fmla="*/ 136525 w 295275"/>
              <a:gd name="connsiteY2" fmla="*/ 136525 h 498475"/>
              <a:gd name="connsiteX3" fmla="*/ 133350 w 295275"/>
              <a:gd name="connsiteY3" fmla="*/ 200025 h 498475"/>
              <a:gd name="connsiteX4" fmla="*/ 161925 w 295275"/>
              <a:gd name="connsiteY4" fmla="*/ 238125 h 498475"/>
              <a:gd name="connsiteX5" fmla="*/ 209550 w 295275"/>
              <a:gd name="connsiteY5" fmla="*/ 285750 h 498475"/>
              <a:gd name="connsiteX6" fmla="*/ 187325 w 295275"/>
              <a:gd name="connsiteY6" fmla="*/ 330200 h 498475"/>
              <a:gd name="connsiteX7" fmla="*/ 180975 w 295275"/>
              <a:gd name="connsiteY7" fmla="*/ 492125 h 498475"/>
              <a:gd name="connsiteX8" fmla="*/ 279400 w 295275"/>
              <a:gd name="connsiteY8" fmla="*/ 498475 h 498475"/>
              <a:gd name="connsiteX9" fmla="*/ 295275 w 295275"/>
              <a:gd name="connsiteY9" fmla="*/ 104775 h 498475"/>
              <a:gd name="connsiteX10" fmla="*/ 260350 w 295275"/>
              <a:gd name="connsiteY10" fmla="*/ 0 h 498475"/>
              <a:gd name="connsiteX11" fmla="*/ 0 w 295275"/>
              <a:gd name="connsiteY11" fmla="*/ 6985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498475">
                <a:moveTo>
                  <a:pt x="0" y="69850"/>
                </a:moveTo>
                <a:lnTo>
                  <a:pt x="95250" y="60325"/>
                </a:lnTo>
                <a:lnTo>
                  <a:pt x="136525" y="136525"/>
                </a:lnTo>
                <a:lnTo>
                  <a:pt x="133350" y="200025"/>
                </a:lnTo>
                <a:lnTo>
                  <a:pt x="161925" y="238125"/>
                </a:lnTo>
                <a:lnTo>
                  <a:pt x="209550" y="285750"/>
                </a:lnTo>
                <a:lnTo>
                  <a:pt x="187325" y="330200"/>
                </a:lnTo>
                <a:lnTo>
                  <a:pt x="180975" y="492125"/>
                </a:lnTo>
                <a:lnTo>
                  <a:pt x="279400" y="498475"/>
                </a:lnTo>
                <a:lnTo>
                  <a:pt x="295275" y="104775"/>
                </a:lnTo>
                <a:lnTo>
                  <a:pt x="260350" y="0"/>
                </a:lnTo>
                <a:lnTo>
                  <a:pt x="0" y="698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7166335E-B483-1542-AD4E-7858803A48B5}"/>
              </a:ext>
            </a:extLst>
          </p:cNvPr>
          <p:cNvSpPr/>
          <p:nvPr/>
        </p:nvSpPr>
        <p:spPr>
          <a:xfrm>
            <a:off x="3416300" y="3492500"/>
            <a:ext cx="812800" cy="409575"/>
          </a:xfrm>
          <a:custGeom>
            <a:avLst/>
            <a:gdLst>
              <a:gd name="connsiteX0" fmla="*/ 463550 w 812800"/>
              <a:gd name="connsiteY0" fmla="*/ 0 h 409575"/>
              <a:gd name="connsiteX1" fmla="*/ 0 w 812800"/>
              <a:gd name="connsiteY1" fmla="*/ 263525 h 409575"/>
              <a:gd name="connsiteX2" fmla="*/ 619125 w 812800"/>
              <a:gd name="connsiteY2" fmla="*/ 409575 h 409575"/>
              <a:gd name="connsiteX3" fmla="*/ 812800 w 812800"/>
              <a:gd name="connsiteY3" fmla="*/ 254000 h 409575"/>
              <a:gd name="connsiteX4" fmla="*/ 463550 w 812800"/>
              <a:gd name="connsiteY4" fmla="*/ 0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409575">
                <a:moveTo>
                  <a:pt x="463550" y="0"/>
                </a:moveTo>
                <a:lnTo>
                  <a:pt x="0" y="263525"/>
                </a:lnTo>
                <a:lnTo>
                  <a:pt x="619125" y="409575"/>
                </a:lnTo>
                <a:lnTo>
                  <a:pt x="812800" y="254000"/>
                </a:lnTo>
                <a:lnTo>
                  <a:pt x="4635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21DEC711-074A-AD47-8F8F-CD34A8D8E818}"/>
              </a:ext>
            </a:extLst>
          </p:cNvPr>
          <p:cNvSpPr/>
          <p:nvPr/>
        </p:nvSpPr>
        <p:spPr>
          <a:xfrm>
            <a:off x="8969375" y="4003675"/>
            <a:ext cx="323850" cy="352425"/>
          </a:xfrm>
          <a:custGeom>
            <a:avLst/>
            <a:gdLst>
              <a:gd name="connsiteX0" fmla="*/ 0 w 323850"/>
              <a:gd name="connsiteY0" fmla="*/ 47625 h 352425"/>
              <a:gd name="connsiteX1" fmla="*/ 3175 w 323850"/>
              <a:gd name="connsiteY1" fmla="*/ 161925 h 352425"/>
              <a:gd name="connsiteX2" fmla="*/ 41275 w 323850"/>
              <a:gd name="connsiteY2" fmla="*/ 161925 h 352425"/>
              <a:gd name="connsiteX3" fmla="*/ 44450 w 323850"/>
              <a:gd name="connsiteY3" fmla="*/ 352425 h 352425"/>
              <a:gd name="connsiteX4" fmla="*/ 209550 w 323850"/>
              <a:gd name="connsiteY4" fmla="*/ 282575 h 352425"/>
              <a:gd name="connsiteX5" fmla="*/ 323850 w 323850"/>
              <a:gd name="connsiteY5" fmla="*/ 282575 h 352425"/>
              <a:gd name="connsiteX6" fmla="*/ 254000 w 323850"/>
              <a:gd name="connsiteY6" fmla="*/ 203200 h 352425"/>
              <a:gd name="connsiteX7" fmla="*/ 317500 w 323850"/>
              <a:gd name="connsiteY7" fmla="*/ 120650 h 352425"/>
              <a:gd name="connsiteX8" fmla="*/ 228600 w 323850"/>
              <a:gd name="connsiteY8" fmla="*/ 88900 h 352425"/>
              <a:gd name="connsiteX9" fmla="*/ 168275 w 323850"/>
              <a:gd name="connsiteY9" fmla="*/ 53975 h 352425"/>
              <a:gd name="connsiteX10" fmla="*/ 171450 w 323850"/>
              <a:gd name="connsiteY10" fmla="*/ 25400 h 352425"/>
              <a:gd name="connsiteX11" fmla="*/ 98425 w 323850"/>
              <a:gd name="connsiteY11" fmla="*/ 0 h 352425"/>
              <a:gd name="connsiteX12" fmla="*/ 66675 w 323850"/>
              <a:gd name="connsiteY12" fmla="*/ 60325 h 352425"/>
              <a:gd name="connsiteX13" fmla="*/ 0 w 323850"/>
              <a:gd name="connsiteY13" fmla="*/ 476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352425">
                <a:moveTo>
                  <a:pt x="0" y="47625"/>
                </a:moveTo>
                <a:cubicBezTo>
                  <a:pt x="1058" y="85725"/>
                  <a:pt x="2117" y="123825"/>
                  <a:pt x="3175" y="161925"/>
                </a:cubicBezTo>
                <a:lnTo>
                  <a:pt x="41275" y="161925"/>
                </a:lnTo>
                <a:cubicBezTo>
                  <a:pt x="42333" y="225425"/>
                  <a:pt x="43392" y="288925"/>
                  <a:pt x="44450" y="352425"/>
                </a:cubicBezTo>
                <a:lnTo>
                  <a:pt x="209550" y="282575"/>
                </a:lnTo>
                <a:lnTo>
                  <a:pt x="323850" y="282575"/>
                </a:lnTo>
                <a:lnTo>
                  <a:pt x="254000" y="203200"/>
                </a:lnTo>
                <a:lnTo>
                  <a:pt x="317500" y="120650"/>
                </a:lnTo>
                <a:lnTo>
                  <a:pt x="228600" y="88900"/>
                </a:lnTo>
                <a:lnTo>
                  <a:pt x="168275" y="53975"/>
                </a:lnTo>
                <a:lnTo>
                  <a:pt x="171450" y="25400"/>
                </a:lnTo>
                <a:lnTo>
                  <a:pt x="98425" y="0"/>
                </a:lnTo>
                <a:lnTo>
                  <a:pt x="66675" y="60325"/>
                </a:lnTo>
                <a:lnTo>
                  <a:pt x="0" y="476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FD4E6BC9-4A57-F64E-AC86-38C5C2F709C4}"/>
              </a:ext>
            </a:extLst>
          </p:cNvPr>
          <p:cNvSpPr/>
          <p:nvPr/>
        </p:nvSpPr>
        <p:spPr>
          <a:xfrm>
            <a:off x="6591300" y="5575300"/>
            <a:ext cx="288925" cy="320675"/>
          </a:xfrm>
          <a:custGeom>
            <a:avLst/>
            <a:gdLst>
              <a:gd name="connsiteX0" fmla="*/ 0 w 288925"/>
              <a:gd name="connsiteY0" fmla="*/ 44450 h 320675"/>
              <a:gd name="connsiteX1" fmla="*/ 3175 w 288925"/>
              <a:gd name="connsiteY1" fmla="*/ 311150 h 320675"/>
              <a:gd name="connsiteX2" fmla="*/ 285750 w 288925"/>
              <a:gd name="connsiteY2" fmla="*/ 320675 h 320675"/>
              <a:gd name="connsiteX3" fmla="*/ 288925 w 288925"/>
              <a:gd name="connsiteY3" fmla="*/ 155575 h 320675"/>
              <a:gd name="connsiteX4" fmla="*/ 250825 w 288925"/>
              <a:gd name="connsiteY4" fmla="*/ 187325 h 320675"/>
              <a:gd name="connsiteX5" fmla="*/ 212725 w 288925"/>
              <a:gd name="connsiteY5" fmla="*/ 6350 h 320675"/>
              <a:gd name="connsiteX6" fmla="*/ 98425 w 288925"/>
              <a:gd name="connsiteY6" fmla="*/ 0 h 320675"/>
              <a:gd name="connsiteX7" fmla="*/ 79375 w 288925"/>
              <a:gd name="connsiteY7" fmla="*/ 69850 h 320675"/>
              <a:gd name="connsiteX8" fmla="*/ 0 w 288925"/>
              <a:gd name="connsiteY8" fmla="*/ 4445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25" h="320675">
                <a:moveTo>
                  <a:pt x="0" y="44450"/>
                </a:moveTo>
                <a:cubicBezTo>
                  <a:pt x="1058" y="133350"/>
                  <a:pt x="2117" y="222250"/>
                  <a:pt x="3175" y="311150"/>
                </a:cubicBezTo>
                <a:lnTo>
                  <a:pt x="285750" y="320675"/>
                </a:lnTo>
                <a:cubicBezTo>
                  <a:pt x="286808" y="265642"/>
                  <a:pt x="287867" y="210608"/>
                  <a:pt x="288925" y="155575"/>
                </a:cubicBezTo>
                <a:lnTo>
                  <a:pt x="250825" y="187325"/>
                </a:lnTo>
                <a:lnTo>
                  <a:pt x="212725" y="6350"/>
                </a:lnTo>
                <a:lnTo>
                  <a:pt x="98425" y="0"/>
                </a:lnTo>
                <a:lnTo>
                  <a:pt x="79375" y="69850"/>
                </a:lnTo>
                <a:lnTo>
                  <a:pt x="0" y="444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F05F0FEE-4C5A-1049-A103-D96B5EF6063D}"/>
              </a:ext>
            </a:extLst>
          </p:cNvPr>
          <p:cNvSpPr/>
          <p:nvPr/>
        </p:nvSpPr>
        <p:spPr>
          <a:xfrm>
            <a:off x="6997700" y="4540250"/>
            <a:ext cx="311150" cy="304800"/>
          </a:xfrm>
          <a:custGeom>
            <a:avLst/>
            <a:gdLst>
              <a:gd name="connsiteX0" fmla="*/ 0 w 311150"/>
              <a:gd name="connsiteY0" fmla="*/ 187325 h 304800"/>
              <a:gd name="connsiteX1" fmla="*/ 92075 w 311150"/>
              <a:gd name="connsiteY1" fmla="*/ 304800 h 304800"/>
              <a:gd name="connsiteX2" fmla="*/ 149225 w 311150"/>
              <a:gd name="connsiteY2" fmla="*/ 279400 h 304800"/>
              <a:gd name="connsiteX3" fmla="*/ 209550 w 311150"/>
              <a:gd name="connsiteY3" fmla="*/ 304800 h 304800"/>
              <a:gd name="connsiteX4" fmla="*/ 307975 w 311150"/>
              <a:gd name="connsiteY4" fmla="*/ 225425 h 304800"/>
              <a:gd name="connsiteX5" fmla="*/ 222250 w 311150"/>
              <a:gd name="connsiteY5" fmla="*/ 107950 h 304800"/>
              <a:gd name="connsiteX6" fmla="*/ 311150 w 311150"/>
              <a:gd name="connsiteY6" fmla="*/ 50800 h 304800"/>
              <a:gd name="connsiteX7" fmla="*/ 247650 w 311150"/>
              <a:gd name="connsiteY7" fmla="*/ 0 h 304800"/>
              <a:gd name="connsiteX8" fmla="*/ 0 w 311150"/>
              <a:gd name="connsiteY8" fmla="*/ 1873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50" h="304800">
                <a:moveTo>
                  <a:pt x="0" y="187325"/>
                </a:moveTo>
                <a:lnTo>
                  <a:pt x="92075" y="304800"/>
                </a:lnTo>
                <a:lnTo>
                  <a:pt x="149225" y="279400"/>
                </a:lnTo>
                <a:lnTo>
                  <a:pt x="209550" y="304800"/>
                </a:lnTo>
                <a:lnTo>
                  <a:pt x="307975" y="225425"/>
                </a:lnTo>
                <a:lnTo>
                  <a:pt x="222250" y="107950"/>
                </a:lnTo>
                <a:lnTo>
                  <a:pt x="311150" y="50800"/>
                </a:lnTo>
                <a:lnTo>
                  <a:pt x="247650" y="0"/>
                </a:lnTo>
                <a:lnTo>
                  <a:pt x="0" y="1873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351694F3-F1C9-DC40-BB0F-B3A883A3BBC0}"/>
              </a:ext>
            </a:extLst>
          </p:cNvPr>
          <p:cNvSpPr/>
          <p:nvPr/>
        </p:nvSpPr>
        <p:spPr>
          <a:xfrm>
            <a:off x="6613525" y="4029075"/>
            <a:ext cx="269875" cy="238125"/>
          </a:xfrm>
          <a:custGeom>
            <a:avLst/>
            <a:gdLst>
              <a:gd name="connsiteX0" fmla="*/ 0 w 269875"/>
              <a:gd name="connsiteY0" fmla="*/ 0 h 238125"/>
              <a:gd name="connsiteX1" fmla="*/ 0 w 269875"/>
              <a:gd name="connsiteY1" fmla="*/ 203200 h 238125"/>
              <a:gd name="connsiteX2" fmla="*/ 66675 w 269875"/>
              <a:gd name="connsiteY2" fmla="*/ 238125 h 238125"/>
              <a:gd name="connsiteX3" fmla="*/ 133350 w 269875"/>
              <a:gd name="connsiteY3" fmla="*/ 206375 h 238125"/>
              <a:gd name="connsiteX4" fmla="*/ 269875 w 269875"/>
              <a:gd name="connsiteY4" fmla="*/ 107950 h 238125"/>
              <a:gd name="connsiteX5" fmla="*/ 168275 w 269875"/>
              <a:gd name="connsiteY5" fmla="*/ 9525 h 238125"/>
              <a:gd name="connsiteX6" fmla="*/ 0 w 269875"/>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75" h="238125">
                <a:moveTo>
                  <a:pt x="0" y="0"/>
                </a:moveTo>
                <a:lnTo>
                  <a:pt x="0" y="203200"/>
                </a:lnTo>
                <a:lnTo>
                  <a:pt x="66675" y="238125"/>
                </a:lnTo>
                <a:lnTo>
                  <a:pt x="133350" y="206375"/>
                </a:lnTo>
                <a:lnTo>
                  <a:pt x="269875" y="107950"/>
                </a:lnTo>
                <a:lnTo>
                  <a:pt x="168275" y="95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extLst>
              <a:ext uri="{FF2B5EF4-FFF2-40B4-BE49-F238E27FC236}">
                <a16:creationId xmlns:a16="http://schemas.microsoft.com/office/drawing/2014/main" id="{8D8D7E32-0493-CD40-A1A2-793723C328AD}"/>
              </a:ext>
            </a:extLst>
          </p:cNvPr>
          <p:cNvSpPr/>
          <p:nvPr/>
        </p:nvSpPr>
        <p:spPr>
          <a:xfrm>
            <a:off x="7099300" y="5622925"/>
            <a:ext cx="282575" cy="368300"/>
          </a:xfrm>
          <a:custGeom>
            <a:avLst/>
            <a:gdLst>
              <a:gd name="connsiteX0" fmla="*/ 0 w 282575"/>
              <a:gd name="connsiteY0" fmla="*/ 358775 h 368300"/>
              <a:gd name="connsiteX1" fmla="*/ 28575 w 282575"/>
              <a:gd name="connsiteY1" fmla="*/ 349250 h 368300"/>
              <a:gd name="connsiteX2" fmla="*/ 66675 w 282575"/>
              <a:gd name="connsiteY2" fmla="*/ 368300 h 368300"/>
              <a:gd name="connsiteX3" fmla="*/ 273050 w 282575"/>
              <a:gd name="connsiteY3" fmla="*/ 361950 h 368300"/>
              <a:gd name="connsiteX4" fmla="*/ 257175 w 282575"/>
              <a:gd name="connsiteY4" fmla="*/ 254000 h 368300"/>
              <a:gd name="connsiteX5" fmla="*/ 219075 w 282575"/>
              <a:gd name="connsiteY5" fmla="*/ 238125 h 368300"/>
              <a:gd name="connsiteX6" fmla="*/ 206375 w 282575"/>
              <a:gd name="connsiteY6" fmla="*/ 158750 h 368300"/>
              <a:gd name="connsiteX7" fmla="*/ 263525 w 282575"/>
              <a:gd name="connsiteY7" fmla="*/ 139700 h 368300"/>
              <a:gd name="connsiteX8" fmla="*/ 244475 w 282575"/>
              <a:gd name="connsiteY8" fmla="*/ 98425 h 368300"/>
              <a:gd name="connsiteX9" fmla="*/ 282575 w 282575"/>
              <a:gd name="connsiteY9" fmla="*/ 9525 h 368300"/>
              <a:gd name="connsiteX10" fmla="*/ 225425 w 282575"/>
              <a:gd name="connsiteY10" fmla="*/ 25400 h 368300"/>
              <a:gd name="connsiteX11" fmla="*/ 107950 w 282575"/>
              <a:gd name="connsiteY11" fmla="*/ 0 h 368300"/>
              <a:gd name="connsiteX12" fmla="*/ 12700 w 282575"/>
              <a:gd name="connsiteY12" fmla="*/ 15875 h 368300"/>
              <a:gd name="connsiteX13" fmla="*/ 9525 w 282575"/>
              <a:gd name="connsiteY13" fmla="*/ 263525 h 368300"/>
              <a:gd name="connsiteX14" fmla="*/ 9525 w 282575"/>
              <a:gd name="connsiteY14" fmla="*/ 263525 h 368300"/>
              <a:gd name="connsiteX15" fmla="*/ 0 w 282575"/>
              <a:gd name="connsiteY15" fmla="*/ 358775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2575" h="368300">
                <a:moveTo>
                  <a:pt x="0" y="358775"/>
                </a:moveTo>
                <a:lnTo>
                  <a:pt x="28575" y="349250"/>
                </a:lnTo>
                <a:lnTo>
                  <a:pt x="66675" y="368300"/>
                </a:lnTo>
                <a:lnTo>
                  <a:pt x="273050" y="361950"/>
                </a:lnTo>
                <a:lnTo>
                  <a:pt x="257175" y="254000"/>
                </a:lnTo>
                <a:lnTo>
                  <a:pt x="219075" y="238125"/>
                </a:lnTo>
                <a:lnTo>
                  <a:pt x="206375" y="158750"/>
                </a:lnTo>
                <a:lnTo>
                  <a:pt x="263525" y="139700"/>
                </a:lnTo>
                <a:lnTo>
                  <a:pt x="244475" y="98425"/>
                </a:lnTo>
                <a:lnTo>
                  <a:pt x="282575" y="9525"/>
                </a:lnTo>
                <a:lnTo>
                  <a:pt x="225425" y="25400"/>
                </a:lnTo>
                <a:lnTo>
                  <a:pt x="107950" y="0"/>
                </a:lnTo>
                <a:lnTo>
                  <a:pt x="12700" y="15875"/>
                </a:lnTo>
                <a:cubicBezTo>
                  <a:pt x="11642" y="98425"/>
                  <a:pt x="10583" y="180975"/>
                  <a:pt x="9525" y="263525"/>
                </a:cubicBezTo>
                <a:lnTo>
                  <a:pt x="9525" y="263525"/>
                </a:lnTo>
                <a:lnTo>
                  <a:pt x="0" y="358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id="{34D439DC-0335-9A4B-8BC6-6FD739E6A051}"/>
              </a:ext>
            </a:extLst>
          </p:cNvPr>
          <p:cNvSpPr/>
          <p:nvPr/>
        </p:nvSpPr>
        <p:spPr>
          <a:xfrm>
            <a:off x="6165850" y="3949700"/>
            <a:ext cx="444500" cy="276225"/>
          </a:xfrm>
          <a:custGeom>
            <a:avLst/>
            <a:gdLst>
              <a:gd name="connsiteX0" fmla="*/ 0 w 444500"/>
              <a:gd name="connsiteY0" fmla="*/ 3175 h 276225"/>
              <a:gd name="connsiteX1" fmla="*/ 6350 w 444500"/>
              <a:gd name="connsiteY1" fmla="*/ 104775 h 276225"/>
              <a:gd name="connsiteX2" fmla="*/ 47625 w 444500"/>
              <a:gd name="connsiteY2" fmla="*/ 130175 h 276225"/>
              <a:gd name="connsiteX3" fmla="*/ 47625 w 444500"/>
              <a:gd name="connsiteY3" fmla="*/ 212725 h 276225"/>
              <a:gd name="connsiteX4" fmla="*/ 285750 w 444500"/>
              <a:gd name="connsiteY4" fmla="*/ 203200 h 276225"/>
              <a:gd name="connsiteX5" fmla="*/ 444500 w 444500"/>
              <a:gd name="connsiteY5" fmla="*/ 276225 h 276225"/>
              <a:gd name="connsiteX6" fmla="*/ 444500 w 444500"/>
              <a:gd name="connsiteY6" fmla="*/ 76200 h 276225"/>
              <a:gd name="connsiteX7" fmla="*/ 231775 w 444500"/>
              <a:gd name="connsiteY7" fmla="*/ 85725 h 276225"/>
              <a:gd name="connsiteX8" fmla="*/ 238125 w 444500"/>
              <a:gd name="connsiteY8" fmla="*/ 0 h 276225"/>
              <a:gd name="connsiteX9" fmla="*/ 0 w 444500"/>
              <a:gd name="connsiteY9" fmla="*/ 31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500" h="276225">
                <a:moveTo>
                  <a:pt x="0" y="3175"/>
                </a:moveTo>
                <a:lnTo>
                  <a:pt x="6350" y="104775"/>
                </a:lnTo>
                <a:lnTo>
                  <a:pt x="47625" y="130175"/>
                </a:lnTo>
                <a:lnTo>
                  <a:pt x="47625" y="212725"/>
                </a:lnTo>
                <a:lnTo>
                  <a:pt x="285750" y="203200"/>
                </a:lnTo>
                <a:lnTo>
                  <a:pt x="444500" y="276225"/>
                </a:lnTo>
                <a:lnTo>
                  <a:pt x="444500" y="76200"/>
                </a:lnTo>
                <a:lnTo>
                  <a:pt x="231775" y="85725"/>
                </a:lnTo>
                <a:lnTo>
                  <a:pt x="2381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77935CC0-1B53-9B4B-BF91-FAC253AF59CC}"/>
              </a:ext>
            </a:extLst>
          </p:cNvPr>
          <p:cNvSpPr/>
          <p:nvPr/>
        </p:nvSpPr>
        <p:spPr>
          <a:xfrm>
            <a:off x="5972175" y="3711575"/>
            <a:ext cx="419100" cy="238125"/>
          </a:xfrm>
          <a:custGeom>
            <a:avLst/>
            <a:gdLst>
              <a:gd name="connsiteX0" fmla="*/ 0 w 419100"/>
              <a:gd name="connsiteY0" fmla="*/ 6350 h 238125"/>
              <a:gd name="connsiteX1" fmla="*/ 6350 w 419100"/>
              <a:gd name="connsiteY1" fmla="*/ 238125 h 238125"/>
              <a:gd name="connsiteX2" fmla="*/ 415925 w 419100"/>
              <a:gd name="connsiteY2" fmla="*/ 234950 h 238125"/>
              <a:gd name="connsiteX3" fmla="*/ 419100 w 419100"/>
              <a:gd name="connsiteY3" fmla="*/ 111125 h 238125"/>
              <a:gd name="connsiteX4" fmla="*/ 339725 w 419100"/>
              <a:gd name="connsiteY4" fmla="*/ 111125 h 238125"/>
              <a:gd name="connsiteX5" fmla="*/ 336550 w 419100"/>
              <a:gd name="connsiteY5" fmla="*/ 0 h 238125"/>
              <a:gd name="connsiteX6" fmla="*/ 0 w 419100"/>
              <a:gd name="connsiteY6" fmla="*/ 635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0" h="238125">
                <a:moveTo>
                  <a:pt x="0" y="6350"/>
                </a:moveTo>
                <a:lnTo>
                  <a:pt x="6350" y="238125"/>
                </a:lnTo>
                <a:lnTo>
                  <a:pt x="415925" y="234950"/>
                </a:lnTo>
                <a:cubicBezTo>
                  <a:pt x="416983" y="193675"/>
                  <a:pt x="418042" y="152400"/>
                  <a:pt x="419100" y="111125"/>
                </a:cubicBezTo>
                <a:lnTo>
                  <a:pt x="339725" y="111125"/>
                </a:lnTo>
                <a:cubicBezTo>
                  <a:pt x="338667" y="74083"/>
                  <a:pt x="337608" y="37042"/>
                  <a:pt x="336550" y="0"/>
                </a:cubicBez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B326B9F9-48AD-0244-909C-F3069AC10004}"/>
              </a:ext>
            </a:extLst>
          </p:cNvPr>
          <p:cNvSpPr/>
          <p:nvPr/>
        </p:nvSpPr>
        <p:spPr>
          <a:xfrm>
            <a:off x="5622925" y="4330700"/>
            <a:ext cx="355600" cy="292100"/>
          </a:xfrm>
          <a:custGeom>
            <a:avLst/>
            <a:gdLst>
              <a:gd name="connsiteX0" fmla="*/ 57150 w 355600"/>
              <a:gd name="connsiteY0" fmla="*/ 3175 h 292100"/>
              <a:gd name="connsiteX1" fmla="*/ 57150 w 355600"/>
              <a:gd name="connsiteY1" fmla="*/ 136525 h 292100"/>
              <a:gd name="connsiteX2" fmla="*/ 34925 w 355600"/>
              <a:gd name="connsiteY2" fmla="*/ 158750 h 292100"/>
              <a:gd name="connsiteX3" fmla="*/ 34925 w 355600"/>
              <a:gd name="connsiteY3" fmla="*/ 158750 h 292100"/>
              <a:gd name="connsiteX4" fmla="*/ 0 w 355600"/>
              <a:gd name="connsiteY4" fmla="*/ 212725 h 292100"/>
              <a:gd name="connsiteX5" fmla="*/ 76200 w 355600"/>
              <a:gd name="connsiteY5" fmla="*/ 292100 h 292100"/>
              <a:gd name="connsiteX6" fmla="*/ 355600 w 355600"/>
              <a:gd name="connsiteY6" fmla="*/ 279400 h 292100"/>
              <a:gd name="connsiteX7" fmla="*/ 352425 w 355600"/>
              <a:gd name="connsiteY7" fmla="*/ 0 h 292100"/>
              <a:gd name="connsiteX8" fmla="*/ 57150 w 355600"/>
              <a:gd name="connsiteY8" fmla="*/ 31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292100">
                <a:moveTo>
                  <a:pt x="57150" y="3175"/>
                </a:moveTo>
                <a:lnTo>
                  <a:pt x="57150" y="136525"/>
                </a:lnTo>
                <a:lnTo>
                  <a:pt x="34925" y="158750"/>
                </a:lnTo>
                <a:lnTo>
                  <a:pt x="34925" y="158750"/>
                </a:lnTo>
                <a:lnTo>
                  <a:pt x="0" y="212725"/>
                </a:lnTo>
                <a:lnTo>
                  <a:pt x="76200" y="292100"/>
                </a:lnTo>
                <a:lnTo>
                  <a:pt x="355600" y="279400"/>
                </a:lnTo>
                <a:cubicBezTo>
                  <a:pt x="354542" y="186267"/>
                  <a:pt x="353483" y="93133"/>
                  <a:pt x="352425" y="0"/>
                </a:cubicBezTo>
                <a:lnTo>
                  <a:pt x="5715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CA37D6BF-5B04-8F46-93BB-8BA8697EF083}"/>
              </a:ext>
            </a:extLst>
          </p:cNvPr>
          <p:cNvSpPr/>
          <p:nvPr/>
        </p:nvSpPr>
        <p:spPr>
          <a:xfrm>
            <a:off x="7061200" y="5413375"/>
            <a:ext cx="384175" cy="219075"/>
          </a:xfrm>
          <a:custGeom>
            <a:avLst/>
            <a:gdLst>
              <a:gd name="connsiteX0" fmla="*/ 0 w 384175"/>
              <a:gd name="connsiteY0" fmla="*/ 6350 h 219075"/>
              <a:gd name="connsiteX1" fmla="*/ 3175 w 384175"/>
              <a:gd name="connsiteY1" fmla="*/ 219075 h 219075"/>
              <a:gd name="connsiteX2" fmla="*/ 57150 w 384175"/>
              <a:gd name="connsiteY2" fmla="*/ 212725 h 219075"/>
              <a:gd name="connsiteX3" fmla="*/ 196850 w 384175"/>
              <a:gd name="connsiteY3" fmla="*/ 190500 h 219075"/>
              <a:gd name="connsiteX4" fmla="*/ 161925 w 384175"/>
              <a:gd name="connsiteY4" fmla="*/ 111125 h 219075"/>
              <a:gd name="connsiteX5" fmla="*/ 247650 w 384175"/>
              <a:gd name="connsiteY5" fmla="*/ 193675 h 219075"/>
              <a:gd name="connsiteX6" fmla="*/ 273050 w 384175"/>
              <a:gd name="connsiteY6" fmla="*/ 168275 h 219075"/>
              <a:gd name="connsiteX7" fmla="*/ 292100 w 384175"/>
              <a:gd name="connsiteY7" fmla="*/ 114300 h 219075"/>
              <a:gd name="connsiteX8" fmla="*/ 301625 w 384175"/>
              <a:gd name="connsiteY8" fmla="*/ 180975 h 219075"/>
              <a:gd name="connsiteX9" fmla="*/ 333375 w 384175"/>
              <a:gd name="connsiteY9" fmla="*/ 184150 h 219075"/>
              <a:gd name="connsiteX10" fmla="*/ 384175 w 384175"/>
              <a:gd name="connsiteY10" fmla="*/ 50800 h 219075"/>
              <a:gd name="connsiteX11" fmla="*/ 117475 w 384175"/>
              <a:gd name="connsiteY11" fmla="*/ 53975 h 219075"/>
              <a:gd name="connsiteX12" fmla="*/ 63500 w 384175"/>
              <a:gd name="connsiteY12" fmla="*/ 0 h 219075"/>
              <a:gd name="connsiteX13" fmla="*/ 0 w 384175"/>
              <a:gd name="connsiteY13"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175" h="219075">
                <a:moveTo>
                  <a:pt x="0" y="6350"/>
                </a:moveTo>
                <a:cubicBezTo>
                  <a:pt x="1058" y="77258"/>
                  <a:pt x="2117" y="148167"/>
                  <a:pt x="3175" y="219075"/>
                </a:cubicBezTo>
                <a:lnTo>
                  <a:pt x="57150" y="212725"/>
                </a:lnTo>
                <a:lnTo>
                  <a:pt x="196850" y="190500"/>
                </a:lnTo>
                <a:lnTo>
                  <a:pt x="161925" y="111125"/>
                </a:lnTo>
                <a:lnTo>
                  <a:pt x="247650" y="193675"/>
                </a:lnTo>
                <a:lnTo>
                  <a:pt x="273050" y="168275"/>
                </a:lnTo>
                <a:lnTo>
                  <a:pt x="292100" y="114300"/>
                </a:lnTo>
                <a:lnTo>
                  <a:pt x="301625" y="180975"/>
                </a:lnTo>
                <a:lnTo>
                  <a:pt x="333375" y="184150"/>
                </a:lnTo>
                <a:lnTo>
                  <a:pt x="384175" y="50800"/>
                </a:lnTo>
                <a:lnTo>
                  <a:pt x="117475" y="53975"/>
                </a:lnTo>
                <a:lnTo>
                  <a:pt x="63500" y="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370389B6-8C12-EB43-91AD-F995D5637391}"/>
              </a:ext>
            </a:extLst>
          </p:cNvPr>
          <p:cNvSpPr/>
          <p:nvPr/>
        </p:nvSpPr>
        <p:spPr>
          <a:xfrm>
            <a:off x="6353175" y="4867275"/>
            <a:ext cx="317500" cy="333375"/>
          </a:xfrm>
          <a:custGeom>
            <a:avLst/>
            <a:gdLst>
              <a:gd name="connsiteX0" fmla="*/ 0 w 317500"/>
              <a:gd name="connsiteY0" fmla="*/ 3175 h 333375"/>
              <a:gd name="connsiteX1" fmla="*/ 3175 w 317500"/>
              <a:gd name="connsiteY1" fmla="*/ 333375 h 333375"/>
              <a:gd name="connsiteX2" fmla="*/ 317500 w 317500"/>
              <a:gd name="connsiteY2" fmla="*/ 317500 h 333375"/>
              <a:gd name="connsiteX3" fmla="*/ 317500 w 317500"/>
              <a:gd name="connsiteY3" fmla="*/ 0 h 333375"/>
              <a:gd name="connsiteX4" fmla="*/ 0 w 317500"/>
              <a:gd name="connsiteY4" fmla="*/ 3175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0" h="333375">
                <a:moveTo>
                  <a:pt x="0" y="3175"/>
                </a:moveTo>
                <a:cubicBezTo>
                  <a:pt x="1058" y="113242"/>
                  <a:pt x="2117" y="223308"/>
                  <a:pt x="3175" y="333375"/>
                </a:cubicBezTo>
                <a:lnTo>
                  <a:pt x="317500" y="317500"/>
                </a:lnTo>
                <a:lnTo>
                  <a:pt x="31750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3A486981-DA44-4447-BD07-5E71B788CC76}"/>
              </a:ext>
            </a:extLst>
          </p:cNvPr>
          <p:cNvSpPr/>
          <p:nvPr/>
        </p:nvSpPr>
        <p:spPr>
          <a:xfrm>
            <a:off x="7486650" y="4305300"/>
            <a:ext cx="358775" cy="307975"/>
          </a:xfrm>
          <a:custGeom>
            <a:avLst/>
            <a:gdLst>
              <a:gd name="connsiteX0" fmla="*/ 60325 w 358775"/>
              <a:gd name="connsiteY0" fmla="*/ 0 h 307975"/>
              <a:gd name="connsiteX1" fmla="*/ 28575 w 358775"/>
              <a:gd name="connsiteY1" fmla="*/ 44450 h 307975"/>
              <a:gd name="connsiteX2" fmla="*/ 0 w 358775"/>
              <a:gd name="connsiteY2" fmla="*/ 139700 h 307975"/>
              <a:gd name="connsiteX3" fmla="*/ 146050 w 358775"/>
              <a:gd name="connsiteY3" fmla="*/ 301625 h 307975"/>
              <a:gd name="connsiteX4" fmla="*/ 180975 w 358775"/>
              <a:gd name="connsiteY4" fmla="*/ 307975 h 307975"/>
              <a:gd name="connsiteX5" fmla="*/ 323850 w 358775"/>
              <a:gd name="connsiteY5" fmla="*/ 212725 h 307975"/>
              <a:gd name="connsiteX6" fmla="*/ 358775 w 358775"/>
              <a:gd name="connsiteY6" fmla="*/ 149225 h 307975"/>
              <a:gd name="connsiteX7" fmla="*/ 212725 w 358775"/>
              <a:gd name="connsiteY7" fmla="*/ 9525 h 307975"/>
              <a:gd name="connsiteX8" fmla="*/ 60325 w 358775"/>
              <a:gd name="connsiteY8"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775" h="307975">
                <a:moveTo>
                  <a:pt x="60325" y="0"/>
                </a:moveTo>
                <a:lnTo>
                  <a:pt x="28575" y="44450"/>
                </a:lnTo>
                <a:lnTo>
                  <a:pt x="0" y="139700"/>
                </a:lnTo>
                <a:lnTo>
                  <a:pt x="146050" y="301625"/>
                </a:lnTo>
                <a:lnTo>
                  <a:pt x="180975" y="307975"/>
                </a:lnTo>
                <a:lnTo>
                  <a:pt x="323850" y="212725"/>
                </a:lnTo>
                <a:lnTo>
                  <a:pt x="358775" y="149225"/>
                </a:lnTo>
                <a:lnTo>
                  <a:pt x="212725" y="9525"/>
                </a:lnTo>
                <a:lnTo>
                  <a:pt x="603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E1813497-D7A0-7143-B389-EDC6994C4D04}"/>
              </a:ext>
            </a:extLst>
          </p:cNvPr>
          <p:cNvSpPr/>
          <p:nvPr/>
        </p:nvSpPr>
        <p:spPr>
          <a:xfrm>
            <a:off x="7435850" y="3800475"/>
            <a:ext cx="371475" cy="276225"/>
          </a:xfrm>
          <a:custGeom>
            <a:avLst/>
            <a:gdLst>
              <a:gd name="connsiteX0" fmla="*/ 0 w 371475"/>
              <a:gd name="connsiteY0" fmla="*/ 82550 h 276225"/>
              <a:gd name="connsiteX1" fmla="*/ 133350 w 371475"/>
              <a:gd name="connsiteY1" fmla="*/ 165100 h 276225"/>
              <a:gd name="connsiteX2" fmla="*/ 168275 w 371475"/>
              <a:gd name="connsiteY2" fmla="*/ 276225 h 276225"/>
              <a:gd name="connsiteX3" fmla="*/ 295275 w 371475"/>
              <a:gd name="connsiteY3" fmla="*/ 219075 h 276225"/>
              <a:gd name="connsiteX4" fmla="*/ 323850 w 371475"/>
              <a:gd name="connsiteY4" fmla="*/ 165100 h 276225"/>
              <a:gd name="connsiteX5" fmla="*/ 371475 w 371475"/>
              <a:gd name="connsiteY5" fmla="*/ 152400 h 276225"/>
              <a:gd name="connsiteX6" fmla="*/ 317500 w 371475"/>
              <a:gd name="connsiteY6" fmla="*/ 133350 h 276225"/>
              <a:gd name="connsiteX7" fmla="*/ 314325 w 371475"/>
              <a:gd name="connsiteY7" fmla="*/ 92075 h 276225"/>
              <a:gd name="connsiteX8" fmla="*/ 225425 w 371475"/>
              <a:gd name="connsiteY8" fmla="*/ 50800 h 276225"/>
              <a:gd name="connsiteX9" fmla="*/ 225425 w 371475"/>
              <a:gd name="connsiteY9" fmla="*/ 0 h 276225"/>
              <a:gd name="connsiteX10" fmla="*/ 101600 w 371475"/>
              <a:gd name="connsiteY10" fmla="*/ 60325 h 276225"/>
              <a:gd name="connsiteX11" fmla="*/ 0 w 371475"/>
              <a:gd name="connsiteY11" fmla="*/ 825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276225">
                <a:moveTo>
                  <a:pt x="0" y="82550"/>
                </a:moveTo>
                <a:lnTo>
                  <a:pt x="133350" y="165100"/>
                </a:lnTo>
                <a:lnTo>
                  <a:pt x="168275" y="276225"/>
                </a:lnTo>
                <a:lnTo>
                  <a:pt x="295275" y="219075"/>
                </a:lnTo>
                <a:lnTo>
                  <a:pt x="323850" y="165100"/>
                </a:lnTo>
                <a:lnTo>
                  <a:pt x="371475" y="152400"/>
                </a:lnTo>
                <a:lnTo>
                  <a:pt x="317500" y="133350"/>
                </a:lnTo>
                <a:lnTo>
                  <a:pt x="314325" y="92075"/>
                </a:lnTo>
                <a:lnTo>
                  <a:pt x="225425" y="50800"/>
                </a:lnTo>
                <a:lnTo>
                  <a:pt x="225425" y="0"/>
                </a:lnTo>
                <a:lnTo>
                  <a:pt x="101600" y="60325"/>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a:extLst>
              <a:ext uri="{FF2B5EF4-FFF2-40B4-BE49-F238E27FC236}">
                <a16:creationId xmlns:a16="http://schemas.microsoft.com/office/drawing/2014/main" id="{A64E3674-E756-BD4B-A870-6E304E2EC4E6}"/>
              </a:ext>
            </a:extLst>
          </p:cNvPr>
          <p:cNvSpPr/>
          <p:nvPr/>
        </p:nvSpPr>
        <p:spPr>
          <a:xfrm>
            <a:off x="8588375" y="3829050"/>
            <a:ext cx="387350" cy="346075"/>
          </a:xfrm>
          <a:custGeom>
            <a:avLst/>
            <a:gdLst>
              <a:gd name="connsiteX0" fmla="*/ 0 w 387350"/>
              <a:gd name="connsiteY0" fmla="*/ 82550 h 346075"/>
              <a:gd name="connsiteX1" fmla="*/ 50800 w 387350"/>
              <a:gd name="connsiteY1" fmla="*/ 269875 h 346075"/>
              <a:gd name="connsiteX2" fmla="*/ 98425 w 387350"/>
              <a:gd name="connsiteY2" fmla="*/ 295275 h 346075"/>
              <a:gd name="connsiteX3" fmla="*/ 98425 w 387350"/>
              <a:gd name="connsiteY3" fmla="*/ 295275 h 346075"/>
              <a:gd name="connsiteX4" fmla="*/ 107950 w 387350"/>
              <a:gd name="connsiteY4" fmla="*/ 346075 h 346075"/>
              <a:gd name="connsiteX5" fmla="*/ 387350 w 387350"/>
              <a:gd name="connsiteY5" fmla="*/ 336550 h 346075"/>
              <a:gd name="connsiteX6" fmla="*/ 377825 w 387350"/>
              <a:gd name="connsiteY6" fmla="*/ 225425 h 346075"/>
              <a:gd name="connsiteX7" fmla="*/ 292100 w 387350"/>
              <a:gd name="connsiteY7" fmla="*/ 215900 h 346075"/>
              <a:gd name="connsiteX8" fmla="*/ 234950 w 387350"/>
              <a:gd name="connsiteY8" fmla="*/ 12700 h 346075"/>
              <a:gd name="connsiteX9" fmla="*/ 171450 w 387350"/>
              <a:gd name="connsiteY9" fmla="*/ 0 h 346075"/>
              <a:gd name="connsiteX10" fmla="*/ 0 w 387350"/>
              <a:gd name="connsiteY10" fmla="*/ 8255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350" h="346075">
                <a:moveTo>
                  <a:pt x="0" y="82550"/>
                </a:moveTo>
                <a:lnTo>
                  <a:pt x="50800" y="269875"/>
                </a:lnTo>
                <a:lnTo>
                  <a:pt x="98425" y="295275"/>
                </a:lnTo>
                <a:lnTo>
                  <a:pt x="98425" y="295275"/>
                </a:lnTo>
                <a:lnTo>
                  <a:pt x="107950" y="346075"/>
                </a:lnTo>
                <a:lnTo>
                  <a:pt x="387350" y="336550"/>
                </a:lnTo>
                <a:lnTo>
                  <a:pt x="377825" y="225425"/>
                </a:lnTo>
                <a:lnTo>
                  <a:pt x="292100" y="215900"/>
                </a:lnTo>
                <a:lnTo>
                  <a:pt x="234950" y="12700"/>
                </a:lnTo>
                <a:lnTo>
                  <a:pt x="171450" y="0"/>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CF1D5B1D-3942-D84E-A250-0A1AC250D5E7}"/>
              </a:ext>
            </a:extLst>
          </p:cNvPr>
          <p:cNvSpPr/>
          <p:nvPr/>
        </p:nvSpPr>
        <p:spPr>
          <a:xfrm>
            <a:off x="7651750" y="3092450"/>
            <a:ext cx="371475" cy="336550"/>
          </a:xfrm>
          <a:custGeom>
            <a:avLst/>
            <a:gdLst>
              <a:gd name="connsiteX0" fmla="*/ 0 w 371475"/>
              <a:gd name="connsiteY0" fmla="*/ 66675 h 336550"/>
              <a:gd name="connsiteX1" fmla="*/ 177800 w 371475"/>
              <a:gd name="connsiteY1" fmla="*/ 336550 h 336550"/>
              <a:gd name="connsiteX2" fmla="*/ 371475 w 371475"/>
              <a:gd name="connsiteY2" fmla="*/ 231775 h 336550"/>
              <a:gd name="connsiteX3" fmla="*/ 238125 w 371475"/>
              <a:gd name="connsiteY3" fmla="*/ 12700 h 336550"/>
              <a:gd name="connsiteX4" fmla="*/ 117475 w 371475"/>
              <a:gd name="connsiteY4" fmla="*/ 0 h 336550"/>
              <a:gd name="connsiteX5" fmla="*/ 0 w 371475"/>
              <a:gd name="connsiteY5" fmla="*/ 66675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36550">
                <a:moveTo>
                  <a:pt x="0" y="66675"/>
                </a:moveTo>
                <a:lnTo>
                  <a:pt x="177800" y="336550"/>
                </a:lnTo>
                <a:lnTo>
                  <a:pt x="371475" y="231775"/>
                </a:lnTo>
                <a:lnTo>
                  <a:pt x="238125" y="12700"/>
                </a:lnTo>
                <a:lnTo>
                  <a:pt x="117475" y="0"/>
                </a:lnTo>
                <a:lnTo>
                  <a:pt x="0" y="666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9DAD6727-DE44-524D-9606-5A976576EF4F}"/>
              </a:ext>
            </a:extLst>
          </p:cNvPr>
          <p:cNvSpPr/>
          <p:nvPr/>
        </p:nvSpPr>
        <p:spPr>
          <a:xfrm>
            <a:off x="6911975" y="4775200"/>
            <a:ext cx="273050" cy="406400"/>
          </a:xfrm>
          <a:custGeom>
            <a:avLst/>
            <a:gdLst>
              <a:gd name="connsiteX0" fmla="*/ 6350 w 273050"/>
              <a:gd name="connsiteY0" fmla="*/ 95250 h 406400"/>
              <a:gd name="connsiteX1" fmla="*/ 0 w 273050"/>
              <a:gd name="connsiteY1" fmla="*/ 396875 h 406400"/>
              <a:gd name="connsiteX2" fmla="*/ 234950 w 273050"/>
              <a:gd name="connsiteY2" fmla="*/ 406400 h 406400"/>
              <a:gd name="connsiteX3" fmla="*/ 212725 w 273050"/>
              <a:gd name="connsiteY3" fmla="*/ 377825 h 406400"/>
              <a:gd name="connsiteX4" fmla="*/ 273050 w 273050"/>
              <a:gd name="connsiteY4" fmla="*/ 342900 h 406400"/>
              <a:gd name="connsiteX5" fmla="*/ 127000 w 273050"/>
              <a:gd name="connsiteY5" fmla="*/ 82550 h 406400"/>
              <a:gd name="connsiteX6" fmla="*/ 155575 w 273050"/>
              <a:gd name="connsiteY6" fmla="*/ 63500 h 406400"/>
              <a:gd name="connsiteX7" fmla="*/ 111125 w 273050"/>
              <a:gd name="connsiteY7" fmla="*/ 0 h 406400"/>
              <a:gd name="connsiteX8" fmla="*/ 6350 w 273050"/>
              <a:gd name="connsiteY8" fmla="*/ 9525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50" h="406400">
                <a:moveTo>
                  <a:pt x="6350" y="95250"/>
                </a:moveTo>
                <a:lnTo>
                  <a:pt x="0" y="396875"/>
                </a:lnTo>
                <a:lnTo>
                  <a:pt x="234950" y="406400"/>
                </a:lnTo>
                <a:lnTo>
                  <a:pt x="212725" y="377825"/>
                </a:lnTo>
                <a:lnTo>
                  <a:pt x="273050" y="342900"/>
                </a:lnTo>
                <a:lnTo>
                  <a:pt x="127000" y="82550"/>
                </a:lnTo>
                <a:lnTo>
                  <a:pt x="155575" y="63500"/>
                </a:lnTo>
                <a:lnTo>
                  <a:pt x="111125" y="0"/>
                </a:lnTo>
                <a:lnTo>
                  <a:pt x="6350" y="95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a:extLst>
              <a:ext uri="{FF2B5EF4-FFF2-40B4-BE49-F238E27FC236}">
                <a16:creationId xmlns:a16="http://schemas.microsoft.com/office/drawing/2014/main" id="{B07A6046-28AB-704B-ABE0-4889ECB70A4C}"/>
              </a:ext>
            </a:extLst>
          </p:cNvPr>
          <p:cNvSpPr/>
          <p:nvPr/>
        </p:nvSpPr>
        <p:spPr>
          <a:xfrm>
            <a:off x="6588125" y="3603625"/>
            <a:ext cx="323850" cy="234950"/>
          </a:xfrm>
          <a:custGeom>
            <a:avLst/>
            <a:gdLst>
              <a:gd name="connsiteX0" fmla="*/ 0 w 323850"/>
              <a:gd name="connsiteY0" fmla="*/ 0 h 234950"/>
              <a:gd name="connsiteX1" fmla="*/ 3175 w 323850"/>
              <a:gd name="connsiteY1" fmla="*/ 219075 h 234950"/>
              <a:gd name="connsiteX2" fmla="*/ 323850 w 323850"/>
              <a:gd name="connsiteY2" fmla="*/ 234950 h 234950"/>
              <a:gd name="connsiteX3" fmla="*/ 301625 w 323850"/>
              <a:gd name="connsiteY3" fmla="*/ 149225 h 234950"/>
              <a:gd name="connsiteX4" fmla="*/ 314325 w 323850"/>
              <a:gd name="connsiteY4" fmla="*/ 82550 h 234950"/>
              <a:gd name="connsiteX5" fmla="*/ 269875 w 323850"/>
              <a:gd name="connsiteY5" fmla="*/ 69850 h 234950"/>
              <a:gd name="connsiteX6" fmla="*/ 298450 w 323850"/>
              <a:gd name="connsiteY6" fmla="*/ 34925 h 234950"/>
              <a:gd name="connsiteX7" fmla="*/ 266700 w 323850"/>
              <a:gd name="connsiteY7" fmla="*/ 6350 h 234950"/>
              <a:gd name="connsiteX8" fmla="*/ 0 w 323850"/>
              <a:gd name="connsiteY8"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 h="234950">
                <a:moveTo>
                  <a:pt x="0" y="0"/>
                </a:moveTo>
                <a:cubicBezTo>
                  <a:pt x="1058" y="73025"/>
                  <a:pt x="2117" y="146050"/>
                  <a:pt x="3175" y="219075"/>
                </a:cubicBezTo>
                <a:lnTo>
                  <a:pt x="323850" y="234950"/>
                </a:lnTo>
                <a:lnTo>
                  <a:pt x="301625" y="149225"/>
                </a:lnTo>
                <a:lnTo>
                  <a:pt x="314325" y="82550"/>
                </a:lnTo>
                <a:lnTo>
                  <a:pt x="269875" y="69850"/>
                </a:lnTo>
                <a:lnTo>
                  <a:pt x="298450" y="34925"/>
                </a:lnTo>
                <a:lnTo>
                  <a:pt x="266700" y="63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789AF79A-2CB8-A94B-97CB-1C6317BF6F89}"/>
              </a:ext>
            </a:extLst>
          </p:cNvPr>
          <p:cNvSpPr/>
          <p:nvPr/>
        </p:nvSpPr>
        <p:spPr>
          <a:xfrm>
            <a:off x="3943350" y="2994025"/>
            <a:ext cx="342900" cy="203200"/>
          </a:xfrm>
          <a:custGeom>
            <a:avLst/>
            <a:gdLst>
              <a:gd name="connsiteX0" fmla="*/ 0 w 342900"/>
              <a:gd name="connsiteY0" fmla="*/ 0 h 203200"/>
              <a:gd name="connsiteX1" fmla="*/ 44450 w 342900"/>
              <a:gd name="connsiteY1" fmla="*/ 44450 h 203200"/>
              <a:gd name="connsiteX2" fmla="*/ 53975 w 342900"/>
              <a:gd name="connsiteY2" fmla="*/ 79375 h 203200"/>
              <a:gd name="connsiteX3" fmla="*/ 85725 w 342900"/>
              <a:gd name="connsiteY3" fmla="*/ 50800 h 203200"/>
              <a:gd name="connsiteX4" fmla="*/ 85725 w 342900"/>
              <a:gd name="connsiteY4" fmla="*/ 117475 h 203200"/>
              <a:gd name="connsiteX5" fmla="*/ 139700 w 342900"/>
              <a:gd name="connsiteY5" fmla="*/ 142875 h 203200"/>
              <a:gd name="connsiteX6" fmla="*/ 139700 w 342900"/>
              <a:gd name="connsiteY6" fmla="*/ 142875 h 203200"/>
              <a:gd name="connsiteX7" fmla="*/ 203200 w 342900"/>
              <a:gd name="connsiteY7" fmla="*/ 161925 h 203200"/>
              <a:gd name="connsiteX8" fmla="*/ 187325 w 342900"/>
              <a:gd name="connsiteY8" fmla="*/ 190500 h 203200"/>
              <a:gd name="connsiteX9" fmla="*/ 225425 w 342900"/>
              <a:gd name="connsiteY9" fmla="*/ 203200 h 203200"/>
              <a:gd name="connsiteX10" fmla="*/ 339725 w 342900"/>
              <a:gd name="connsiteY10" fmla="*/ 184150 h 203200"/>
              <a:gd name="connsiteX11" fmla="*/ 342900 w 342900"/>
              <a:gd name="connsiteY11" fmla="*/ 12700 h 203200"/>
              <a:gd name="connsiteX12" fmla="*/ 0 w 342900"/>
              <a:gd name="connsiteY12"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203200">
                <a:moveTo>
                  <a:pt x="0" y="0"/>
                </a:moveTo>
                <a:lnTo>
                  <a:pt x="44450" y="44450"/>
                </a:lnTo>
                <a:lnTo>
                  <a:pt x="53975" y="79375"/>
                </a:lnTo>
                <a:lnTo>
                  <a:pt x="85725" y="50800"/>
                </a:lnTo>
                <a:lnTo>
                  <a:pt x="85725" y="117475"/>
                </a:lnTo>
                <a:lnTo>
                  <a:pt x="139700" y="142875"/>
                </a:lnTo>
                <a:lnTo>
                  <a:pt x="139700" y="142875"/>
                </a:lnTo>
                <a:lnTo>
                  <a:pt x="203200" y="161925"/>
                </a:lnTo>
                <a:lnTo>
                  <a:pt x="187325" y="190500"/>
                </a:lnTo>
                <a:lnTo>
                  <a:pt x="225425" y="203200"/>
                </a:lnTo>
                <a:lnTo>
                  <a:pt x="339725" y="184150"/>
                </a:lnTo>
                <a:cubicBezTo>
                  <a:pt x="340783" y="127000"/>
                  <a:pt x="341842" y="69850"/>
                  <a:pt x="342900" y="1270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C593F2C1-3FF1-2548-B39F-9045DC7CAB3D}"/>
              </a:ext>
            </a:extLst>
          </p:cNvPr>
          <p:cNvSpPr/>
          <p:nvPr/>
        </p:nvSpPr>
        <p:spPr>
          <a:xfrm>
            <a:off x="4876800" y="2717800"/>
            <a:ext cx="282575" cy="241300"/>
          </a:xfrm>
          <a:custGeom>
            <a:avLst/>
            <a:gdLst>
              <a:gd name="connsiteX0" fmla="*/ 0 w 282575"/>
              <a:gd name="connsiteY0" fmla="*/ 0 h 241300"/>
              <a:gd name="connsiteX1" fmla="*/ 0 w 282575"/>
              <a:gd name="connsiteY1" fmla="*/ 241300 h 241300"/>
              <a:gd name="connsiteX2" fmla="*/ 279400 w 282575"/>
              <a:gd name="connsiteY2" fmla="*/ 241300 h 241300"/>
              <a:gd name="connsiteX3" fmla="*/ 282575 w 282575"/>
              <a:gd name="connsiteY3" fmla="*/ 6350 h 241300"/>
              <a:gd name="connsiteX4" fmla="*/ 0 w 282575"/>
              <a:gd name="connsiteY4" fmla="*/ 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5" h="241300">
                <a:moveTo>
                  <a:pt x="0" y="0"/>
                </a:moveTo>
                <a:lnTo>
                  <a:pt x="0" y="241300"/>
                </a:lnTo>
                <a:lnTo>
                  <a:pt x="279400" y="241300"/>
                </a:lnTo>
                <a:cubicBezTo>
                  <a:pt x="280458" y="162983"/>
                  <a:pt x="281517" y="84667"/>
                  <a:pt x="282575" y="635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872E8F23-FC87-6E4D-BB0E-6F096E07D739}"/>
              </a:ext>
            </a:extLst>
          </p:cNvPr>
          <p:cNvSpPr/>
          <p:nvPr/>
        </p:nvSpPr>
        <p:spPr>
          <a:xfrm>
            <a:off x="6308725" y="3584575"/>
            <a:ext cx="285750" cy="247650"/>
          </a:xfrm>
          <a:custGeom>
            <a:avLst/>
            <a:gdLst>
              <a:gd name="connsiteX0" fmla="*/ 0 w 285750"/>
              <a:gd name="connsiteY0" fmla="*/ 0 h 247650"/>
              <a:gd name="connsiteX1" fmla="*/ 3175 w 285750"/>
              <a:gd name="connsiteY1" fmla="*/ 231775 h 247650"/>
              <a:gd name="connsiteX2" fmla="*/ 82550 w 285750"/>
              <a:gd name="connsiteY2" fmla="*/ 231775 h 247650"/>
              <a:gd name="connsiteX3" fmla="*/ 82550 w 285750"/>
              <a:gd name="connsiteY3" fmla="*/ 231775 h 247650"/>
              <a:gd name="connsiteX4" fmla="*/ 279400 w 285750"/>
              <a:gd name="connsiteY4" fmla="*/ 247650 h 247650"/>
              <a:gd name="connsiteX5" fmla="*/ 285750 w 285750"/>
              <a:gd name="connsiteY5" fmla="*/ 19050 h 247650"/>
              <a:gd name="connsiteX6" fmla="*/ 209550 w 285750"/>
              <a:gd name="connsiteY6" fmla="*/ 25400 h 247650"/>
              <a:gd name="connsiteX7" fmla="*/ 209550 w 285750"/>
              <a:gd name="connsiteY7" fmla="*/ 12700 h 247650"/>
              <a:gd name="connsiteX8" fmla="*/ 0 w 285750"/>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47650">
                <a:moveTo>
                  <a:pt x="0" y="0"/>
                </a:moveTo>
                <a:cubicBezTo>
                  <a:pt x="1058" y="77258"/>
                  <a:pt x="2117" y="154517"/>
                  <a:pt x="3175" y="231775"/>
                </a:cubicBezTo>
                <a:lnTo>
                  <a:pt x="82550" y="231775"/>
                </a:lnTo>
                <a:lnTo>
                  <a:pt x="82550" y="231775"/>
                </a:lnTo>
                <a:lnTo>
                  <a:pt x="279400" y="247650"/>
                </a:lnTo>
                <a:lnTo>
                  <a:pt x="285750" y="19050"/>
                </a:lnTo>
                <a:lnTo>
                  <a:pt x="209550" y="25400"/>
                </a:lnTo>
                <a:lnTo>
                  <a:pt x="209550" y="1270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80B3F016-6394-D44D-AE9D-A30884FD78CE}"/>
              </a:ext>
            </a:extLst>
          </p:cNvPr>
          <p:cNvSpPr/>
          <p:nvPr/>
        </p:nvSpPr>
        <p:spPr>
          <a:xfrm>
            <a:off x="7981950" y="4533900"/>
            <a:ext cx="409575" cy="342900"/>
          </a:xfrm>
          <a:custGeom>
            <a:avLst/>
            <a:gdLst>
              <a:gd name="connsiteX0" fmla="*/ 0 w 409575"/>
              <a:gd name="connsiteY0" fmla="*/ 136525 h 342900"/>
              <a:gd name="connsiteX1" fmla="*/ 6350 w 409575"/>
              <a:gd name="connsiteY1" fmla="*/ 295275 h 342900"/>
              <a:gd name="connsiteX2" fmla="*/ 63500 w 409575"/>
              <a:gd name="connsiteY2" fmla="*/ 288925 h 342900"/>
              <a:gd name="connsiteX3" fmla="*/ 95250 w 409575"/>
              <a:gd name="connsiteY3" fmla="*/ 260350 h 342900"/>
              <a:gd name="connsiteX4" fmla="*/ 63500 w 409575"/>
              <a:gd name="connsiteY4" fmla="*/ 342900 h 342900"/>
              <a:gd name="connsiteX5" fmla="*/ 174625 w 409575"/>
              <a:gd name="connsiteY5" fmla="*/ 311150 h 342900"/>
              <a:gd name="connsiteX6" fmla="*/ 174625 w 409575"/>
              <a:gd name="connsiteY6" fmla="*/ 311150 h 342900"/>
              <a:gd name="connsiteX7" fmla="*/ 212725 w 409575"/>
              <a:gd name="connsiteY7" fmla="*/ 279400 h 342900"/>
              <a:gd name="connsiteX8" fmla="*/ 339725 w 409575"/>
              <a:gd name="connsiteY8" fmla="*/ 241300 h 342900"/>
              <a:gd name="connsiteX9" fmla="*/ 339725 w 409575"/>
              <a:gd name="connsiteY9" fmla="*/ 241300 h 342900"/>
              <a:gd name="connsiteX10" fmla="*/ 409575 w 409575"/>
              <a:gd name="connsiteY10" fmla="*/ 238125 h 342900"/>
              <a:gd name="connsiteX11" fmla="*/ 304800 w 409575"/>
              <a:gd name="connsiteY11" fmla="*/ 136525 h 342900"/>
              <a:gd name="connsiteX12" fmla="*/ 234950 w 409575"/>
              <a:gd name="connsiteY12" fmla="*/ 0 h 342900"/>
              <a:gd name="connsiteX13" fmla="*/ 196850 w 409575"/>
              <a:gd name="connsiteY13" fmla="*/ 60325 h 342900"/>
              <a:gd name="connsiteX14" fmla="*/ 0 w 409575"/>
              <a:gd name="connsiteY14" fmla="*/ 1365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5" h="342900">
                <a:moveTo>
                  <a:pt x="0" y="136525"/>
                </a:moveTo>
                <a:lnTo>
                  <a:pt x="6350" y="295275"/>
                </a:lnTo>
                <a:lnTo>
                  <a:pt x="63500" y="288925"/>
                </a:lnTo>
                <a:lnTo>
                  <a:pt x="95250" y="260350"/>
                </a:lnTo>
                <a:lnTo>
                  <a:pt x="63500" y="342900"/>
                </a:lnTo>
                <a:lnTo>
                  <a:pt x="174625" y="311150"/>
                </a:lnTo>
                <a:lnTo>
                  <a:pt x="174625" y="311150"/>
                </a:lnTo>
                <a:lnTo>
                  <a:pt x="212725" y="279400"/>
                </a:lnTo>
                <a:lnTo>
                  <a:pt x="339725" y="241300"/>
                </a:lnTo>
                <a:lnTo>
                  <a:pt x="339725" y="241300"/>
                </a:lnTo>
                <a:lnTo>
                  <a:pt x="409575" y="238125"/>
                </a:lnTo>
                <a:lnTo>
                  <a:pt x="304800" y="136525"/>
                </a:lnTo>
                <a:lnTo>
                  <a:pt x="234950" y="0"/>
                </a:lnTo>
                <a:lnTo>
                  <a:pt x="196850" y="60325"/>
                </a:lnTo>
                <a:lnTo>
                  <a:pt x="0" y="1365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EA614118-0086-4247-9895-0ED2705FC4D5}"/>
              </a:ext>
            </a:extLst>
          </p:cNvPr>
          <p:cNvSpPr/>
          <p:nvPr/>
        </p:nvSpPr>
        <p:spPr>
          <a:xfrm>
            <a:off x="5692775" y="4622800"/>
            <a:ext cx="295275" cy="479425"/>
          </a:xfrm>
          <a:custGeom>
            <a:avLst/>
            <a:gdLst>
              <a:gd name="connsiteX0" fmla="*/ 0 w 295275"/>
              <a:gd name="connsiteY0" fmla="*/ 6350 h 479425"/>
              <a:gd name="connsiteX1" fmla="*/ 15875 w 295275"/>
              <a:gd name="connsiteY1" fmla="*/ 79375 h 479425"/>
              <a:gd name="connsiteX2" fmla="*/ 53975 w 295275"/>
              <a:gd name="connsiteY2" fmla="*/ 98425 h 479425"/>
              <a:gd name="connsiteX3" fmla="*/ 88900 w 295275"/>
              <a:gd name="connsiteY3" fmla="*/ 225425 h 479425"/>
              <a:gd name="connsiteX4" fmla="*/ 158750 w 295275"/>
              <a:gd name="connsiteY4" fmla="*/ 269875 h 479425"/>
              <a:gd name="connsiteX5" fmla="*/ 142875 w 295275"/>
              <a:gd name="connsiteY5" fmla="*/ 307975 h 479425"/>
              <a:gd name="connsiteX6" fmla="*/ 200025 w 295275"/>
              <a:gd name="connsiteY6" fmla="*/ 320675 h 479425"/>
              <a:gd name="connsiteX7" fmla="*/ 155575 w 295275"/>
              <a:gd name="connsiteY7" fmla="*/ 352425 h 479425"/>
              <a:gd name="connsiteX8" fmla="*/ 209550 w 295275"/>
              <a:gd name="connsiteY8" fmla="*/ 422275 h 479425"/>
              <a:gd name="connsiteX9" fmla="*/ 193675 w 295275"/>
              <a:gd name="connsiteY9" fmla="*/ 454025 h 479425"/>
              <a:gd name="connsiteX10" fmla="*/ 247650 w 295275"/>
              <a:gd name="connsiteY10" fmla="*/ 479425 h 479425"/>
              <a:gd name="connsiteX11" fmla="*/ 295275 w 295275"/>
              <a:gd name="connsiteY11" fmla="*/ 479425 h 479425"/>
              <a:gd name="connsiteX12" fmla="*/ 285750 w 295275"/>
              <a:gd name="connsiteY12" fmla="*/ 0 h 479425"/>
              <a:gd name="connsiteX13" fmla="*/ 0 w 295275"/>
              <a:gd name="connsiteY13" fmla="*/ 6350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479425">
                <a:moveTo>
                  <a:pt x="0" y="6350"/>
                </a:moveTo>
                <a:lnTo>
                  <a:pt x="15875" y="79375"/>
                </a:lnTo>
                <a:lnTo>
                  <a:pt x="53975" y="98425"/>
                </a:lnTo>
                <a:lnTo>
                  <a:pt x="88900" y="225425"/>
                </a:lnTo>
                <a:lnTo>
                  <a:pt x="158750" y="269875"/>
                </a:lnTo>
                <a:lnTo>
                  <a:pt x="142875" y="307975"/>
                </a:lnTo>
                <a:lnTo>
                  <a:pt x="200025" y="320675"/>
                </a:lnTo>
                <a:lnTo>
                  <a:pt x="155575" y="352425"/>
                </a:lnTo>
                <a:lnTo>
                  <a:pt x="209550" y="422275"/>
                </a:lnTo>
                <a:lnTo>
                  <a:pt x="193675" y="454025"/>
                </a:lnTo>
                <a:lnTo>
                  <a:pt x="247650" y="479425"/>
                </a:lnTo>
                <a:lnTo>
                  <a:pt x="295275" y="479425"/>
                </a:lnTo>
                <a:lnTo>
                  <a:pt x="285750" y="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89FAA0AA-0C8B-BD49-99D7-D90E56CA763D}"/>
              </a:ext>
            </a:extLst>
          </p:cNvPr>
          <p:cNvSpPr/>
          <p:nvPr/>
        </p:nvSpPr>
        <p:spPr>
          <a:xfrm>
            <a:off x="7308850" y="3067050"/>
            <a:ext cx="403225" cy="346075"/>
          </a:xfrm>
          <a:custGeom>
            <a:avLst/>
            <a:gdLst>
              <a:gd name="connsiteX0" fmla="*/ 0 w 403225"/>
              <a:gd name="connsiteY0" fmla="*/ 161925 h 346075"/>
              <a:gd name="connsiteX1" fmla="*/ 127000 w 403225"/>
              <a:gd name="connsiteY1" fmla="*/ 346075 h 346075"/>
              <a:gd name="connsiteX2" fmla="*/ 403225 w 403225"/>
              <a:gd name="connsiteY2" fmla="*/ 196850 h 346075"/>
              <a:gd name="connsiteX3" fmla="*/ 298450 w 403225"/>
              <a:gd name="connsiteY3" fmla="*/ 0 h 346075"/>
              <a:gd name="connsiteX4" fmla="*/ 0 w 403225"/>
              <a:gd name="connsiteY4" fmla="*/ 161925 h 3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5" h="346075">
                <a:moveTo>
                  <a:pt x="0" y="161925"/>
                </a:moveTo>
                <a:lnTo>
                  <a:pt x="127000" y="346075"/>
                </a:lnTo>
                <a:lnTo>
                  <a:pt x="403225" y="196850"/>
                </a:lnTo>
                <a:lnTo>
                  <a:pt x="298450" y="0"/>
                </a:lnTo>
                <a:lnTo>
                  <a:pt x="0" y="1619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E76790A3-FC44-4B41-8AFE-A4A09AFB1B26}"/>
              </a:ext>
            </a:extLst>
          </p:cNvPr>
          <p:cNvSpPr/>
          <p:nvPr/>
        </p:nvSpPr>
        <p:spPr>
          <a:xfrm>
            <a:off x="6248400" y="3276600"/>
            <a:ext cx="257175" cy="317500"/>
          </a:xfrm>
          <a:custGeom>
            <a:avLst/>
            <a:gdLst>
              <a:gd name="connsiteX0" fmla="*/ 0 w 257175"/>
              <a:gd name="connsiteY0" fmla="*/ 6350 h 317500"/>
              <a:gd name="connsiteX1" fmla="*/ 3175 w 257175"/>
              <a:gd name="connsiteY1" fmla="*/ 314325 h 317500"/>
              <a:gd name="connsiteX2" fmla="*/ 60325 w 257175"/>
              <a:gd name="connsiteY2" fmla="*/ 311150 h 317500"/>
              <a:gd name="connsiteX3" fmla="*/ 257175 w 257175"/>
              <a:gd name="connsiteY3" fmla="*/ 317500 h 317500"/>
              <a:gd name="connsiteX4" fmla="*/ 254000 w 257175"/>
              <a:gd name="connsiteY4" fmla="*/ 31750 h 317500"/>
              <a:gd name="connsiteX5" fmla="*/ 184150 w 257175"/>
              <a:gd name="connsiteY5" fmla="*/ 0 h 317500"/>
              <a:gd name="connsiteX6" fmla="*/ 152400 w 257175"/>
              <a:gd name="connsiteY6" fmla="*/ 66675 h 317500"/>
              <a:gd name="connsiteX7" fmla="*/ 95250 w 257175"/>
              <a:gd name="connsiteY7" fmla="*/ 28575 h 317500"/>
              <a:gd name="connsiteX8" fmla="*/ 47625 w 257175"/>
              <a:gd name="connsiteY8" fmla="*/ 44450 h 317500"/>
              <a:gd name="connsiteX9" fmla="*/ 0 w 257175"/>
              <a:gd name="connsiteY9" fmla="*/ 6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317500">
                <a:moveTo>
                  <a:pt x="0" y="6350"/>
                </a:moveTo>
                <a:cubicBezTo>
                  <a:pt x="1058" y="109008"/>
                  <a:pt x="2117" y="211667"/>
                  <a:pt x="3175" y="314325"/>
                </a:cubicBezTo>
                <a:lnTo>
                  <a:pt x="60325" y="311150"/>
                </a:lnTo>
                <a:lnTo>
                  <a:pt x="257175" y="317500"/>
                </a:lnTo>
                <a:cubicBezTo>
                  <a:pt x="256117" y="222250"/>
                  <a:pt x="255058" y="127000"/>
                  <a:pt x="254000" y="31750"/>
                </a:cubicBezTo>
                <a:lnTo>
                  <a:pt x="184150" y="0"/>
                </a:lnTo>
                <a:lnTo>
                  <a:pt x="152400" y="66675"/>
                </a:lnTo>
                <a:lnTo>
                  <a:pt x="95250" y="28575"/>
                </a:lnTo>
                <a:lnTo>
                  <a:pt x="47625" y="4445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6BB4B6E4-ADE5-AD40-B0F4-B6B13CD017D3}"/>
              </a:ext>
            </a:extLst>
          </p:cNvPr>
          <p:cNvSpPr/>
          <p:nvPr/>
        </p:nvSpPr>
        <p:spPr>
          <a:xfrm>
            <a:off x="6667500" y="4867275"/>
            <a:ext cx="244475" cy="317500"/>
          </a:xfrm>
          <a:custGeom>
            <a:avLst/>
            <a:gdLst>
              <a:gd name="connsiteX0" fmla="*/ 0 w 244475"/>
              <a:gd name="connsiteY0" fmla="*/ 3175 h 317500"/>
              <a:gd name="connsiteX1" fmla="*/ 12700 w 244475"/>
              <a:gd name="connsiteY1" fmla="*/ 317500 h 317500"/>
              <a:gd name="connsiteX2" fmla="*/ 241300 w 244475"/>
              <a:gd name="connsiteY2" fmla="*/ 314325 h 317500"/>
              <a:gd name="connsiteX3" fmla="*/ 244475 w 244475"/>
              <a:gd name="connsiteY3" fmla="*/ 0 h 317500"/>
              <a:gd name="connsiteX4" fmla="*/ 0 w 244475"/>
              <a:gd name="connsiteY4" fmla="*/ 31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75" h="317500">
                <a:moveTo>
                  <a:pt x="0" y="3175"/>
                </a:moveTo>
                <a:lnTo>
                  <a:pt x="12700" y="317500"/>
                </a:lnTo>
                <a:lnTo>
                  <a:pt x="241300" y="314325"/>
                </a:lnTo>
                <a:cubicBezTo>
                  <a:pt x="242358" y="209550"/>
                  <a:pt x="243417" y="104775"/>
                  <a:pt x="244475"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F1B6A445-7928-0D4B-9F3C-12CB7DDEF7CD}"/>
              </a:ext>
            </a:extLst>
          </p:cNvPr>
          <p:cNvSpPr/>
          <p:nvPr/>
        </p:nvSpPr>
        <p:spPr>
          <a:xfrm>
            <a:off x="6346825" y="4286250"/>
            <a:ext cx="314325" cy="333375"/>
          </a:xfrm>
          <a:custGeom>
            <a:avLst/>
            <a:gdLst>
              <a:gd name="connsiteX0" fmla="*/ 0 w 314325"/>
              <a:gd name="connsiteY0" fmla="*/ 25400 h 333375"/>
              <a:gd name="connsiteX1" fmla="*/ 6350 w 314325"/>
              <a:gd name="connsiteY1" fmla="*/ 333375 h 333375"/>
              <a:gd name="connsiteX2" fmla="*/ 314325 w 314325"/>
              <a:gd name="connsiteY2" fmla="*/ 330200 h 333375"/>
              <a:gd name="connsiteX3" fmla="*/ 311150 w 314325"/>
              <a:gd name="connsiteY3" fmla="*/ 0 h 333375"/>
              <a:gd name="connsiteX4" fmla="*/ 231775 w 314325"/>
              <a:gd name="connsiteY4" fmla="*/ 63500 h 333375"/>
              <a:gd name="connsiteX5" fmla="*/ 222250 w 314325"/>
              <a:gd name="connsiteY5" fmla="*/ 22225 h 333375"/>
              <a:gd name="connsiteX6" fmla="*/ 0 w 314325"/>
              <a:gd name="connsiteY6" fmla="*/ 2540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333375">
                <a:moveTo>
                  <a:pt x="0" y="25400"/>
                </a:moveTo>
                <a:lnTo>
                  <a:pt x="6350" y="333375"/>
                </a:lnTo>
                <a:lnTo>
                  <a:pt x="314325" y="330200"/>
                </a:lnTo>
                <a:cubicBezTo>
                  <a:pt x="313267" y="220133"/>
                  <a:pt x="312208" y="110067"/>
                  <a:pt x="311150" y="0"/>
                </a:cubicBezTo>
                <a:lnTo>
                  <a:pt x="231775" y="63500"/>
                </a:lnTo>
                <a:lnTo>
                  <a:pt x="222250" y="22225"/>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a:extLst>
              <a:ext uri="{FF2B5EF4-FFF2-40B4-BE49-F238E27FC236}">
                <a16:creationId xmlns:a16="http://schemas.microsoft.com/office/drawing/2014/main" id="{B262FD8B-C3A0-BF42-9945-6E5ACEC5630E}"/>
              </a:ext>
            </a:extLst>
          </p:cNvPr>
          <p:cNvSpPr/>
          <p:nvPr/>
        </p:nvSpPr>
        <p:spPr>
          <a:xfrm>
            <a:off x="5978525" y="3502025"/>
            <a:ext cx="333375" cy="219075"/>
          </a:xfrm>
          <a:custGeom>
            <a:avLst/>
            <a:gdLst>
              <a:gd name="connsiteX0" fmla="*/ 0 w 333375"/>
              <a:gd name="connsiteY0" fmla="*/ 0 h 219075"/>
              <a:gd name="connsiteX1" fmla="*/ 3175 w 333375"/>
              <a:gd name="connsiteY1" fmla="*/ 219075 h 219075"/>
              <a:gd name="connsiteX2" fmla="*/ 333375 w 333375"/>
              <a:gd name="connsiteY2" fmla="*/ 215900 h 219075"/>
              <a:gd name="connsiteX3" fmla="*/ 333375 w 333375"/>
              <a:gd name="connsiteY3" fmla="*/ 85725 h 219075"/>
              <a:gd name="connsiteX4" fmla="*/ 263525 w 333375"/>
              <a:gd name="connsiteY4" fmla="*/ 88900 h 219075"/>
              <a:gd name="connsiteX5" fmla="*/ 263525 w 333375"/>
              <a:gd name="connsiteY5" fmla="*/ 3175 h 219075"/>
              <a:gd name="connsiteX6" fmla="*/ 0 w 3333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5" h="219075">
                <a:moveTo>
                  <a:pt x="0" y="0"/>
                </a:moveTo>
                <a:cubicBezTo>
                  <a:pt x="1058" y="73025"/>
                  <a:pt x="2117" y="146050"/>
                  <a:pt x="3175" y="219075"/>
                </a:cubicBezTo>
                <a:lnTo>
                  <a:pt x="333375" y="215900"/>
                </a:lnTo>
                <a:lnTo>
                  <a:pt x="333375" y="85725"/>
                </a:lnTo>
                <a:lnTo>
                  <a:pt x="263525" y="88900"/>
                </a:lnTo>
                <a:lnTo>
                  <a:pt x="26352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a:extLst>
              <a:ext uri="{FF2B5EF4-FFF2-40B4-BE49-F238E27FC236}">
                <a16:creationId xmlns:a16="http://schemas.microsoft.com/office/drawing/2014/main" id="{D1FF2F28-944E-2040-B536-26B03A7269E0}"/>
              </a:ext>
            </a:extLst>
          </p:cNvPr>
          <p:cNvSpPr/>
          <p:nvPr/>
        </p:nvSpPr>
        <p:spPr>
          <a:xfrm>
            <a:off x="4832350" y="2952750"/>
            <a:ext cx="273050" cy="234950"/>
          </a:xfrm>
          <a:custGeom>
            <a:avLst/>
            <a:gdLst>
              <a:gd name="connsiteX0" fmla="*/ 0 w 273050"/>
              <a:gd name="connsiteY0" fmla="*/ 234950 h 234950"/>
              <a:gd name="connsiteX1" fmla="*/ 273050 w 273050"/>
              <a:gd name="connsiteY1" fmla="*/ 234950 h 234950"/>
              <a:gd name="connsiteX2" fmla="*/ 260350 w 273050"/>
              <a:gd name="connsiteY2" fmla="*/ 12700 h 234950"/>
              <a:gd name="connsiteX3" fmla="*/ 44450 w 273050"/>
              <a:gd name="connsiteY3" fmla="*/ 9525 h 234950"/>
              <a:gd name="connsiteX4" fmla="*/ 44450 w 273050"/>
              <a:gd name="connsiteY4" fmla="*/ 9525 h 234950"/>
              <a:gd name="connsiteX5" fmla="*/ 0 w 273050"/>
              <a:gd name="connsiteY5" fmla="*/ 0 h 234950"/>
              <a:gd name="connsiteX6" fmla="*/ 0 w 273050"/>
              <a:gd name="connsiteY6" fmla="*/ 2349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50" h="234950">
                <a:moveTo>
                  <a:pt x="0" y="234950"/>
                </a:moveTo>
                <a:lnTo>
                  <a:pt x="273050" y="234950"/>
                </a:lnTo>
                <a:lnTo>
                  <a:pt x="260350" y="12700"/>
                </a:lnTo>
                <a:lnTo>
                  <a:pt x="44450" y="9525"/>
                </a:lnTo>
                <a:lnTo>
                  <a:pt x="44450" y="9525"/>
                </a:lnTo>
                <a:lnTo>
                  <a:pt x="0" y="0"/>
                </a:lnTo>
                <a:lnTo>
                  <a:pt x="0" y="2349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D1F7CFC1-E58B-0742-B385-5EECE503D886}"/>
              </a:ext>
            </a:extLst>
          </p:cNvPr>
          <p:cNvSpPr/>
          <p:nvPr/>
        </p:nvSpPr>
        <p:spPr>
          <a:xfrm>
            <a:off x="8235950" y="3756025"/>
            <a:ext cx="381000" cy="330200"/>
          </a:xfrm>
          <a:custGeom>
            <a:avLst/>
            <a:gdLst>
              <a:gd name="connsiteX0" fmla="*/ 0 w 381000"/>
              <a:gd name="connsiteY0" fmla="*/ 0 h 330200"/>
              <a:gd name="connsiteX1" fmla="*/ 12700 w 381000"/>
              <a:gd name="connsiteY1" fmla="*/ 142875 h 330200"/>
              <a:gd name="connsiteX2" fmla="*/ 22225 w 381000"/>
              <a:gd name="connsiteY2" fmla="*/ 196850 h 330200"/>
              <a:gd name="connsiteX3" fmla="*/ 15875 w 381000"/>
              <a:gd name="connsiteY3" fmla="*/ 254000 h 330200"/>
              <a:gd name="connsiteX4" fmla="*/ 9525 w 381000"/>
              <a:gd name="connsiteY4" fmla="*/ 285750 h 330200"/>
              <a:gd name="connsiteX5" fmla="*/ 57150 w 381000"/>
              <a:gd name="connsiteY5" fmla="*/ 301625 h 330200"/>
              <a:gd name="connsiteX6" fmla="*/ 133350 w 381000"/>
              <a:gd name="connsiteY6" fmla="*/ 273050 h 330200"/>
              <a:gd name="connsiteX7" fmla="*/ 152400 w 381000"/>
              <a:gd name="connsiteY7" fmla="*/ 266700 h 330200"/>
              <a:gd name="connsiteX8" fmla="*/ 184150 w 381000"/>
              <a:gd name="connsiteY8" fmla="*/ 292100 h 330200"/>
              <a:gd name="connsiteX9" fmla="*/ 184150 w 381000"/>
              <a:gd name="connsiteY9" fmla="*/ 292100 h 330200"/>
              <a:gd name="connsiteX10" fmla="*/ 273050 w 381000"/>
              <a:gd name="connsiteY10" fmla="*/ 330200 h 330200"/>
              <a:gd name="connsiteX11" fmla="*/ 381000 w 381000"/>
              <a:gd name="connsiteY11" fmla="*/ 266700 h 330200"/>
              <a:gd name="connsiteX12" fmla="*/ 349250 w 381000"/>
              <a:gd name="connsiteY12" fmla="*/ 158750 h 330200"/>
              <a:gd name="connsiteX13" fmla="*/ 323850 w 381000"/>
              <a:gd name="connsiteY13" fmla="*/ 174625 h 330200"/>
              <a:gd name="connsiteX14" fmla="*/ 320675 w 381000"/>
              <a:gd name="connsiteY14" fmla="*/ 158750 h 330200"/>
              <a:gd name="connsiteX15" fmla="*/ 279400 w 381000"/>
              <a:gd name="connsiteY15" fmla="*/ 136525 h 330200"/>
              <a:gd name="connsiteX16" fmla="*/ 244475 w 381000"/>
              <a:gd name="connsiteY16" fmla="*/ 63500 h 330200"/>
              <a:gd name="connsiteX17" fmla="*/ 117475 w 381000"/>
              <a:gd name="connsiteY17" fmla="*/ 60325 h 330200"/>
              <a:gd name="connsiteX18" fmla="*/ 0 w 381000"/>
              <a:gd name="connsiteY18"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0" h="330200">
                <a:moveTo>
                  <a:pt x="0" y="0"/>
                </a:moveTo>
                <a:lnTo>
                  <a:pt x="12700" y="142875"/>
                </a:lnTo>
                <a:lnTo>
                  <a:pt x="22225" y="196850"/>
                </a:lnTo>
                <a:lnTo>
                  <a:pt x="15875" y="254000"/>
                </a:lnTo>
                <a:lnTo>
                  <a:pt x="9525" y="285750"/>
                </a:lnTo>
                <a:lnTo>
                  <a:pt x="57150" y="301625"/>
                </a:lnTo>
                <a:lnTo>
                  <a:pt x="133350" y="273050"/>
                </a:lnTo>
                <a:lnTo>
                  <a:pt x="152400" y="266700"/>
                </a:lnTo>
                <a:lnTo>
                  <a:pt x="184150" y="292100"/>
                </a:lnTo>
                <a:lnTo>
                  <a:pt x="184150" y="292100"/>
                </a:lnTo>
                <a:lnTo>
                  <a:pt x="273050" y="330200"/>
                </a:lnTo>
                <a:lnTo>
                  <a:pt x="381000" y="266700"/>
                </a:lnTo>
                <a:lnTo>
                  <a:pt x="349250" y="158750"/>
                </a:lnTo>
                <a:lnTo>
                  <a:pt x="323850" y="174625"/>
                </a:lnTo>
                <a:lnTo>
                  <a:pt x="320675" y="158750"/>
                </a:lnTo>
                <a:lnTo>
                  <a:pt x="279400" y="136525"/>
                </a:lnTo>
                <a:lnTo>
                  <a:pt x="244475" y="63500"/>
                </a:lnTo>
                <a:lnTo>
                  <a:pt x="117475" y="603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589E68D9-6EE2-5C4F-9F22-886C77FFBC28}"/>
              </a:ext>
            </a:extLst>
          </p:cNvPr>
          <p:cNvSpPr/>
          <p:nvPr/>
        </p:nvSpPr>
        <p:spPr>
          <a:xfrm>
            <a:off x="9242425" y="3444875"/>
            <a:ext cx="215900" cy="533400"/>
          </a:xfrm>
          <a:custGeom>
            <a:avLst/>
            <a:gdLst>
              <a:gd name="connsiteX0" fmla="*/ 0 w 215900"/>
              <a:gd name="connsiteY0" fmla="*/ 25400 h 533400"/>
              <a:gd name="connsiteX1" fmla="*/ 38100 w 215900"/>
              <a:gd name="connsiteY1" fmla="*/ 136525 h 533400"/>
              <a:gd name="connsiteX2" fmla="*/ 19050 w 215900"/>
              <a:gd name="connsiteY2" fmla="*/ 523875 h 533400"/>
              <a:gd name="connsiteX3" fmla="*/ 123825 w 215900"/>
              <a:gd name="connsiteY3" fmla="*/ 533400 h 533400"/>
              <a:gd name="connsiteX4" fmla="*/ 123825 w 215900"/>
              <a:gd name="connsiteY4" fmla="*/ 501650 h 533400"/>
              <a:gd name="connsiteX5" fmla="*/ 114300 w 215900"/>
              <a:gd name="connsiteY5" fmla="*/ 488950 h 533400"/>
              <a:gd name="connsiteX6" fmla="*/ 85725 w 215900"/>
              <a:gd name="connsiteY6" fmla="*/ 469900 h 533400"/>
              <a:gd name="connsiteX7" fmla="*/ 101600 w 215900"/>
              <a:gd name="connsiteY7" fmla="*/ 428625 h 533400"/>
              <a:gd name="connsiteX8" fmla="*/ 117475 w 215900"/>
              <a:gd name="connsiteY8" fmla="*/ 422275 h 533400"/>
              <a:gd name="connsiteX9" fmla="*/ 114300 w 215900"/>
              <a:gd name="connsiteY9" fmla="*/ 384175 h 533400"/>
              <a:gd name="connsiteX10" fmla="*/ 95250 w 215900"/>
              <a:gd name="connsiteY10" fmla="*/ 349250 h 533400"/>
              <a:gd name="connsiteX11" fmla="*/ 130175 w 215900"/>
              <a:gd name="connsiteY11" fmla="*/ 327025 h 533400"/>
              <a:gd name="connsiteX12" fmla="*/ 152400 w 215900"/>
              <a:gd name="connsiteY12" fmla="*/ 285750 h 533400"/>
              <a:gd name="connsiteX13" fmla="*/ 174625 w 215900"/>
              <a:gd name="connsiteY13" fmla="*/ 247650 h 533400"/>
              <a:gd name="connsiteX14" fmla="*/ 203200 w 215900"/>
              <a:gd name="connsiteY14" fmla="*/ 184150 h 533400"/>
              <a:gd name="connsiteX15" fmla="*/ 203200 w 215900"/>
              <a:gd name="connsiteY15" fmla="*/ 165100 h 533400"/>
              <a:gd name="connsiteX16" fmla="*/ 215900 w 215900"/>
              <a:gd name="connsiteY16" fmla="*/ 152400 h 533400"/>
              <a:gd name="connsiteX17" fmla="*/ 193675 w 215900"/>
              <a:gd name="connsiteY17" fmla="*/ 133350 h 533400"/>
              <a:gd name="connsiteX18" fmla="*/ 184150 w 215900"/>
              <a:gd name="connsiteY18" fmla="*/ 104775 h 533400"/>
              <a:gd name="connsiteX19" fmla="*/ 203200 w 215900"/>
              <a:gd name="connsiteY19" fmla="*/ 88900 h 533400"/>
              <a:gd name="connsiteX20" fmla="*/ 212725 w 215900"/>
              <a:gd name="connsiteY20" fmla="*/ 88900 h 533400"/>
              <a:gd name="connsiteX21" fmla="*/ 212725 w 215900"/>
              <a:gd name="connsiteY21" fmla="*/ 88900 h 533400"/>
              <a:gd name="connsiteX22" fmla="*/ 187325 w 215900"/>
              <a:gd name="connsiteY22" fmla="*/ 53975 h 533400"/>
              <a:gd name="connsiteX23" fmla="*/ 203200 w 215900"/>
              <a:gd name="connsiteY23" fmla="*/ 41275 h 533400"/>
              <a:gd name="connsiteX24" fmla="*/ 206375 w 215900"/>
              <a:gd name="connsiteY24" fmla="*/ 0 h 533400"/>
              <a:gd name="connsiteX25" fmla="*/ 0 w 215900"/>
              <a:gd name="connsiteY25" fmla="*/ 25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900" h="533400">
                <a:moveTo>
                  <a:pt x="0" y="25400"/>
                </a:moveTo>
                <a:lnTo>
                  <a:pt x="38100" y="136525"/>
                </a:lnTo>
                <a:lnTo>
                  <a:pt x="19050" y="523875"/>
                </a:lnTo>
                <a:lnTo>
                  <a:pt x="123825" y="533400"/>
                </a:lnTo>
                <a:lnTo>
                  <a:pt x="123825" y="501650"/>
                </a:lnTo>
                <a:lnTo>
                  <a:pt x="114300" y="488950"/>
                </a:lnTo>
                <a:lnTo>
                  <a:pt x="85725" y="469900"/>
                </a:lnTo>
                <a:lnTo>
                  <a:pt x="101600" y="428625"/>
                </a:lnTo>
                <a:lnTo>
                  <a:pt x="117475" y="422275"/>
                </a:lnTo>
                <a:lnTo>
                  <a:pt x="114300" y="384175"/>
                </a:lnTo>
                <a:lnTo>
                  <a:pt x="95250" y="349250"/>
                </a:lnTo>
                <a:lnTo>
                  <a:pt x="130175" y="327025"/>
                </a:lnTo>
                <a:lnTo>
                  <a:pt x="152400" y="285750"/>
                </a:lnTo>
                <a:lnTo>
                  <a:pt x="174625" y="247650"/>
                </a:lnTo>
                <a:lnTo>
                  <a:pt x="203200" y="184150"/>
                </a:lnTo>
                <a:lnTo>
                  <a:pt x="203200" y="165100"/>
                </a:lnTo>
                <a:lnTo>
                  <a:pt x="215900" y="152400"/>
                </a:lnTo>
                <a:lnTo>
                  <a:pt x="193675" y="133350"/>
                </a:lnTo>
                <a:lnTo>
                  <a:pt x="184150" y="104775"/>
                </a:lnTo>
                <a:lnTo>
                  <a:pt x="203200" y="88900"/>
                </a:lnTo>
                <a:lnTo>
                  <a:pt x="212725" y="88900"/>
                </a:lnTo>
                <a:lnTo>
                  <a:pt x="212725" y="88900"/>
                </a:lnTo>
                <a:lnTo>
                  <a:pt x="187325" y="53975"/>
                </a:lnTo>
                <a:lnTo>
                  <a:pt x="203200" y="41275"/>
                </a:lnTo>
                <a:lnTo>
                  <a:pt x="206375" y="0"/>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342C8CD0-DB27-6C4F-88D2-55A5CF592025}"/>
              </a:ext>
            </a:extLst>
          </p:cNvPr>
          <p:cNvSpPr/>
          <p:nvPr/>
        </p:nvSpPr>
        <p:spPr>
          <a:xfrm>
            <a:off x="9144000" y="3968750"/>
            <a:ext cx="231775" cy="149225"/>
          </a:xfrm>
          <a:custGeom>
            <a:avLst/>
            <a:gdLst>
              <a:gd name="connsiteX0" fmla="*/ 15875 w 231775"/>
              <a:gd name="connsiteY0" fmla="*/ 0 h 149225"/>
              <a:gd name="connsiteX1" fmla="*/ 0 w 231775"/>
              <a:gd name="connsiteY1" fmla="*/ 92075 h 149225"/>
              <a:gd name="connsiteX2" fmla="*/ 66675 w 231775"/>
              <a:gd name="connsiteY2" fmla="*/ 123825 h 149225"/>
              <a:gd name="connsiteX3" fmla="*/ 136525 w 231775"/>
              <a:gd name="connsiteY3" fmla="*/ 149225 h 149225"/>
              <a:gd name="connsiteX4" fmla="*/ 168275 w 231775"/>
              <a:gd name="connsiteY4" fmla="*/ 146050 h 149225"/>
              <a:gd name="connsiteX5" fmla="*/ 203200 w 231775"/>
              <a:gd name="connsiteY5" fmla="*/ 130175 h 149225"/>
              <a:gd name="connsiteX6" fmla="*/ 209550 w 231775"/>
              <a:gd name="connsiteY6" fmla="*/ 101600 h 149225"/>
              <a:gd name="connsiteX7" fmla="*/ 196850 w 231775"/>
              <a:gd name="connsiteY7" fmla="*/ 88900 h 149225"/>
              <a:gd name="connsiteX8" fmla="*/ 231775 w 231775"/>
              <a:gd name="connsiteY8" fmla="*/ 63500 h 149225"/>
              <a:gd name="connsiteX9" fmla="*/ 209550 w 231775"/>
              <a:gd name="connsiteY9" fmla="*/ 44450 h 149225"/>
              <a:gd name="connsiteX10" fmla="*/ 209550 w 231775"/>
              <a:gd name="connsiteY10" fmla="*/ 9525 h 149225"/>
              <a:gd name="connsiteX11" fmla="*/ 111125 w 231775"/>
              <a:gd name="connsiteY11" fmla="*/ 3175 h 149225"/>
              <a:gd name="connsiteX12" fmla="*/ 114300 w 231775"/>
              <a:gd name="connsiteY12" fmla="*/ 6350 h 149225"/>
              <a:gd name="connsiteX13" fmla="*/ 15875 w 231775"/>
              <a:gd name="connsiteY13" fmla="*/ 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49225">
                <a:moveTo>
                  <a:pt x="15875" y="0"/>
                </a:moveTo>
                <a:lnTo>
                  <a:pt x="0" y="92075"/>
                </a:lnTo>
                <a:lnTo>
                  <a:pt x="66675" y="123825"/>
                </a:lnTo>
                <a:lnTo>
                  <a:pt x="136525" y="149225"/>
                </a:lnTo>
                <a:lnTo>
                  <a:pt x="168275" y="146050"/>
                </a:lnTo>
                <a:lnTo>
                  <a:pt x="203200" y="130175"/>
                </a:lnTo>
                <a:lnTo>
                  <a:pt x="209550" y="101600"/>
                </a:lnTo>
                <a:lnTo>
                  <a:pt x="196850" y="88900"/>
                </a:lnTo>
                <a:lnTo>
                  <a:pt x="231775" y="63500"/>
                </a:lnTo>
                <a:lnTo>
                  <a:pt x="209550" y="44450"/>
                </a:lnTo>
                <a:lnTo>
                  <a:pt x="209550" y="9525"/>
                </a:lnTo>
                <a:lnTo>
                  <a:pt x="111125" y="3175"/>
                </a:lnTo>
                <a:lnTo>
                  <a:pt x="114300" y="6350"/>
                </a:lnTo>
                <a:lnTo>
                  <a:pt x="158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a:extLst>
              <a:ext uri="{FF2B5EF4-FFF2-40B4-BE49-F238E27FC236}">
                <a16:creationId xmlns:a16="http://schemas.microsoft.com/office/drawing/2014/main" id="{D80AA386-3497-8146-956E-90A6CA228190}"/>
              </a:ext>
            </a:extLst>
          </p:cNvPr>
          <p:cNvSpPr/>
          <p:nvPr/>
        </p:nvSpPr>
        <p:spPr>
          <a:xfrm>
            <a:off x="4149725" y="3349625"/>
            <a:ext cx="971550" cy="704850"/>
          </a:xfrm>
          <a:custGeom>
            <a:avLst/>
            <a:gdLst>
              <a:gd name="connsiteX0" fmla="*/ 0 w 971550"/>
              <a:gd name="connsiteY0" fmla="*/ 336550 h 704850"/>
              <a:gd name="connsiteX1" fmla="*/ 523875 w 971550"/>
              <a:gd name="connsiteY1" fmla="*/ 704850 h 704850"/>
              <a:gd name="connsiteX2" fmla="*/ 539750 w 971550"/>
              <a:gd name="connsiteY2" fmla="*/ 596900 h 704850"/>
              <a:gd name="connsiteX3" fmla="*/ 647700 w 971550"/>
              <a:gd name="connsiteY3" fmla="*/ 603250 h 704850"/>
              <a:gd name="connsiteX4" fmla="*/ 650875 w 971550"/>
              <a:gd name="connsiteY4" fmla="*/ 422275 h 704850"/>
              <a:gd name="connsiteX5" fmla="*/ 762000 w 971550"/>
              <a:gd name="connsiteY5" fmla="*/ 422275 h 704850"/>
              <a:gd name="connsiteX6" fmla="*/ 762000 w 971550"/>
              <a:gd name="connsiteY6" fmla="*/ 387350 h 704850"/>
              <a:gd name="connsiteX7" fmla="*/ 971550 w 971550"/>
              <a:gd name="connsiteY7" fmla="*/ 390525 h 704850"/>
              <a:gd name="connsiteX8" fmla="*/ 942975 w 971550"/>
              <a:gd name="connsiteY8" fmla="*/ 307975 h 704850"/>
              <a:gd name="connsiteX9" fmla="*/ 892175 w 971550"/>
              <a:gd name="connsiteY9" fmla="*/ 222250 h 704850"/>
              <a:gd name="connsiteX10" fmla="*/ 819150 w 971550"/>
              <a:gd name="connsiteY10" fmla="*/ 203200 h 704850"/>
              <a:gd name="connsiteX11" fmla="*/ 701675 w 971550"/>
              <a:gd name="connsiteY11" fmla="*/ 193675 h 704850"/>
              <a:gd name="connsiteX12" fmla="*/ 628650 w 971550"/>
              <a:gd name="connsiteY12" fmla="*/ 146050 h 704850"/>
              <a:gd name="connsiteX13" fmla="*/ 596900 w 971550"/>
              <a:gd name="connsiteY13" fmla="*/ 82550 h 704850"/>
              <a:gd name="connsiteX14" fmla="*/ 536575 w 971550"/>
              <a:gd name="connsiteY14" fmla="*/ 50800 h 704850"/>
              <a:gd name="connsiteX15" fmla="*/ 498475 w 971550"/>
              <a:gd name="connsiteY15" fmla="*/ 22225 h 704850"/>
              <a:gd name="connsiteX16" fmla="*/ 460375 w 971550"/>
              <a:gd name="connsiteY16" fmla="*/ 44450 h 704850"/>
              <a:gd name="connsiteX17" fmla="*/ 431800 w 971550"/>
              <a:gd name="connsiteY17" fmla="*/ 28575 h 704850"/>
              <a:gd name="connsiteX18" fmla="*/ 406400 w 971550"/>
              <a:gd name="connsiteY18" fmla="*/ 60325 h 704850"/>
              <a:gd name="connsiteX19" fmla="*/ 317500 w 971550"/>
              <a:gd name="connsiteY19" fmla="*/ 0 h 704850"/>
              <a:gd name="connsiteX20" fmla="*/ 298450 w 971550"/>
              <a:gd name="connsiteY20" fmla="*/ 6350 h 704850"/>
              <a:gd name="connsiteX21" fmla="*/ 0 w 971550"/>
              <a:gd name="connsiteY21" fmla="*/ 3365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1550" h="704850">
                <a:moveTo>
                  <a:pt x="0" y="336550"/>
                </a:moveTo>
                <a:lnTo>
                  <a:pt x="523875" y="704850"/>
                </a:lnTo>
                <a:lnTo>
                  <a:pt x="539750" y="596900"/>
                </a:lnTo>
                <a:lnTo>
                  <a:pt x="647700" y="603250"/>
                </a:lnTo>
                <a:cubicBezTo>
                  <a:pt x="648758" y="542925"/>
                  <a:pt x="649817" y="482600"/>
                  <a:pt x="650875" y="422275"/>
                </a:cubicBezTo>
                <a:lnTo>
                  <a:pt x="762000" y="422275"/>
                </a:lnTo>
                <a:lnTo>
                  <a:pt x="762000" y="387350"/>
                </a:lnTo>
                <a:lnTo>
                  <a:pt x="971550" y="390525"/>
                </a:lnTo>
                <a:lnTo>
                  <a:pt x="942975" y="307975"/>
                </a:lnTo>
                <a:lnTo>
                  <a:pt x="892175" y="222250"/>
                </a:lnTo>
                <a:lnTo>
                  <a:pt x="819150" y="203200"/>
                </a:lnTo>
                <a:lnTo>
                  <a:pt x="701675" y="193675"/>
                </a:lnTo>
                <a:lnTo>
                  <a:pt x="628650" y="146050"/>
                </a:lnTo>
                <a:lnTo>
                  <a:pt x="596900" y="82550"/>
                </a:lnTo>
                <a:lnTo>
                  <a:pt x="536575" y="50800"/>
                </a:lnTo>
                <a:lnTo>
                  <a:pt x="498475" y="22225"/>
                </a:lnTo>
                <a:lnTo>
                  <a:pt x="460375" y="44450"/>
                </a:lnTo>
                <a:lnTo>
                  <a:pt x="431800" y="28575"/>
                </a:lnTo>
                <a:lnTo>
                  <a:pt x="406400" y="60325"/>
                </a:lnTo>
                <a:lnTo>
                  <a:pt x="317500" y="0"/>
                </a:lnTo>
                <a:lnTo>
                  <a:pt x="298450" y="6350"/>
                </a:lnTo>
                <a:lnTo>
                  <a:pt x="0" y="336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5356401A-559F-1E44-BE05-83D8B2749E0C}"/>
              </a:ext>
            </a:extLst>
          </p:cNvPr>
          <p:cNvSpPr/>
          <p:nvPr/>
        </p:nvSpPr>
        <p:spPr>
          <a:xfrm>
            <a:off x="3419475" y="3752850"/>
            <a:ext cx="631825" cy="765175"/>
          </a:xfrm>
          <a:custGeom>
            <a:avLst/>
            <a:gdLst>
              <a:gd name="connsiteX0" fmla="*/ 0 w 631825"/>
              <a:gd name="connsiteY0" fmla="*/ 0 h 765175"/>
              <a:gd name="connsiteX1" fmla="*/ 50800 w 631825"/>
              <a:gd name="connsiteY1" fmla="*/ 47625 h 765175"/>
              <a:gd name="connsiteX2" fmla="*/ 53975 w 631825"/>
              <a:gd name="connsiteY2" fmla="*/ 85725 h 765175"/>
              <a:gd name="connsiteX3" fmla="*/ 69850 w 631825"/>
              <a:gd name="connsiteY3" fmla="*/ 142875 h 765175"/>
              <a:gd name="connsiteX4" fmla="*/ 107950 w 631825"/>
              <a:gd name="connsiteY4" fmla="*/ 168275 h 765175"/>
              <a:gd name="connsiteX5" fmla="*/ 136525 w 631825"/>
              <a:gd name="connsiteY5" fmla="*/ 215900 h 765175"/>
              <a:gd name="connsiteX6" fmla="*/ 161925 w 631825"/>
              <a:gd name="connsiteY6" fmla="*/ 260350 h 765175"/>
              <a:gd name="connsiteX7" fmla="*/ 152400 w 631825"/>
              <a:gd name="connsiteY7" fmla="*/ 336550 h 765175"/>
              <a:gd name="connsiteX8" fmla="*/ 165100 w 631825"/>
              <a:gd name="connsiteY8" fmla="*/ 409575 h 765175"/>
              <a:gd name="connsiteX9" fmla="*/ 212725 w 631825"/>
              <a:gd name="connsiteY9" fmla="*/ 463550 h 765175"/>
              <a:gd name="connsiteX10" fmla="*/ 231775 w 631825"/>
              <a:gd name="connsiteY10" fmla="*/ 527050 h 765175"/>
              <a:gd name="connsiteX11" fmla="*/ 269875 w 631825"/>
              <a:gd name="connsiteY11" fmla="*/ 558800 h 765175"/>
              <a:gd name="connsiteX12" fmla="*/ 311150 w 631825"/>
              <a:gd name="connsiteY12" fmla="*/ 603250 h 765175"/>
              <a:gd name="connsiteX13" fmla="*/ 396875 w 631825"/>
              <a:gd name="connsiteY13" fmla="*/ 644525 h 765175"/>
              <a:gd name="connsiteX14" fmla="*/ 422275 w 631825"/>
              <a:gd name="connsiteY14" fmla="*/ 654050 h 765175"/>
              <a:gd name="connsiteX15" fmla="*/ 422275 w 631825"/>
              <a:gd name="connsiteY15" fmla="*/ 682625 h 765175"/>
              <a:gd name="connsiteX16" fmla="*/ 463550 w 631825"/>
              <a:gd name="connsiteY16" fmla="*/ 717550 h 765175"/>
              <a:gd name="connsiteX17" fmla="*/ 520700 w 631825"/>
              <a:gd name="connsiteY17" fmla="*/ 736600 h 765175"/>
              <a:gd name="connsiteX18" fmla="*/ 631825 w 631825"/>
              <a:gd name="connsiteY18" fmla="*/ 765175 h 765175"/>
              <a:gd name="connsiteX19" fmla="*/ 619125 w 631825"/>
              <a:gd name="connsiteY19" fmla="*/ 152400 h 765175"/>
              <a:gd name="connsiteX20" fmla="*/ 0 w 631825"/>
              <a:gd name="connsiteY20" fmla="*/ 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825" h="765175">
                <a:moveTo>
                  <a:pt x="0" y="0"/>
                </a:moveTo>
                <a:lnTo>
                  <a:pt x="50800" y="47625"/>
                </a:lnTo>
                <a:lnTo>
                  <a:pt x="53975" y="85725"/>
                </a:lnTo>
                <a:lnTo>
                  <a:pt x="69850" y="142875"/>
                </a:lnTo>
                <a:lnTo>
                  <a:pt x="107950" y="168275"/>
                </a:lnTo>
                <a:lnTo>
                  <a:pt x="136525" y="215900"/>
                </a:lnTo>
                <a:lnTo>
                  <a:pt x="161925" y="260350"/>
                </a:lnTo>
                <a:lnTo>
                  <a:pt x="152400" y="336550"/>
                </a:lnTo>
                <a:lnTo>
                  <a:pt x="165100" y="409575"/>
                </a:lnTo>
                <a:lnTo>
                  <a:pt x="212725" y="463550"/>
                </a:lnTo>
                <a:lnTo>
                  <a:pt x="231775" y="527050"/>
                </a:lnTo>
                <a:lnTo>
                  <a:pt x="269875" y="558800"/>
                </a:lnTo>
                <a:lnTo>
                  <a:pt x="311150" y="603250"/>
                </a:lnTo>
                <a:lnTo>
                  <a:pt x="396875" y="644525"/>
                </a:lnTo>
                <a:lnTo>
                  <a:pt x="422275" y="654050"/>
                </a:lnTo>
                <a:lnTo>
                  <a:pt x="422275" y="682625"/>
                </a:lnTo>
                <a:lnTo>
                  <a:pt x="463550" y="717550"/>
                </a:lnTo>
                <a:lnTo>
                  <a:pt x="520700" y="736600"/>
                </a:lnTo>
                <a:lnTo>
                  <a:pt x="631825" y="765175"/>
                </a:lnTo>
                <a:lnTo>
                  <a:pt x="619125" y="15240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a:extLst>
              <a:ext uri="{FF2B5EF4-FFF2-40B4-BE49-F238E27FC236}">
                <a16:creationId xmlns:a16="http://schemas.microsoft.com/office/drawing/2014/main" id="{D1A96E3F-5A15-464F-9D80-8994AA3AB881}"/>
              </a:ext>
            </a:extLst>
          </p:cNvPr>
          <p:cNvSpPr/>
          <p:nvPr/>
        </p:nvSpPr>
        <p:spPr>
          <a:xfrm>
            <a:off x="5108575" y="3197225"/>
            <a:ext cx="263525" cy="317500"/>
          </a:xfrm>
          <a:custGeom>
            <a:avLst/>
            <a:gdLst>
              <a:gd name="connsiteX0" fmla="*/ 0 w 263525"/>
              <a:gd name="connsiteY0" fmla="*/ 3175 h 317500"/>
              <a:gd name="connsiteX1" fmla="*/ 0 w 263525"/>
              <a:gd name="connsiteY1" fmla="*/ 317500 h 317500"/>
              <a:gd name="connsiteX2" fmla="*/ 260350 w 263525"/>
              <a:gd name="connsiteY2" fmla="*/ 311150 h 317500"/>
              <a:gd name="connsiteX3" fmla="*/ 263525 w 263525"/>
              <a:gd name="connsiteY3" fmla="*/ 0 h 317500"/>
              <a:gd name="connsiteX4" fmla="*/ 0 w 263525"/>
              <a:gd name="connsiteY4" fmla="*/ 31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25" h="317500">
                <a:moveTo>
                  <a:pt x="0" y="3175"/>
                </a:moveTo>
                <a:lnTo>
                  <a:pt x="0" y="317500"/>
                </a:lnTo>
                <a:lnTo>
                  <a:pt x="260350" y="311150"/>
                </a:lnTo>
                <a:cubicBezTo>
                  <a:pt x="261408" y="207433"/>
                  <a:pt x="262467" y="103717"/>
                  <a:pt x="263525"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id="{50B8AFF8-3D54-EA44-8446-3927479F2A5E}"/>
              </a:ext>
            </a:extLst>
          </p:cNvPr>
          <p:cNvSpPr/>
          <p:nvPr/>
        </p:nvSpPr>
        <p:spPr>
          <a:xfrm>
            <a:off x="6019800" y="4054475"/>
            <a:ext cx="228600" cy="266700"/>
          </a:xfrm>
          <a:custGeom>
            <a:avLst/>
            <a:gdLst>
              <a:gd name="connsiteX0" fmla="*/ 0 w 228600"/>
              <a:gd name="connsiteY0" fmla="*/ 266700 h 266700"/>
              <a:gd name="connsiteX1" fmla="*/ 228600 w 228600"/>
              <a:gd name="connsiteY1" fmla="*/ 257175 h 266700"/>
              <a:gd name="connsiteX2" fmla="*/ 219075 w 228600"/>
              <a:gd name="connsiteY2" fmla="*/ 104775 h 266700"/>
              <a:gd name="connsiteX3" fmla="*/ 180975 w 228600"/>
              <a:gd name="connsiteY3" fmla="*/ 107950 h 266700"/>
              <a:gd name="connsiteX4" fmla="*/ 196850 w 228600"/>
              <a:gd name="connsiteY4" fmla="*/ 41275 h 266700"/>
              <a:gd name="connsiteX5" fmla="*/ 149225 w 228600"/>
              <a:gd name="connsiteY5" fmla="*/ 0 h 266700"/>
              <a:gd name="connsiteX6" fmla="*/ 38100 w 228600"/>
              <a:gd name="connsiteY6" fmla="*/ 3175 h 266700"/>
              <a:gd name="connsiteX7" fmla="*/ 0 w 228600"/>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66700">
                <a:moveTo>
                  <a:pt x="0" y="266700"/>
                </a:moveTo>
                <a:lnTo>
                  <a:pt x="228600" y="257175"/>
                </a:lnTo>
                <a:lnTo>
                  <a:pt x="219075" y="104775"/>
                </a:lnTo>
                <a:lnTo>
                  <a:pt x="180975" y="107950"/>
                </a:lnTo>
                <a:lnTo>
                  <a:pt x="196850" y="41275"/>
                </a:lnTo>
                <a:lnTo>
                  <a:pt x="149225" y="0"/>
                </a:lnTo>
                <a:lnTo>
                  <a:pt x="38100" y="3175"/>
                </a:lnTo>
                <a:lnTo>
                  <a:pt x="0" y="2667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a:extLst>
              <a:ext uri="{FF2B5EF4-FFF2-40B4-BE49-F238E27FC236}">
                <a16:creationId xmlns:a16="http://schemas.microsoft.com/office/drawing/2014/main" id="{7DAA17AB-EBB6-4845-BB86-597FB6FCAE8F}"/>
              </a:ext>
            </a:extLst>
          </p:cNvPr>
          <p:cNvSpPr/>
          <p:nvPr/>
        </p:nvSpPr>
        <p:spPr>
          <a:xfrm>
            <a:off x="3879849" y="2990850"/>
            <a:ext cx="549275" cy="701676"/>
          </a:xfrm>
          <a:custGeom>
            <a:avLst/>
            <a:gdLst>
              <a:gd name="connsiteX0" fmla="*/ 63500 w 514350"/>
              <a:gd name="connsiteY0" fmla="*/ 0 h 701675"/>
              <a:gd name="connsiteX1" fmla="*/ 0 w 514350"/>
              <a:gd name="connsiteY1" fmla="*/ 508000 h 701675"/>
              <a:gd name="connsiteX2" fmla="*/ 241300 w 514350"/>
              <a:gd name="connsiteY2" fmla="*/ 701675 h 701675"/>
              <a:gd name="connsiteX3" fmla="*/ 514350 w 514350"/>
              <a:gd name="connsiteY3" fmla="*/ 377825 h 701675"/>
              <a:gd name="connsiteX4" fmla="*/ 330200 w 514350"/>
              <a:gd name="connsiteY4" fmla="*/ 339725 h 701675"/>
              <a:gd name="connsiteX5" fmla="*/ 263525 w 514350"/>
              <a:gd name="connsiteY5" fmla="*/ 212725 h 701675"/>
              <a:gd name="connsiteX6" fmla="*/ 161925 w 514350"/>
              <a:gd name="connsiteY6" fmla="*/ 139700 h 701675"/>
              <a:gd name="connsiteX7" fmla="*/ 63500 w 514350"/>
              <a:gd name="connsiteY7" fmla="*/ 0 h 70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701675">
                <a:moveTo>
                  <a:pt x="63500" y="0"/>
                </a:moveTo>
                <a:lnTo>
                  <a:pt x="0" y="508000"/>
                </a:lnTo>
                <a:lnTo>
                  <a:pt x="241300" y="701675"/>
                </a:lnTo>
                <a:lnTo>
                  <a:pt x="514350" y="377825"/>
                </a:lnTo>
                <a:lnTo>
                  <a:pt x="330200" y="339725"/>
                </a:lnTo>
                <a:lnTo>
                  <a:pt x="263525" y="212725"/>
                </a:lnTo>
                <a:lnTo>
                  <a:pt x="161925" y="139700"/>
                </a:lnTo>
                <a:lnTo>
                  <a:pt x="6350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a:extLst>
              <a:ext uri="{FF2B5EF4-FFF2-40B4-BE49-F238E27FC236}">
                <a16:creationId xmlns:a16="http://schemas.microsoft.com/office/drawing/2014/main" id="{20E89263-C5FE-8440-895B-8E350934CDA4}"/>
              </a:ext>
            </a:extLst>
          </p:cNvPr>
          <p:cNvSpPr/>
          <p:nvPr/>
        </p:nvSpPr>
        <p:spPr>
          <a:xfrm>
            <a:off x="7340600" y="4908550"/>
            <a:ext cx="406400" cy="358775"/>
          </a:xfrm>
          <a:custGeom>
            <a:avLst/>
            <a:gdLst>
              <a:gd name="connsiteX0" fmla="*/ 0 w 406400"/>
              <a:gd name="connsiteY0" fmla="*/ 222250 h 358775"/>
              <a:gd name="connsiteX1" fmla="*/ 25400 w 406400"/>
              <a:gd name="connsiteY1" fmla="*/ 212725 h 358775"/>
              <a:gd name="connsiteX2" fmla="*/ 69850 w 406400"/>
              <a:gd name="connsiteY2" fmla="*/ 244475 h 358775"/>
              <a:gd name="connsiteX3" fmla="*/ 88900 w 406400"/>
              <a:gd name="connsiteY3" fmla="*/ 228600 h 358775"/>
              <a:gd name="connsiteX4" fmla="*/ 117475 w 406400"/>
              <a:gd name="connsiteY4" fmla="*/ 241300 h 358775"/>
              <a:gd name="connsiteX5" fmla="*/ 142875 w 406400"/>
              <a:gd name="connsiteY5" fmla="*/ 266700 h 358775"/>
              <a:gd name="connsiteX6" fmla="*/ 203200 w 406400"/>
              <a:gd name="connsiteY6" fmla="*/ 358775 h 358775"/>
              <a:gd name="connsiteX7" fmla="*/ 263525 w 406400"/>
              <a:gd name="connsiteY7" fmla="*/ 298450 h 358775"/>
              <a:gd name="connsiteX8" fmla="*/ 260350 w 406400"/>
              <a:gd name="connsiteY8" fmla="*/ 263525 h 358775"/>
              <a:gd name="connsiteX9" fmla="*/ 161925 w 406400"/>
              <a:gd name="connsiteY9" fmla="*/ 292100 h 358775"/>
              <a:gd name="connsiteX10" fmla="*/ 133350 w 406400"/>
              <a:gd name="connsiteY10" fmla="*/ 279400 h 358775"/>
              <a:gd name="connsiteX11" fmla="*/ 177800 w 406400"/>
              <a:gd name="connsiteY11" fmla="*/ 244475 h 358775"/>
              <a:gd name="connsiteX12" fmla="*/ 231775 w 406400"/>
              <a:gd name="connsiteY12" fmla="*/ 215900 h 358775"/>
              <a:gd name="connsiteX13" fmla="*/ 247650 w 406400"/>
              <a:gd name="connsiteY13" fmla="*/ 203200 h 358775"/>
              <a:gd name="connsiteX14" fmla="*/ 209550 w 406400"/>
              <a:gd name="connsiteY14" fmla="*/ 155575 h 358775"/>
              <a:gd name="connsiteX15" fmla="*/ 384175 w 406400"/>
              <a:gd name="connsiteY15" fmla="*/ 136525 h 358775"/>
              <a:gd name="connsiteX16" fmla="*/ 361950 w 406400"/>
              <a:gd name="connsiteY16" fmla="*/ 85725 h 358775"/>
              <a:gd name="connsiteX17" fmla="*/ 406400 w 406400"/>
              <a:gd name="connsiteY17" fmla="*/ 79375 h 358775"/>
              <a:gd name="connsiteX18" fmla="*/ 342900 w 406400"/>
              <a:gd name="connsiteY18" fmla="*/ 38100 h 358775"/>
              <a:gd name="connsiteX19" fmla="*/ 193675 w 406400"/>
              <a:gd name="connsiteY19" fmla="*/ 0 h 358775"/>
              <a:gd name="connsiteX20" fmla="*/ 85725 w 406400"/>
              <a:gd name="connsiteY20" fmla="*/ 85725 h 358775"/>
              <a:gd name="connsiteX21" fmla="*/ 0 w 406400"/>
              <a:gd name="connsiteY21" fmla="*/ 2222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400" h="358775">
                <a:moveTo>
                  <a:pt x="0" y="222250"/>
                </a:moveTo>
                <a:lnTo>
                  <a:pt x="25400" y="212725"/>
                </a:lnTo>
                <a:lnTo>
                  <a:pt x="69850" y="244475"/>
                </a:lnTo>
                <a:lnTo>
                  <a:pt x="88900" y="228600"/>
                </a:lnTo>
                <a:lnTo>
                  <a:pt x="117475" y="241300"/>
                </a:lnTo>
                <a:lnTo>
                  <a:pt x="142875" y="266700"/>
                </a:lnTo>
                <a:lnTo>
                  <a:pt x="203200" y="358775"/>
                </a:lnTo>
                <a:lnTo>
                  <a:pt x="263525" y="298450"/>
                </a:lnTo>
                <a:lnTo>
                  <a:pt x="260350" y="263525"/>
                </a:lnTo>
                <a:lnTo>
                  <a:pt x="161925" y="292100"/>
                </a:lnTo>
                <a:lnTo>
                  <a:pt x="133350" y="279400"/>
                </a:lnTo>
                <a:lnTo>
                  <a:pt x="177800" y="244475"/>
                </a:lnTo>
                <a:lnTo>
                  <a:pt x="231775" y="215900"/>
                </a:lnTo>
                <a:lnTo>
                  <a:pt x="247650" y="203200"/>
                </a:lnTo>
                <a:lnTo>
                  <a:pt x="209550" y="155575"/>
                </a:lnTo>
                <a:lnTo>
                  <a:pt x="384175" y="136525"/>
                </a:lnTo>
                <a:lnTo>
                  <a:pt x="361950" y="85725"/>
                </a:lnTo>
                <a:lnTo>
                  <a:pt x="406400" y="79375"/>
                </a:lnTo>
                <a:lnTo>
                  <a:pt x="342900" y="38100"/>
                </a:lnTo>
                <a:lnTo>
                  <a:pt x="193675" y="0"/>
                </a:lnTo>
                <a:lnTo>
                  <a:pt x="85725" y="85725"/>
                </a:lnTo>
                <a:lnTo>
                  <a:pt x="0" y="222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a:extLst>
              <a:ext uri="{FF2B5EF4-FFF2-40B4-BE49-F238E27FC236}">
                <a16:creationId xmlns:a16="http://schemas.microsoft.com/office/drawing/2014/main" id="{2BD3AC2E-0DE9-3148-BBDE-D71A5839308A}"/>
              </a:ext>
            </a:extLst>
          </p:cNvPr>
          <p:cNvSpPr/>
          <p:nvPr/>
        </p:nvSpPr>
        <p:spPr>
          <a:xfrm>
            <a:off x="5918200" y="2952750"/>
            <a:ext cx="276225" cy="282575"/>
          </a:xfrm>
          <a:custGeom>
            <a:avLst/>
            <a:gdLst>
              <a:gd name="connsiteX0" fmla="*/ 0 w 276225"/>
              <a:gd name="connsiteY0" fmla="*/ 0 h 282575"/>
              <a:gd name="connsiteX1" fmla="*/ 0 w 276225"/>
              <a:gd name="connsiteY1" fmla="*/ 279400 h 282575"/>
              <a:gd name="connsiteX2" fmla="*/ 273050 w 276225"/>
              <a:gd name="connsiteY2" fmla="*/ 282575 h 282575"/>
              <a:gd name="connsiteX3" fmla="*/ 276225 w 276225"/>
              <a:gd name="connsiteY3" fmla="*/ 3175 h 282575"/>
              <a:gd name="connsiteX4" fmla="*/ 0 w 276225"/>
              <a:gd name="connsiteY4" fmla="*/ 0 h 28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82575">
                <a:moveTo>
                  <a:pt x="0" y="0"/>
                </a:moveTo>
                <a:lnTo>
                  <a:pt x="0" y="279400"/>
                </a:lnTo>
                <a:lnTo>
                  <a:pt x="273050" y="282575"/>
                </a:lnTo>
                <a:cubicBezTo>
                  <a:pt x="274108" y="189442"/>
                  <a:pt x="275167" y="96308"/>
                  <a:pt x="276225" y="31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AD9BC54D-D66A-C049-9C3F-C304E729BBA7}"/>
              </a:ext>
            </a:extLst>
          </p:cNvPr>
          <p:cNvSpPr/>
          <p:nvPr/>
        </p:nvSpPr>
        <p:spPr>
          <a:xfrm>
            <a:off x="6508750" y="3298825"/>
            <a:ext cx="368300" cy="307975"/>
          </a:xfrm>
          <a:custGeom>
            <a:avLst/>
            <a:gdLst>
              <a:gd name="connsiteX0" fmla="*/ 0 w 368300"/>
              <a:gd name="connsiteY0" fmla="*/ 0 h 307975"/>
              <a:gd name="connsiteX1" fmla="*/ 0 w 368300"/>
              <a:gd name="connsiteY1" fmla="*/ 292100 h 307975"/>
              <a:gd name="connsiteX2" fmla="*/ 38100 w 368300"/>
              <a:gd name="connsiteY2" fmla="*/ 307975 h 307975"/>
              <a:gd name="connsiteX3" fmla="*/ 368300 w 368300"/>
              <a:gd name="connsiteY3" fmla="*/ 304800 h 307975"/>
              <a:gd name="connsiteX4" fmla="*/ 358775 w 368300"/>
              <a:gd name="connsiteY4" fmla="*/ 279400 h 307975"/>
              <a:gd name="connsiteX5" fmla="*/ 346075 w 368300"/>
              <a:gd name="connsiteY5" fmla="*/ 244475 h 307975"/>
              <a:gd name="connsiteX6" fmla="*/ 327025 w 368300"/>
              <a:gd name="connsiteY6" fmla="*/ 225425 h 307975"/>
              <a:gd name="connsiteX7" fmla="*/ 336550 w 368300"/>
              <a:gd name="connsiteY7" fmla="*/ 206375 h 307975"/>
              <a:gd name="connsiteX8" fmla="*/ 336550 w 368300"/>
              <a:gd name="connsiteY8" fmla="*/ 206375 h 307975"/>
              <a:gd name="connsiteX9" fmla="*/ 295275 w 368300"/>
              <a:gd name="connsiteY9" fmla="*/ 200025 h 307975"/>
              <a:gd name="connsiteX10" fmla="*/ 285750 w 368300"/>
              <a:gd name="connsiteY10" fmla="*/ 187325 h 307975"/>
              <a:gd name="connsiteX11" fmla="*/ 320675 w 368300"/>
              <a:gd name="connsiteY11" fmla="*/ 165100 h 307975"/>
              <a:gd name="connsiteX12" fmla="*/ 285750 w 368300"/>
              <a:gd name="connsiteY12" fmla="*/ 136525 h 307975"/>
              <a:gd name="connsiteX13" fmla="*/ 301625 w 368300"/>
              <a:gd name="connsiteY13" fmla="*/ 120650 h 307975"/>
              <a:gd name="connsiteX14" fmla="*/ 254000 w 368300"/>
              <a:gd name="connsiteY14" fmla="*/ 104775 h 307975"/>
              <a:gd name="connsiteX15" fmla="*/ 276225 w 368300"/>
              <a:gd name="connsiteY15" fmla="*/ 69850 h 307975"/>
              <a:gd name="connsiteX16" fmla="*/ 228600 w 368300"/>
              <a:gd name="connsiteY16" fmla="*/ 82550 h 307975"/>
              <a:gd name="connsiteX17" fmla="*/ 228600 w 368300"/>
              <a:gd name="connsiteY17" fmla="*/ 53975 h 307975"/>
              <a:gd name="connsiteX18" fmla="*/ 190500 w 368300"/>
              <a:gd name="connsiteY18" fmla="*/ 73025 h 307975"/>
              <a:gd name="connsiteX19" fmla="*/ 193675 w 368300"/>
              <a:gd name="connsiteY19" fmla="*/ 25400 h 307975"/>
              <a:gd name="connsiteX20" fmla="*/ 127000 w 368300"/>
              <a:gd name="connsiteY20" fmla="*/ 28575 h 307975"/>
              <a:gd name="connsiteX21" fmla="*/ 53975 w 368300"/>
              <a:gd name="connsiteY21" fmla="*/ 9525 h 307975"/>
              <a:gd name="connsiteX22" fmla="*/ 0 w 368300"/>
              <a:gd name="connsiteY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8300" h="307975">
                <a:moveTo>
                  <a:pt x="0" y="0"/>
                </a:moveTo>
                <a:lnTo>
                  <a:pt x="0" y="292100"/>
                </a:lnTo>
                <a:lnTo>
                  <a:pt x="38100" y="307975"/>
                </a:lnTo>
                <a:lnTo>
                  <a:pt x="368300" y="304800"/>
                </a:lnTo>
                <a:lnTo>
                  <a:pt x="358775" y="279400"/>
                </a:lnTo>
                <a:lnTo>
                  <a:pt x="346075" y="244475"/>
                </a:lnTo>
                <a:lnTo>
                  <a:pt x="327025" y="225425"/>
                </a:lnTo>
                <a:lnTo>
                  <a:pt x="336550" y="206375"/>
                </a:lnTo>
                <a:lnTo>
                  <a:pt x="336550" y="206375"/>
                </a:lnTo>
                <a:lnTo>
                  <a:pt x="295275" y="200025"/>
                </a:lnTo>
                <a:lnTo>
                  <a:pt x="285750" y="187325"/>
                </a:lnTo>
                <a:lnTo>
                  <a:pt x="320675" y="165100"/>
                </a:lnTo>
                <a:lnTo>
                  <a:pt x="285750" y="136525"/>
                </a:lnTo>
                <a:lnTo>
                  <a:pt x="301625" y="120650"/>
                </a:lnTo>
                <a:lnTo>
                  <a:pt x="254000" y="104775"/>
                </a:lnTo>
                <a:lnTo>
                  <a:pt x="276225" y="69850"/>
                </a:lnTo>
                <a:lnTo>
                  <a:pt x="228600" y="82550"/>
                </a:lnTo>
                <a:lnTo>
                  <a:pt x="228600" y="53975"/>
                </a:lnTo>
                <a:lnTo>
                  <a:pt x="190500" y="73025"/>
                </a:lnTo>
                <a:lnTo>
                  <a:pt x="193675" y="25400"/>
                </a:lnTo>
                <a:lnTo>
                  <a:pt x="127000" y="28575"/>
                </a:lnTo>
                <a:lnTo>
                  <a:pt x="53975" y="95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a:extLst>
              <a:ext uri="{FF2B5EF4-FFF2-40B4-BE49-F238E27FC236}">
                <a16:creationId xmlns:a16="http://schemas.microsoft.com/office/drawing/2014/main" id="{3A92C365-2C8F-614C-B6C0-A47B0CB1F7AC}"/>
              </a:ext>
            </a:extLst>
          </p:cNvPr>
          <p:cNvSpPr/>
          <p:nvPr/>
        </p:nvSpPr>
        <p:spPr>
          <a:xfrm>
            <a:off x="7140575" y="5124450"/>
            <a:ext cx="412750" cy="203200"/>
          </a:xfrm>
          <a:custGeom>
            <a:avLst/>
            <a:gdLst>
              <a:gd name="connsiteX0" fmla="*/ 0 w 412750"/>
              <a:gd name="connsiteY0" fmla="*/ 41275 h 203200"/>
              <a:gd name="connsiteX1" fmla="*/ 31750 w 412750"/>
              <a:gd name="connsiteY1" fmla="*/ 79375 h 203200"/>
              <a:gd name="connsiteX2" fmla="*/ 63500 w 412750"/>
              <a:gd name="connsiteY2" fmla="*/ 73025 h 203200"/>
              <a:gd name="connsiteX3" fmla="*/ 53975 w 412750"/>
              <a:gd name="connsiteY3" fmla="*/ 117475 h 203200"/>
              <a:gd name="connsiteX4" fmla="*/ 184150 w 412750"/>
              <a:gd name="connsiteY4" fmla="*/ 174625 h 203200"/>
              <a:gd name="connsiteX5" fmla="*/ 257175 w 412750"/>
              <a:gd name="connsiteY5" fmla="*/ 187325 h 203200"/>
              <a:gd name="connsiteX6" fmla="*/ 295275 w 412750"/>
              <a:gd name="connsiteY6" fmla="*/ 158750 h 203200"/>
              <a:gd name="connsiteX7" fmla="*/ 365125 w 412750"/>
              <a:gd name="connsiteY7" fmla="*/ 177800 h 203200"/>
              <a:gd name="connsiteX8" fmla="*/ 377825 w 412750"/>
              <a:gd name="connsiteY8" fmla="*/ 203200 h 203200"/>
              <a:gd name="connsiteX9" fmla="*/ 412750 w 412750"/>
              <a:gd name="connsiteY9" fmla="*/ 161925 h 203200"/>
              <a:gd name="connsiteX10" fmla="*/ 358775 w 412750"/>
              <a:gd name="connsiteY10" fmla="*/ 104775 h 203200"/>
              <a:gd name="connsiteX11" fmla="*/ 311150 w 412750"/>
              <a:gd name="connsiteY11" fmla="*/ 38100 h 203200"/>
              <a:gd name="connsiteX12" fmla="*/ 288925 w 412750"/>
              <a:gd name="connsiteY12" fmla="*/ 22225 h 203200"/>
              <a:gd name="connsiteX13" fmla="*/ 273050 w 412750"/>
              <a:gd name="connsiteY13" fmla="*/ 34925 h 203200"/>
              <a:gd name="connsiteX14" fmla="*/ 219075 w 412750"/>
              <a:gd name="connsiteY14" fmla="*/ 6350 h 203200"/>
              <a:gd name="connsiteX15" fmla="*/ 180975 w 412750"/>
              <a:gd name="connsiteY15" fmla="*/ 28575 h 203200"/>
              <a:gd name="connsiteX16" fmla="*/ 53975 w 412750"/>
              <a:gd name="connsiteY16" fmla="*/ 0 h 203200"/>
              <a:gd name="connsiteX17" fmla="*/ 0 w 412750"/>
              <a:gd name="connsiteY17" fmla="*/ 41275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750" h="203200">
                <a:moveTo>
                  <a:pt x="0" y="41275"/>
                </a:moveTo>
                <a:lnTo>
                  <a:pt x="31750" y="79375"/>
                </a:lnTo>
                <a:lnTo>
                  <a:pt x="63500" y="73025"/>
                </a:lnTo>
                <a:lnTo>
                  <a:pt x="53975" y="117475"/>
                </a:lnTo>
                <a:lnTo>
                  <a:pt x="184150" y="174625"/>
                </a:lnTo>
                <a:lnTo>
                  <a:pt x="257175" y="187325"/>
                </a:lnTo>
                <a:lnTo>
                  <a:pt x="295275" y="158750"/>
                </a:lnTo>
                <a:lnTo>
                  <a:pt x="365125" y="177800"/>
                </a:lnTo>
                <a:lnTo>
                  <a:pt x="377825" y="203200"/>
                </a:lnTo>
                <a:lnTo>
                  <a:pt x="412750" y="161925"/>
                </a:lnTo>
                <a:lnTo>
                  <a:pt x="358775" y="104775"/>
                </a:lnTo>
                <a:lnTo>
                  <a:pt x="311150" y="38100"/>
                </a:lnTo>
                <a:lnTo>
                  <a:pt x="288925" y="22225"/>
                </a:lnTo>
                <a:lnTo>
                  <a:pt x="273050" y="34925"/>
                </a:lnTo>
                <a:lnTo>
                  <a:pt x="219075" y="6350"/>
                </a:lnTo>
                <a:lnTo>
                  <a:pt x="180975" y="28575"/>
                </a:lnTo>
                <a:lnTo>
                  <a:pt x="53975"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D55D9B45-D8F6-7143-B8DC-DD5FE96A9169}"/>
              </a:ext>
            </a:extLst>
          </p:cNvPr>
          <p:cNvSpPr/>
          <p:nvPr/>
        </p:nvSpPr>
        <p:spPr>
          <a:xfrm>
            <a:off x="5537200" y="3502025"/>
            <a:ext cx="444500" cy="219075"/>
          </a:xfrm>
          <a:custGeom>
            <a:avLst/>
            <a:gdLst>
              <a:gd name="connsiteX0" fmla="*/ 0 w 444500"/>
              <a:gd name="connsiteY0" fmla="*/ 12700 h 219075"/>
              <a:gd name="connsiteX1" fmla="*/ 3175 w 444500"/>
              <a:gd name="connsiteY1" fmla="*/ 219075 h 219075"/>
              <a:gd name="connsiteX2" fmla="*/ 444500 w 444500"/>
              <a:gd name="connsiteY2" fmla="*/ 219075 h 219075"/>
              <a:gd name="connsiteX3" fmla="*/ 444500 w 444500"/>
              <a:gd name="connsiteY3" fmla="*/ 0 h 219075"/>
              <a:gd name="connsiteX4" fmla="*/ 149225 w 444500"/>
              <a:gd name="connsiteY4" fmla="*/ 3175 h 219075"/>
              <a:gd name="connsiteX5" fmla="*/ 139700 w 444500"/>
              <a:gd name="connsiteY5" fmla="*/ 19050 h 219075"/>
              <a:gd name="connsiteX6" fmla="*/ 0 w 444500"/>
              <a:gd name="connsiteY6" fmla="*/ 127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00" h="219075">
                <a:moveTo>
                  <a:pt x="0" y="12700"/>
                </a:moveTo>
                <a:cubicBezTo>
                  <a:pt x="1058" y="81492"/>
                  <a:pt x="2117" y="150283"/>
                  <a:pt x="3175" y="219075"/>
                </a:cubicBezTo>
                <a:lnTo>
                  <a:pt x="444500" y="219075"/>
                </a:lnTo>
                <a:lnTo>
                  <a:pt x="444500" y="0"/>
                </a:lnTo>
                <a:lnTo>
                  <a:pt x="149225" y="3175"/>
                </a:lnTo>
                <a:lnTo>
                  <a:pt x="139700" y="19050"/>
                </a:lnTo>
                <a:lnTo>
                  <a:pt x="0" y="127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a:extLst>
              <a:ext uri="{FF2B5EF4-FFF2-40B4-BE49-F238E27FC236}">
                <a16:creationId xmlns:a16="http://schemas.microsoft.com/office/drawing/2014/main" id="{6A0D9D38-977E-8846-A809-BDD0514B0D56}"/>
              </a:ext>
            </a:extLst>
          </p:cNvPr>
          <p:cNvSpPr/>
          <p:nvPr/>
        </p:nvSpPr>
        <p:spPr>
          <a:xfrm>
            <a:off x="6480175" y="5886450"/>
            <a:ext cx="444500" cy="304800"/>
          </a:xfrm>
          <a:custGeom>
            <a:avLst/>
            <a:gdLst>
              <a:gd name="connsiteX0" fmla="*/ 0 w 444500"/>
              <a:gd name="connsiteY0" fmla="*/ 123825 h 304800"/>
              <a:gd name="connsiteX1" fmla="*/ 34925 w 444500"/>
              <a:gd name="connsiteY1" fmla="*/ 171450 h 304800"/>
              <a:gd name="connsiteX2" fmla="*/ 28575 w 444500"/>
              <a:gd name="connsiteY2" fmla="*/ 200025 h 304800"/>
              <a:gd name="connsiteX3" fmla="*/ 95250 w 444500"/>
              <a:gd name="connsiteY3" fmla="*/ 222250 h 304800"/>
              <a:gd name="connsiteX4" fmla="*/ 149225 w 444500"/>
              <a:gd name="connsiteY4" fmla="*/ 225425 h 304800"/>
              <a:gd name="connsiteX5" fmla="*/ 142875 w 444500"/>
              <a:gd name="connsiteY5" fmla="*/ 241300 h 304800"/>
              <a:gd name="connsiteX6" fmla="*/ 187325 w 444500"/>
              <a:gd name="connsiteY6" fmla="*/ 225425 h 304800"/>
              <a:gd name="connsiteX7" fmla="*/ 260350 w 444500"/>
              <a:gd name="connsiteY7" fmla="*/ 304800 h 304800"/>
              <a:gd name="connsiteX8" fmla="*/ 298450 w 444500"/>
              <a:gd name="connsiteY8" fmla="*/ 282575 h 304800"/>
              <a:gd name="connsiteX9" fmla="*/ 444500 w 444500"/>
              <a:gd name="connsiteY9" fmla="*/ 3175 h 304800"/>
              <a:gd name="connsiteX10" fmla="*/ 406400 w 444500"/>
              <a:gd name="connsiteY10" fmla="*/ 0 h 304800"/>
              <a:gd name="connsiteX11" fmla="*/ 396875 w 444500"/>
              <a:gd name="connsiteY11" fmla="*/ 15875 h 304800"/>
              <a:gd name="connsiteX12" fmla="*/ 114300 w 444500"/>
              <a:gd name="connsiteY12" fmla="*/ 3175 h 304800"/>
              <a:gd name="connsiteX13" fmla="*/ 79375 w 444500"/>
              <a:gd name="connsiteY13" fmla="*/ 60325 h 304800"/>
              <a:gd name="connsiteX14" fmla="*/ 0 w 444500"/>
              <a:gd name="connsiteY14" fmla="*/ 1238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4500" h="304800">
                <a:moveTo>
                  <a:pt x="0" y="123825"/>
                </a:moveTo>
                <a:lnTo>
                  <a:pt x="34925" y="171450"/>
                </a:lnTo>
                <a:lnTo>
                  <a:pt x="28575" y="200025"/>
                </a:lnTo>
                <a:lnTo>
                  <a:pt x="95250" y="222250"/>
                </a:lnTo>
                <a:lnTo>
                  <a:pt x="149225" y="225425"/>
                </a:lnTo>
                <a:lnTo>
                  <a:pt x="142875" y="241300"/>
                </a:lnTo>
                <a:lnTo>
                  <a:pt x="187325" y="225425"/>
                </a:lnTo>
                <a:lnTo>
                  <a:pt x="260350" y="304800"/>
                </a:lnTo>
                <a:lnTo>
                  <a:pt x="298450" y="282575"/>
                </a:lnTo>
                <a:lnTo>
                  <a:pt x="444500" y="3175"/>
                </a:lnTo>
                <a:lnTo>
                  <a:pt x="406400" y="0"/>
                </a:lnTo>
                <a:lnTo>
                  <a:pt x="396875" y="15875"/>
                </a:lnTo>
                <a:lnTo>
                  <a:pt x="114300" y="3175"/>
                </a:lnTo>
                <a:lnTo>
                  <a:pt x="79375" y="60325"/>
                </a:lnTo>
                <a:lnTo>
                  <a:pt x="0" y="1238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a:extLst>
              <a:ext uri="{FF2B5EF4-FFF2-40B4-BE49-F238E27FC236}">
                <a16:creationId xmlns:a16="http://schemas.microsoft.com/office/drawing/2014/main" id="{3E3A6CF1-518C-E04C-9B57-2C7E3A823568}"/>
              </a:ext>
            </a:extLst>
          </p:cNvPr>
          <p:cNvSpPr/>
          <p:nvPr/>
        </p:nvSpPr>
        <p:spPr>
          <a:xfrm>
            <a:off x="5368925" y="2946400"/>
            <a:ext cx="254000" cy="282575"/>
          </a:xfrm>
          <a:custGeom>
            <a:avLst/>
            <a:gdLst>
              <a:gd name="connsiteX0" fmla="*/ 0 w 254000"/>
              <a:gd name="connsiteY0" fmla="*/ 3175 h 282575"/>
              <a:gd name="connsiteX1" fmla="*/ 0 w 254000"/>
              <a:gd name="connsiteY1" fmla="*/ 247650 h 282575"/>
              <a:gd name="connsiteX2" fmla="*/ 12700 w 254000"/>
              <a:gd name="connsiteY2" fmla="*/ 279400 h 282575"/>
              <a:gd name="connsiteX3" fmla="*/ 215900 w 254000"/>
              <a:gd name="connsiteY3" fmla="*/ 282575 h 282575"/>
              <a:gd name="connsiteX4" fmla="*/ 219075 w 254000"/>
              <a:gd name="connsiteY4" fmla="*/ 215900 h 282575"/>
              <a:gd name="connsiteX5" fmla="*/ 219075 w 254000"/>
              <a:gd name="connsiteY5" fmla="*/ 215900 h 282575"/>
              <a:gd name="connsiteX6" fmla="*/ 254000 w 254000"/>
              <a:gd name="connsiteY6" fmla="*/ 19050 h 282575"/>
              <a:gd name="connsiteX7" fmla="*/ 69850 w 254000"/>
              <a:gd name="connsiteY7" fmla="*/ 0 h 282575"/>
              <a:gd name="connsiteX8" fmla="*/ 0 w 254000"/>
              <a:gd name="connsiteY8" fmla="*/ 317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0" h="282575">
                <a:moveTo>
                  <a:pt x="0" y="3175"/>
                </a:moveTo>
                <a:lnTo>
                  <a:pt x="0" y="247650"/>
                </a:lnTo>
                <a:lnTo>
                  <a:pt x="12700" y="279400"/>
                </a:lnTo>
                <a:lnTo>
                  <a:pt x="215900" y="282575"/>
                </a:lnTo>
                <a:lnTo>
                  <a:pt x="219075" y="215900"/>
                </a:lnTo>
                <a:lnTo>
                  <a:pt x="219075" y="215900"/>
                </a:lnTo>
                <a:lnTo>
                  <a:pt x="254000" y="19050"/>
                </a:lnTo>
                <a:lnTo>
                  <a:pt x="6985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a:extLst>
              <a:ext uri="{FF2B5EF4-FFF2-40B4-BE49-F238E27FC236}">
                <a16:creationId xmlns:a16="http://schemas.microsoft.com/office/drawing/2014/main" id="{0828F503-B185-C94C-BF16-866E26BC2CE8}"/>
              </a:ext>
            </a:extLst>
          </p:cNvPr>
          <p:cNvSpPr/>
          <p:nvPr/>
        </p:nvSpPr>
        <p:spPr>
          <a:xfrm>
            <a:off x="5540375" y="3717925"/>
            <a:ext cx="441325" cy="238125"/>
          </a:xfrm>
          <a:custGeom>
            <a:avLst/>
            <a:gdLst>
              <a:gd name="connsiteX0" fmla="*/ 0 w 441325"/>
              <a:gd name="connsiteY0" fmla="*/ 3175 h 238125"/>
              <a:gd name="connsiteX1" fmla="*/ 0 w 441325"/>
              <a:gd name="connsiteY1" fmla="*/ 238125 h 238125"/>
              <a:gd name="connsiteX2" fmla="*/ 441325 w 441325"/>
              <a:gd name="connsiteY2" fmla="*/ 234950 h 238125"/>
              <a:gd name="connsiteX3" fmla="*/ 438150 w 441325"/>
              <a:gd name="connsiteY3" fmla="*/ 0 h 238125"/>
              <a:gd name="connsiteX4" fmla="*/ 0 w 441325"/>
              <a:gd name="connsiteY4" fmla="*/ 317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238125">
                <a:moveTo>
                  <a:pt x="0" y="3175"/>
                </a:moveTo>
                <a:lnTo>
                  <a:pt x="0" y="238125"/>
                </a:lnTo>
                <a:lnTo>
                  <a:pt x="441325" y="234950"/>
                </a:lnTo>
                <a:cubicBezTo>
                  <a:pt x="440267" y="156633"/>
                  <a:pt x="439208" y="78317"/>
                  <a:pt x="438150"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BE0B55F5-CDE5-EE41-A950-CC529FEEA650}"/>
              </a:ext>
            </a:extLst>
          </p:cNvPr>
          <p:cNvSpPr/>
          <p:nvPr/>
        </p:nvSpPr>
        <p:spPr>
          <a:xfrm>
            <a:off x="4676775" y="3730625"/>
            <a:ext cx="498475" cy="501650"/>
          </a:xfrm>
          <a:custGeom>
            <a:avLst/>
            <a:gdLst>
              <a:gd name="connsiteX0" fmla="*/ 127000 w 498475"/>
              <a:gd name="connsiteY0" fmla="*/ 444500 h 501650"/>
              <a:gd name="connsiteX1" fmla="*/ 285750 w 498475"/>
              <a:gd name="connsiteY1" fmla="*/ 501650 h 501650"/>
              <a:gd name="connsiteX2" fmla="*/ 327025 w 498475"/>
              <a:gd name="connsiteY2" fmla="*/ 476250 h 501650"/>
              <a:gd name="connsiteX3" fmla="*/ 349250 w 498475"/>
              <a:gd name="connsiteY3" fmla="*/ 501650 h 501650"/>
              <a:gd name="connsiteX4" fmla="*/ 409575 w 498475"/>
              <a:gd name="connsiteY4" fmla="*/ 476250 h 501650"/>
              <a:gd name="connsiteX5" fmla="*/ 428625 w 498475"/>
              <a:gd name="connsiteY5" fmla="*/ 501650 h 501650"/>
              <a:gd name="connsiteX6" fmla="*/ 444500 w 498475"/>
              <a:gd name="connsiteY6" fmla="*/ 498475 h 501650"/>
              <a:gd name="connsiteX7" fmla="*/ 447675 w 498475"/>
              <a:gd name="connsiteY7" fmla="*/ 231775 h 501650"/>
              <a:gd name="connsiteX8" fmla="*/ 498475 w 498475"/>
              <a:gd name="connsiteY8" fmla="*/ 184150 h 501650"/>
              <a:gd name="connsiteX9" fmla="*/ 441325 w 498475"/>
              <a:gd name="connsiteY9" fmla="*/ 139700 h 501650"/>
              <a:gd name="connsiteX10" fmla="*/ 495300 w 498475"/>
              <a:gd name="connsiteY10" fmla="*/ 98425 h 501650"/>
              <a:gd name="connsiteX11" fmla="*/ 495300 w 498475"/>
              <a:gd name="connsiteY11" fmla="*/ 22225 h 501650"/>
              <a:gd name="connsiteX12" fmla="*/ 444500 w 498475"/>
              <a:gd name="connsiteY12" fmla="*/ 0 h 501650"/>
              <a:gd name="connsiteX13" fmla="*/ 238125 w 498475"/>
              <a:gd name="connsiteY13" fmla="*/ 9525 h 501650"/>
              <a:gd name="connsiteX14" fmla="*/ 238125 w 498475"/>
              <a:gd name="connsiteY14" fmla="*/ 41275 h 501650"/>
              <a:gd name="connsiteX15" fmla="*/ 127000 w 498475"/>
              <a:gd name="connsiteY15" fmla="*/ 47625 h 501650"/>
              <a:gd name="connsiteX16" fmla="*/ 120650 w 498475"/>
              <a:gd name="connsiteY16" fmla="*/ 219075 h 501650"/>
              <a:gd name="connsiteX17" fmla="*/ 6350 w 498475"/>
              <a:gd name="connsiteY17" fmla="*/ 215900 h 501650"/>
              <a:gd name="connsiteX18" fmla="*/ 0 w 498475"/>
              <a:gd name="connsiteY18" fmla="*/ 311150 h 501650"/>
              <a:gd name="connsiteX19" fmla="*/ 127000 w 498475"/>
              <a:gd name="connsiteY19" fmla="*/ 4445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475" h="501650">
                <a:moveTo>
                  <a:pt x="127000" y="444500"/>
                </a:moveTo>
                <a:lnTo>
                  <a:pt x="285750" y="501650"/>
                </a:lnTo>
                <a:lnTo>
                  <a:pt x="327025" y="476250"/>
                </a:lnTo>
                <a:lnTo>
                  <a:pt x="349250" y="501650"/>
                </a:lnTo>
                <a:lnTo>
                  <a:pt x="409575" y="476250"/>
                </a:lnTo>
                <a:lnTo>
                  <a:pt x="428625" y="501650"/>
                </a:lnTo>
                <a:lnTo>
                  <a:pt x="444500" y="498475"/>
                </a:lnTo>
                <a:cubicBezTo>
                  <a:pt x="445558" y="409575"/>
                  <a:pt x="446617" y="320675"/>
                  <a:pt x="447675" y="231775"/>
                </a:cubicBezTo>
                <a:lnTo>
                  <a:pt x="498475" y="184150"/>
                </a:lnTo>
                <a:lnTo>
                  <a:pt x="441325" y="139700"/>
                </a:lnTo>
                <a:lnTo>
                  <a:pt x="495300" y="98425"/>
                </a:lnTo>
                <a:lnTo>
                  <a:pt x="495300" y="22225"/>
                </a:lnTo>
                <a:lnTo>
                  <a:pt x="444500" y="0"/>
                </a:lnTo>
                <a:lnTo>
                  <a:pt x="238125" y="9525"/>
                </a:lnTo>
                <a:lnTo>
                  <a:pt x="238125" y="41275"/>
                </a:lnTo>
                <a:lnTo>
                  <a:pt x="127000" y="47625"/>
                </a:lnTo>
                <a:lnTo>
                  <a:pt x="120650" y="219075"/>
                </a:lnTo>
                <a:lnTo>
                  <a:pt x="6350" y="215900"/>
                </a:lnTo>
                <a:lnTo>
                  <a:pt x="0" y="311150"/>
                </a:lnTo>
                <a:lnTo>
                  <a:pt x="127000" y="4445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a:extLst>
              <a:ext uri="{FF2B5EF4-FFF2-40B4-BE49-F238E27FC236}">
                <a16:creationId xmlns:a16="http://schemas.microsoft.com/office/drawing/2014/main" id="{8902831E-B849-1A49-9A9D-CD4C6912A982}"/>
              </a:ext>
            </a:extLst>
          </p:cNvPr>
          <p:cNvSpPr/>
          <p:nvPr/>
        </p:nvSpPr>
        <p:spPr>
          <a:xfrm>
            <a:off x="5372100" y="3146425"/>
            <a:ext cx="615950" cy="361950"/>
          </a:xfrm>
          <a:custGeom>
            <a:avLst/>
            <a:gdLst>
              <a:gd name="connsiteX0" fmla="*/ 0 w 615950"/>
              <a:gd name="connsiteY0" fmla="*/ 76200 h 361950"/>
              <a:gd name="connsiteX1" fmla="*/ 6350 w 615950"/>
              <a:gd name="connsiteY1" fmla="*/ 120650 h 361950"/>
              <a:gd name="connsiteX2" fmla="*/ 311150 w 615950"/>
              <a:gd name="connsiteY2" fmla="*/ 123825 h 361950"/>
              <a:gd name="connsiteX3" fmla="*/ 307975 w 615950"/>
              <a:gd name="connsiteY3" fmla="*/ 361950 h 361950"/>
              <a:gd name="connsiteX4" fmla="*/ 615950 w 615950"/>
              <a:gd name="connsiteY4" fmla="*/ 355600 h 361950"/>
              <a:gd name="connsiteX5" fmla="*/ 612775 w 615950"/>
              <a:gd name="connsiteY5" fmla="*/ 82550 h 361950"/>
              <a:gd name="connsiteX6" fmla="*/ 546100 w 615950"/>
              <a:gd name="connsiteY6" fmla="*/ 82550 h 361950"/>
              <a:gd name="connsiteX7" fmla="*/ 546100 w 615950"/>
              <a:gd name="connsiteY7" fmla="*/ 22225 h 361950"/>
              <a:gd name="connsiteX8" fmla="*/ 250825 w 615950"/>
              <a:gd name="connsiteY8" fmla="*/ 25400 h 361950"/>
              <a:gd name="connsiteX9" fmla="*/ 219075 w 615950"/>
              <a:gd name="connsiteY9" fmla="*/ 0 h 361950"/>
              <a:gd name="connsiteX10" fmla="*/ 215900 w 615950"/>
              <a:gd name="connsiteY10" fmla="*/ 79375 h 361950"/>
              <a:gd name="connsiteX11" fmla="*/ 0 w 615950"/>
              <a:gd name="connsiteY11" fmla="*/ 762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950" h="361950">
                <a:moveTo>
                  <a:pt x="0" y="76200"/>
                </a:moveTo>
                <a:lnTo>
                  <a:pt x="6350" y="120650"/>
                </a:lnTo>
                <a:lnTo>
                  <a:pt x="311150" y="123825"/>
                </a:lnTo>
                <a:cubicBezTo>
                  <a:pt x="310092" y="203200"/>
                  <a:pt x="309033" y="282575"/>
                  <a:pt x="307975" y="361950"/>
                </a:cubicBezTo>
                <a:lnTo>
                  <a:pt x="615950" y="355600"/>
                </a:lnTo>
                <a:cubicBezTo>
                  <a:pt x="614892" y="264583"/>
                  <a:pt x="613833" y="173567"/>
                  <a:pt x="612775" y="82550"/>
                </a:cubicBezTo>
                <a:lnTo>
                  <a:pt x="546100" y="82550"/>
                </a:lnTo>
                <a:lnTo>
                  <a:pt x="546100" y="22225"/>
                </a:lnTo>
                <a:lnTo>
                  <a:pt x="250825" y="25400"/>
                </a:lnTo>
                <a:lnTo>
                  <a:pt x="219075" y="0"/>
                </a:lnTo>
                <a:lnTo>
                  <a:pt x="215900" y="79375"/>
                </a:lnTo>
                <a:lnTo>
                  <a:pt x="0" y="762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6E19FE80-E35A-8246-B190-5FA45FACF60C}"/>
              </a:ext>
            </a:extLst>
          </p:cNvPr>
          <p:cNvSpPr/>
          <p:nvPr/>
        </p:nvSpPr>
        <p:spPr>
          <a:xfrm>
            <a:off x="4822825" y="3187700"/>
            <a:ext cx="288925" cy="320675"/>
          </a:xfrm>
          <a:custGeom>
            <a:avLst/>
            <a:gdLst>
              <a:gd name="connsiteX0" fmla="*/ 3175 w 288925"/>
              <a:gd name="connsiteY0" fmla="*/ 0 h 320675"/>
              <a:gd name="connsiteX1" fmla="*/ 0 w 288925"/>
              <a:gd name="connsiteY1" fmla="*/ 314325 h 320675"/>
              <a:gd name="connsiteX2" fmla="*/ 288925 w 288925"/>
              <a:gd name="connsiteY2" fmla="*/ 320675 h 320675"/>
              <a:gd name="connsiteX3" fmla="*/ 288925 w 288925"/>
              <a:gd name="connsiteY3" fmla="*/ 0 h 320675"/>
              <a:gd name="connsiteX4" fmla="*/ 3175 w 288925"/>
              <a:gd name="connsiteY4" fmla="*/ 0 h 32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0675">
                <a:moveTo>
                  <a:pt x="3175" y="0"/>
                </a:moveTo>
                <a:cubicBezTo>
                  <a:pt x="2117" y="104775"/>
                  <a:pt x="1058" y="209550"/>
                  <a:pt x="0" y="314325"/>
                </a:cubicBezTo>
                <a:lnTo>
                  <a:pt x="288925" y="320675"/>
                </a:lnTo>
                <a:lnTo>
                  <a:pt x="288925" y="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562E8648-FF60-5A44-A5DE-604C54210C69}"/>
              </a:ext>
            </a:extLst>
          </p:cNvPr>
          <p:cNvSpPr/>
          <p:nvPr/>
        </p:nvSpPr>
        <p:spPr>
          <a:xfrm>
            <a:off x="5972175" y="4308475"/>
            <a:ext cx="377825" cy="301625"/>
          </a:xfrm>
          <a:custGeom>
            <a:avLst/>
            <a:gdLst>
              <a:gd name="connsiteX0" fmla="*/ 0 w 377825"/>
              <a:gd name="connsiteY0" fmla="*/ 19050 h 301625"/>
              <a:gd name="connsiteX1" fmla="*/ 6350 w 377825"/>
              <a:gd name="connsiteY1" fmla="*/ 301625 h 301625"/>
              <a:gd name="connsiteX2" fmla="*/ 377825 w 377825"/>
              <a:gd name="connsiteY2" fmla="*/ 301625 h 301625"/>
              <a:gd name="connsiteX3" fmla="*/ 371475 w 377825"/>
              <a:gd name="connsiteY3" fmla="*/ 0 h 301625"/>
              <a:gd name="connsiteX4" fmla="*/ 266700 w 377825"/>
              <a:gd name="connsiteY4" fmla="*/ 6350 h 301625"/>
              <a:gd name="connsiteX5" fmla="*/ 0 w 377825"/>
              <a:gd name="connsiteY5" fmla="*/ 1905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25" h="301625">
                <a:moveTo>
                  <a:pt x="0" y="19050"/>
                </a:moveTo>
                <a:lnTo>
                  <a:pt x="6350" y="301625"/>
                </a:lnTo>
                <a:lnTo>
                  <a:pt x="377825" y="301625"/>
                </a:lnTo>
                <a:lnTo>
                  <a:pt x="371475" y="0"/>
                </a:lnTo>
                <a:lnTo>
                  <a:pt x="266700" y="635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D5C8B3E0-415A-474E-AAB2-08F934920883}"/>
              </a:ext>
            </a:extLst>
          </p:cNvPr>
          <p:cNvSpPr/>
          <p:nvPr/>
        </p:nvSpPr>
        <p:spPr>
          <a:xfrm>
            <a:off x="5121275" y="3952875"/>
            <a:ext cx="558800" cy="581025"/>
          </a:xfrm>
          <a:custGeom>
            <a:avLst/>
            <a:gdLst>
              <a:gd name="connsiteX0" fmla="*/ 0 w 558800"/>
              <a:gd name="connsiteY0" fmla="*/ 279400 h 581025"/>
              <a:gd name="connsiteX1" fmla="*/ 88900 w 558800"/>
              <a:gd name="connsiteY1" fmla="*/ 295275 h 581025"/>
              <a:gd name="connsiteX2" fmla="*/ 111125 w 558800"/>
              <a:gd name="connsiteY2" fmla="*/ 250825 h 581025"/>
              <a:gd name="connsiteX3" fmla="*/ 123825 w 558800"/>
              <a:gd name="connsiteY3" fmla="*/ 292100 h 581025"/>
              <a:gd name="connsiteX4" fmla="*/ 152400 w 558800"/>
              <a:gd name="connsiteY4" fmla="*/ 263525 h 581025"/>
              <a:gd name="connsiteX5" fmla="*/ 171450 w 558800"/>
              <a:gd name="connsiteY5" fmla="*/ 282575 h 581025"/>
              <a:gd name="connsiteX6" fmla="*/ 187325 w 558800"/>
              <a:gd name="connsiteY6" fmla="*/ 317500 h 581025"/>
              <a:gd name="connsiteX7" fmla="*/ 225425 w 558800"/>
              <a:gd name="connsiteY7" fmla="*/ 352425 h 581025"/>
              <a:gd name="connsiteX8" fmla="*/ 225425 w 558800"/>
              <a:gd name="connsiteY8" fmla="*/ 400050 h 581025"/>
              <a:gd name="connsiteX9" fmla="*/ 279400 w 558800"/>
              <a:gd name="connsiteY9" fmla="*/ 355600 h 581025"/>
              <a:gd name="connsiteX10" fmla="*/ 260350 w 558800"/>
              <a:gd name="connsiteY10" fmla="*/ 431800 h 581025"/>
              <a:gd name="connsiteX11" fmla="*/ 368300 w 558800"/>
              <a:gd name="connsiteY11" fmla="*/ 454025 h 581025"/>
              <a:gd name="connsiteX12" fmla="*/ 393700 w 558800"/>
              <a:gd name="connsiteY12" fmla="*/ 508000 h 581025"/>
              <a:gd name="connsiteX13" fmla="*/ 501650 w 558800"/>
              <a:gd name="connsiteY13" fmla="*/ 581025 h 581025"/>
              <a:gd name="connsiteX14" fmla="*/ 558800 w 558800"/>
              <a:gd name="connsiteY14" fmla="*/ 514350 h 581025"/>
              <a:gd name="connsiteX15" fmla="*/ 552450 w 558800"/>
              <a:gd name="connsiteY15" fmla="*/ 15875 h 581025"/>
              <a:gd name="connsiteX16" fmla="*/ 422275 w 558800"/>
              <a:gd name="connsiteY16" fmla="*/ 6350 h 581025"/>
              <a:gd name="connsiteX17" fmla="*/ 6350 w 558800"/>
              <a:gd name="connsiteY17" fmla="*/ 0 h 581025"/>
              <a:gd name="connsiteX18" fmla="*/ 0 w 558800"/>
              <a:gd name="connsiteY18" fmla="*/ 27940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0" h="581025">
                <a:moveTo>
                  <a:pt x="0" y="279400"/>
                </a:moveTo>
                <a:lnTo>
                  <a:pt x="88900" y="295275"/>
                </a:lnTo>
                <a:lnTo>
                  <a:pt x="111125" y="250825"/>
                </a:lnTo>
                <a:lnTo>
                  <a:pt x="123825" y="292100"/>
                </a:lnTo>
                <a:lnTo>
                  <a:pt x="152400" y="263525"/>
                </a:lnTo>
                <a:lnTo>
                  <a:pt x="171450" y="282575"/>
                </a:lnTo>
                <a:lnTo>
                  <a:pt x="187325" y="317500"/>
                </a:lnTo>
                <a:lnTo>
                  <a:pt x="225425" y="352425"/>
                </a:lnTo>
                <a:lnTo>
                  <a:pt x="225425" y="400050"/>
                </a:lnTo>
                <a:lnTo>
                  <a:pt x="279400" y="355600"/>
                </a:lnTo>
                <a:lnTo>
                  <a:pt x="260350" y="431800"/>
                </a:lnTo>
                <a:lnTo>
                  <a:pt x="368300" y="454025"/>
                </a:lnTo>
                <a:lnTo>
                  <a:pt x="393700" y="508000"/>
                </a:lnTo>
                <a:lnTo>
                  <a:pt x="501650" y="581025"/>
                </a:lnTo>
                <a:lnTo>
                  <a:pt x="558800" y="514350"/>
                </a:lnTo>
                <a:cubicBezTo>
                  <a:pt x="556683" y="348192"/>
                  <a:pt x="554567" y="182033"/>
                  <a:pt x="552450" y="15875"/>
                </a:cubicBezTo>
                <a:lnTo>
                  <a:pt x="422275" y="6350"/>
                </a:lnTo>
                <a:lnTo>
                  <a:pt x="6350" y="0"/>
                </a:lnTo>
                <a:cubicBezTo>
                  <a:pt x="5292" y="91017"/>
                  <a:pt x="4233" y="182033"/>
                  <a:pt x="0" y="279400"/>
                </a:cubicBez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9C5C7021-8F00-6E40-B95D-55F392379042}"/>
              </a:ext>
            </a:extLst>
          </p:cNvPr>
          <p:cNvSpPr/>
          <p:nvPr/>
        </p:nvSpPr>
        <p:spPr>
          <a:xfrm>
            <a:off x="7445375" y="4600575"/>
            <a:ext cx="365125" cy="346075"/>
          </a:xfrm>
          <a:custGeom>
            <a:avLst/>
            <a:gdLst>
              <a:gd name="connsiteX0" fmla="*/ 184150 w 365125"/>
              <a:gd name="connsiteY0" fmla="*/ 0 h 346075"/>
              <a:gd name="connsiteX1" fmla="*/ 3175 w 365125"/>
              <a:gd name="connsiteY1" fmla="*/ 136525 h 346075"/>
              <a:gd name="connsiteX2" fmla="*/ 0 w 365125"/>
              <a:gd name="connsiteY2" fmla="*/ 174625 h 346075"/>
              <a:gd name="connsiteX3" fmla="*/ 41275 w 365125"/>
              <a:gd name="connsiteY3" fmla="*/ 158750 h 346075"/>
              <a:gd name="connsiteX4" fmla="*/ 60325 w 365125"/>
              <a:gd name="connsiteY4" fmla="*/ 146050 h 346075"/>
              <a:gd name="connsiteX5" fmla="*/ 95250 w 365125"/>
              <a:gd name="connsiteY5" fmla="*/ 187325 h 346075"/>
              <a:gd name="connsiteX6" fmla="*/ 76200 w 365125"/>
              <a:gd name="connsiteY6" fmla="*/ 301625 h 346075"/>
              <a:gd name="connsiteX7" fmla="*/ 247650 w 365125"/>
              <a:gd name="connsiteY7" fmla="*/ 346075 h 346075"/>
              <a:gd name="connsiteX8" fmla="*/ 219075 w 365125"/>
              <a:gd name="connsiteY8" fmla="*/ 279400 h 346075"/>
              <a:gd name="connsiteX9" fmla="*/ 349250 w 365125"/>
              <a:gd name="connsiteY9" fmla="*/ 250825 h 346075"/>
              <a:gd name="connsiteX10" fmla="*/ 365125 w 365125"/>
              <a:gd name="connsiteY10" fmla="*/ 203200 h 346075"/>
              <a:gd name="connsiteX11" fmla="*/ 342900 w 365125"/>
              <a:gd name="connsiteY11" fmla="*/ 139700 h 346075"/>
              <a:gd name="connsiteX12" fmla="*/ 295275 w 365125"/>
              <a:gd name="connsiteY12" fmla="*/ 114300 h 346075"/>
              <a:gd name="connsiteX13" fmla="*/ 276225 w 365125"/>
              <a:gd name="connsiteY13" fmla="*/ 101600 h 346075"/>
              <a:gd name="connsiteX14" fmla="*/ 276225 w 365125"/>
              <a:gd name="connsiteY14" fmla="*/ 47625 h 346075"/>
              <a:gd name="connsiteX15" fmla="*/ 184150 w 365125"/>
              <a:gd name="connsiteY15" fmla="*/ 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125" h="346075">
                <a:moveTo>
                  <a:pt x="184150" y="0"/>
                </a:moveTo>
                <a:lnTo>
                  <a:pt x="3175" y="136525"/>
                </a:lnTo>
                <a:lnTo>
                  <a:pt x="0" y="174625"/>
                </a:lnTo>
                <a:lnTo>
                  <a:pt x="41275" y="158750"/>
                </a:lnTo>
                <a:lnTo>
                  <a:pt x="60325" y="146050"/>
                </a:lnTo>
                <a:lnTo>
                  <a:pt x="95250" y="187325"/>
                </a:lnTo>
                <a:lnTo>
                  <a:pt x="76200" y="301625"/>
                </a:lnTo>
                <a:lnTo>
                  <a:pt x="247650" y="346075"/>
                </a:lnTo>
                <a:lnTo>
                  <a:pt x="219075" y="279400"/>
                </a:lnTo>
                <a:lnTo>
                  <a:pt x="349250" y="250825"/>
                </a:lnTo>
                <a:lnTo>
                  <a:pt x="365125" y="203200"/>
                </a:lnTo>
                <a:lnTo>
                  <a:pt x="342900" y="139700"/>
                </a:lnTo>
                <a:lnTo>
                  <a:pt x="295275" y="114300"/>
                </a:lnTo>
                <a:lnTo>
                  <a:pt x="276225" y="101600"/>
                </a:lnTo>
                <a:lnTo>
                  <a:pt x="276225" y="47625"/>
                </a:lnTo>
                <a:lnTo>
                  <a:pt x="1841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798DF1F1-5827-0047-9EBC-A5049DBED417}"/>
              </a:ext>
            </a:extLst>
          </p:cNvPr>
          <p:cNvSpPr/>
          <p:nvPr/>
        </p:nvSpPr>
        <p:spPr>
          <a:xfrm>
            <a:off x="8216900" y="3517900"/>
            <a:ext cx="282575" cy="301625"/>
          </a:xfrm>
          <a:custGeom>
            <a:avLst/>
            <a:gdLst>
              <a:gd name="connsiteX0" fmla="*/ 0 w 282575"/>
              <a:gd name="connsiteY0" fmla="*/ 107950 h 301625"/>
              <a:gd name="connsiteX1" fmla="*/ 25400 w 282575"/>
              <a:gd name="connsiteY1" fmla="*/ 250825 h 301625"/>
              <a:gd name="connsiteX2" fmla="*/ 139700 w 282575"/>
              <a:gd name="connsiteY2" fmla="*/ 301625 h 301625"/>
              <a:gd name="connsiteX3" fmla="*/ 269875 w 282575"/>
              <a:gd name="connsiteY3" fmla="*/ 301625 h 301625"/>
              <a:gd name="connsiteX4" fmla="*/ 282575 w 282575"/>
              <a:gd name="connsiteY4" fmla="*/ 101600 h 301625"/>
              <a:gd name="connsiteX5" fmla="*/ 244475 w 282575"/>
              <a:gd name="connsiteY5" fmla="*/ 117475 h 301625"/>
              <a:gd name="connsiteX6" fmla="*/ 244475 w 282575"/>
              <a:gd name="connsiteY6" fmla="*/ 98425 h 301625"/>
              <a:gd name="connsiteX7" fmla="*/ 244475 w 282575"/>
              <a:gd name="connsiteY7" fmla="*/ 98425 h 301625"/>
              <a:gd name="connsiteX8" fmla="*/ 231775 w 282575"/>
              <a:gd name="connsiteY8" fmla="*/ 53975 h 301625"/>
              <a:gd name="connsiteX9" fmla="*/ 244475 w 282575"/>
              <a:gd name="connsiteY9" fmla="*/ 0 h 301625"/>
              <a:gd name="connsiteX10" fmla="*/ 127000 w 282575"/>
              <a:gd name="connsiteY10" fmla="*/ 69850 h 301625"/>
              <a:gd name="connsiteX11" fmla="*/ 133350 w 282575"/>
              <a:gd name="connsiteY11" fmla="*/ 85725 h 301625"/>
              <a:gd name="connsiteX12" fmla="*/ 76200 w 282575"/>
              <a:gd name="connsiteY12" fmla="*/ 85725 h 301625"/>
              <a:gd name="connsiteX13" fmla="*/ 0 w 282575"/>
              <a:gd name="connsiteY13" fmla="*/ 10795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75" h="301625">
                <a:moveTo>
                  <a:pt x="0" y="107950"/>
                </a:moveTo>
                <a:lnTo>
                  <a:pt x="25400" y="250825"/>
                </a:lnTo>
                <a:lnTo>
                  <a:pt x="139700" y="301625"/>
                </a:lnTo>
                <a:lnTo>
                  <a:pt x="269875" y="301625"/>
                </a:lnTo>
                <a:lnTo>
                  <a:pt x="282575" y="101600"/>
                </a:lnTo>
                <a:lnTo>
                  <a:pt x="244475" y="117475"/>
                </a:lnTo>
                <a:lnTo>
                  <a:pt x="244475" y="98425"/>
                </a:lnTo>
                <a:lnTo>
                  <a:pt x="244475" y="98425"/>
                </a:lnTo>
                <a:lnTo>
                  <a:pt x="231775" y="53975"/>
                </a:lnTo>
                <a:lnTo>
                  <a:pt x="244475" y="0"/>
                </a:lnTo>
                <a:lnTo>
                  <a:pt x="127000" y="69850"/>
                </a:lnTo>
                <a:lnTo>
                  <a:pt x="133350" y="85725"/>
                </a:lnTo>
                <a:lnTo>
                  <a:pt x="76200" y="85725"/>
                </a:lnTo>
                <a:lnTo>
                  <a:pt x="0" y="1079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19FA5719-24A6-B942-8FC6-CF5226DF72EA}"/>
              </a:ext>
            </a:extLst>
          </p:cNvPr>
          <p:cNvSpPr/>
          <p:nvPr/>
        </p:nvSpPr>
        <p:spPr>
          <a:xfrm>
            <a:off x="4184650" y="3181350"/>
            <a:ext cx="415925" cy="222250"/>
          </a:xfrm>
          <a:custGeom>
            <a:avLst/>
            <a:gdLst>
              <a:gd name="connsiteX0" fmla="*/ 0 w 415925"/>
              <a:gd name="connsiteY0" fmla="*/ 31750 h 222250"/>
              <a:gd name="connsiteX1" fmla="*/ 44450 w 415925"/>
              <a:gd name="connsiteY1" fmla="*/ 139700 h 222250"/>
              <a:gd name="connsiteX2" fmla="*/ 79375 w 415925"/>
              <a:gd name="connsiteY2" fmla="*/ 127000 h 222250"/>
              <a:gd name="connsiteX3" fmla="*/ 136525 w 415925"/>
              <a:gd name="connsiteY3" fmla="*/ 142875 h 222250"/>
              <a:gd name="connsiteX4" fmla="*/ 222250 w 415925"/>
              <a:gd name="connsiteY4" fmla="*/ 174625 h 222250"/>
              <a:gd name="connsiteX5" fmla="*/ 279400 w 415925"/>
              <a:gd name="connsiteY5" fmla="*/ 158750 h 222250"/>
              <a:gd name="connsiteX6" fmla="*/ 381000 w 415925"/>
              <a:gd name="connsiteY6" fmla="*/ 222250 h 222250"/>
              <a:gd name="connsiteX7" fmla="*/ 415925 w 415925"/>
              <a:gd name="connsiteY7" fmla="*/ 193675 h 222250"/>
              <a:gd name="connsiteX8" fmla="*/ 403225 w 415925"/>
              <a:gd name="connsiteY8" fmla="*/ 9525 h 222250"/>
              <a:gd name="connsiteX9" fmla="*/ 95250 w 415925"/>
              <a:gd name="connsiteY9" fmla="*/ 0 h 222250"/>
              <a:gd name="connsiteX10" fmla="*/ 0 w 415925"/>
              <a:gd name="connsiteY10" fmla="*/ 3175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25" h="222250">
                <a:moveTo>
                  <a:pt x="0" y="31750"/>
                </a:moveTo>
                <a:lnTo>
                  <a:pt x="44450" y="139700"/>
                </a:lnTo>
                <a:lnTo>
                  <a:pt x="79375" y="127000"/>
                </a:lnTo>
                <a:lnTo>
                  <a:pt x="136525" y="142875"/>
                </a:lnTo>
                <a:lnTo>
                  <a:pt x="222250" y="174625"/>
                </a:lnTo>
                <a:lnTo>
                  <a:pt x="279400" y="158750"/>
                </a:lnTo>
                <a:lnTo>
                  <a:pt x="381000" y="222250"/>
                </a:lnTo>
                <a:lnTo>
                  <a:pt x="415925" y="193675"/>
                </a:lnTo>
                <a:lnTo>
                  <a:pt x="403225" y="9525"/>
                </a:lnTo>
                <a:lnTo>
                  <a:pt x="95250" y="0"/>
                </a:lnTo>
                <a:lnTo>
                  <a:pt x="0" y="317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8F92C7B-C707-C341-83E6-48A8A9DCE89C}"/>
              </a:ext>
            </a:extLst>
          </p:cNvPr>
          <p:cNvSpPr/>
          <p:nvPr/>
        </p:nvSpPr>
        <p:spPr>
          <a:xfrm>
            <a:off x="8048625" y="3975100"/>
            <a:ext cx="209550" cy="311150"/>
          </a:xfrm>
          <a:custGeom>
            <a:avLst/>
            <a:gdLst>
              <a:gd name="connsiteX0" fmla="*/ 209550 w 209550"/>
              <a:gd name="connsiteY0" fmla="*/ 0 h 311150"/>
              <a:gd name="connsiteX1" fmla="*/ 9525 w 209550"/>
              <a:gd name="connsiteY1" fmla="*/ 19050 h 311150"/>
              <a:gd name="connsiteX2" fmla="*/ 15875 w 209550"/>
              <a:gd name="connsiteY2" fmla="*/ 50800 h 311150"/>
              <a:gd name="connsiteX3" fmla="*/ 0 w 209550"/>
              <a:gd name="connsiteY3" fmla="*/ 66675 h 311150"/>
              <a:gd name="connsiteX4" fmla="*/ 44450 w 209550"/>
              <a:gd name="connsiteY4" fmla="*/ 120650 h 311150"/>
              <a:gd name="connsiteX5" fmla="*/ 38100 w 209550"/>
              <a:gd name="connsiteY5" fmla="*/ 165100 h 311150"/>
              <a:gd name="connsiteX6" fmla="*/ 50800 w 209550"/>
              <a:gd name="connsiteY6" fmla="*/ 234950 h 311150"/>
              <a:gd name="connsiteX7" fmla="*/ 82550 w 209550"/>
              <a:gd name="connsiteY7" fmla="*/ 311150 h 311150"/>
              <a:gd name="connsiteX8" fmla="*/ 190500 w 209550"/>
              <a:gd name="connsiteY8" fmla="*/ 257175 h 311150"/>
              <a:gd name="connsiteX9" fmla="*/ 123825 w 209550"/>
              <a:gd name="connsiteY9" fmla="*/ 47625 h 311150"/>
              <a:gd name="connsiteX10" fmla="*/ 193675 w 209550"/>
              <a:gd name="connsiteY10" fmla="*/ 76200 h 311150"/>
              <a:gd name="connsiteX11" fmla="*/ 209550 w 209550"/>
              <a:gd name="connsiteY11"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311150">
                <a:moveTo>
                  <a:pt x="209550" y="0"/>
                </a:moveTo>
                <a:lnTo>
                  <a:pt x="9525" y="19050"/>
                </a:lnTo>
                <a:lnTo>
                  <a:pt x="15875" y="50800"/>
                </a:lnTo>
                <a:lnTo>
                  <a:pt x="0" y="66675"/>
                </a:lnTo>
                <a:lnTo>
                  <a:pt x="44450" y="120650"/>
                </a:lnTo>
                <a:lnTo>
                  <a:pt x="38100" y="165100"/>
                </a:lnTo>
                <a:lnTo>
                  <a:pt x="50800" y="234950"/>
                </a:lnTo>
                <a:lnTo>
                  <a:pt x="82550" y="311150"/>
                </a:lnTo>
                <a:lnTo>
                  <a:pt x="190500" y="257175"/>
                </a:lnTo>
                <a:lnTo>
                  <a:pt x="123825" y="47625"/>
                </a:lnTo>
                <a:lnTo>
                  <a:pt x="193675" y="76200"/>
                </a:lnTo>
                <a:lnTo>
                  <a:pt x="2095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a:extLst>
              <a:ext uri="{FF2B5EF4-FFF2-40B4-BE49-F238E27FC236}">
                <a16:creationId xmlns:a16="http://schemas.microsoft.com/office/drawing/2014/main" id="{3BCAD634-CE9C-3F45-84D9-2DC3F7788117}"/>
              </a:ext>
            </a:extLst>
          </p:cNvPr>
          <p:cNvSpPr/>
          <p:nvPr/>
        </p:nvSpPr>
        <p:spPr>
          <a:xfrm>
            <a:off x="7804150" y="4305300"/>
            <a:ext cx="425450" cy="368300"/>
          </a:xfrm>
          <a:custGeom>
            <a:avLst/>
            <a:gdLst>
              <a:gd name="connsiteX0" fmla="*/ 0 w 425450"/>
              <a:gd name="connsiteY0" fmla="*/ 222250 h 368300"/>
              <a:gd name="connsiteX1" fmla="*/ 180975 w 425450"/>
              <a:gd name="connsiteY1" fmla="*/ 368300 h 368300"/>
              <a:gd name="connsiteX2" fmla="*/ 381000 w 425450"/>
              <a:gd name="connsiteY2" fmla="*/ 282575 h 368300"/>
              <a:gd name="connsiteX3" fmla="*/ 425450 w 425450"/>
              <a:gd name="connsiteY3" fmla="*/ 209550 h 368300"/>
              <a:gd name="connsiteX4" fmla="*/ 381000 w 425450"/>
              <a:gd name="connsiteY4" fmla="*/ 177800 h 368300"/>
              <a:gd name="connsiteX5" fmla="*/ 361950 w 425450"/>
              <a:gd name="connsiteY5" fmla="*/ 139700 h 368300"/>
              <a:gd name="connsiteX6" fmla="*/ 304800 w 425450"/>
              <a:gd name="connsiteY6" fmla="*/ 107950 h 368300"/>
              <a:gd name="connsiteX7" fmla="*/ 339725 w 425450"/>
              <a:gd name="connsiteY7" fmla="*/ 88900 h 368300"/>
              <a:gd name="connsiteX8" fmla="*/ 330200 w 425450"/>
              <a:gd name="connsiteY8" fmla="*/ 50800 h 368300"/>
              <a:gd name="connsiteX9" fmla="*/ 295275 w 425450"/>
              <a:gd name="connsiteY9" fmla="*/ 22225 h 368300"/>
              <a:gd name="connsiteX10" fmla="*/ 295275 w 425450"/>
              <a:gd name="connsiteY10" fmla="*/ 9525 h 368300"/>
              <a:gd name="connsiteX11" fmla="*/ 260350 w 425450"/>
              <a:gd name="connsiteY11" fmla="*/ 0 h 368300"/>
              <a:gd name="connsiteX12" fmla="*/ 171450 w 425450"/>
              <a:gd name="connsiteY12" fmla="*/ 76200 h 368300"/>
              <a:gd name="connsiteX13" fmla="*/ 171450 w 425450"/>
              <a:gd name="connsiteY13" fmla="*/ 127000 h 368300"/>
              <a:gd name="connsiteX14" fmla="*/ 0 w 425450"/>
              <a:gd name="connsiteY14" fmla="*/ 2222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450" h="368300">
                <a:moveTo>
                  <a:pt x="0" y="222250"/>
                </a:moveTo>
                <a:lnTo>
                  <a:pt x="180975" y="368300"/>
                </a:lnTo>
                <a:lnTo>
                  <a:pt x="381000" y="282575"/>
                </a:lnTo>
                <a:lnTo>
                  <a:pt x="425450" y="209550"/>
                </a:lnTo>
                <a:lnTo>
                  <a:pt x="381000" y="177800"/>
                </a:lnTo>
                <a:lnTo>
                  <a:pt x="361950" y="139700"/>
                </a:lnTo>
                <a:lnTo>
                  <a:pt x="304800" y="107950"/>
                </a:lnTo>
                <a:lnTo>
                  <a:pt x="339725" y="88900"/>
                </a:lnTo>
                <a:lnTo>
                  <a:pt x="330200" y="50800"/>
                </a:lnTo>
                <a:lnTo>
                  <a:pt x="295275" y="22225"/>
                </a:lnTo>
                <a:lnTo>
                  <a:pt x="295275" y="9525"/>
                </a:lnTo>
                <a:lnTo>
                  <a:pt x="260350" y="0"/>
                </a:lnTo>
                <a:lnTo>
                  <a:pt x="171450" y="76200"/>
                </a:lnTo>
                <a:lnTo>
                  <a:pt x="171450" y="127000"/>
                </a:lnTo>
                <a:lnTo>
                  <a:pt x="0" y="222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F7C91E3C-985A-FE4E-AFA4-71B2C1818025}"/>
              </a:ext>
            </a:extLst>
          </p:cNvPr>
          <p:cNvSpPr/>
          <p:nvPr/>
        </p:nvSpPr>
        <p:spPr>
          <a:xfrm>
            <a:off x="7073900" y="5965825"/>
            <a:ext cx="327025" cy="190500"/>
          </a:xfrm>
          <a:custGeom>
            <a:avLst/>
            <a:gdLst>
              <a:gd name="connsiteX0" fmla="*/ 31750 w 327025"/>
              <a:gd name="connsiteY0" fmla="*/ 0 h 190500"/>
              <a:gd name="connsiteX1" fmla="*/ 0 w 327025"/>
              <a:gd name="connsiteY1" fmla="*/ 107950 h 190500"/>
              <a:gd name="connsiteX2" fmla="*/ 92075 w 327025"/>
              <a:gd name="connsiteY2" fmla="*/ 104775 h 190500"/>
              <a:gd name="connsiteX3" fmla="*/ 88900 w 327025"/>
              <a:gd name="connsiteY3" fmla="*/ 161925 h 190500"/>
              <a:gd name="connsiteX4" fmla="*/ 266700 w 327025"/>
              <a:gd name="connsiteY4" fmla="*/ 190500 h 190500"/>
              <a:gd name="connsiteX5" fmla="*/ 327025 w 327025"/>
              <a:gd name="connsiteY5" fmla="*/ 158750 h 190500"/>
              <a:gd name="connsiteX6" fmla="*/ 288925 w 327025"/>
              <a:gd name="connsiteY6" fmla="*/ 79375 h 190500"/>
              <a:gd name="connsiteX7" fmla="*/ 323850 w 327025"/>
              <a:gd name="connsiteY7" fmla="*/ 66675 h 190500"/>
              <a:gd name="connsiteX8" fmla="*/ 295275 w 327025"/>
              <a:gd name="connsiteY8" fmla="*/ 6350 h 190500"/>
              <a:gd name="connsiteX9" fmla="*/ 92075 w 327025"/>
              <a:gd name="connsiteY9" fmla="*/ 25400 h 190500"/>
              <a:gd name="connsiteX10" fmla="*/ 31750 w 327025"/>
              <a:gd name="connsiteY1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025" h="190500">
                <a:moveTo>
                  <a:pt x="31750" y="0"/>
                </a:moveTo>
                <a:lnTo>
                  <a:pt x="0" y="107950"/>
                </a:lnTo>
                <a:lnTo>
                  <a:pt x="92075" y="104775"/>
                </a:lnTo>
                <a:lnTo>
                  <a:pt x="88900" y="161925"/>
                </a:lnTo>
                <a:lnTo>
                  <a:pt x="266700" y="190500"/>
                </a:lnTo>
                <a:lnTo>
                  <a:pt x="327025" y="158750"/>
                </a:lnTo>
                <a:lnTo>
                  <a:pt x="288925" y="79375"/>
                </a:lnTo>
                <a:lnTo>
                  <a:pt x="323850" y="66675"/>
                </a:lnTo>
                <a:lnTo>
                  <a:pt x="295275" y="6350"/>
                </a:lnTo>
                <a:lnTo>
                  <a:pt x="92075" y="25400"/>
                </a:lnTo>
                <a:lnTo>
                  <a:pt x="317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C22ACCDC-7854-E34C-917D-D215D44A4AB8}"/>
              </a:ext>
            </a:extLst>
          </p:cNvPr>
          <p:cNvSpPr/>
          <p:nvPr/>
        </p:nvSpPr>
        <p:spPr>
          <a:xfrm>
            <a:off x="7058025" y="3594100"/>
            <a:ext cx="482600" cy="285750"/>
          </a:xfrm>
          <a:custGeom>
            <a:avLst/>
            <a:gdLst>
              <a:gd name="connsiteX0" fmla="*/ 117475 w 482600"/>
              <a:gd name="connsiteY0" fmla="*/ 0 h 285750"/>
              <a:gd name="connsiteX1" fmla="*/ 0 w 482600"/>
              <a:gd name="connsiteY1" fmla="*/ 177800 h 285750"/>
              <a:gd name="connsiteX2" fmla="*/ 66675 w 482600"/>
              <a:gd name="connsiteY2" fmla="*/ 174625 h 285750"/>
              <a:gd name="connsiteX3" fmla="*/ 95250 w 482600"/>
              <a:gd name="connsiteY3" fmla="*/ 200025 h 285750"/>
              <a:gd name="connsiteX4" fmla="*/ 101600 w 482600"/>
              <a:gd name="connsiteY4" fmla="*/ 228600 h 285750"/>
              <a:gd name="connsiteX5" fmla="*/ 127000 w 482600"/>
              <a:gd name="connsiteY5" fmla="*/ 260350 h 285750"/>
              <a:gd name="connsiteX6" fmla="*/ 165100 w 482600"/>
              <a:gd name="connsiteY6" fmla="*/ 247650 h 285750"/>
              <a:gd name="connsiteX7" fmla="*/ 238125 w 482600"/>
              <a:gd name="connsiteY7" fmla="*/ 231775 h 285750"/>
              <a:gd name="connsiteX8" fmla="*/ 298450 w 482600"/>
              <a:gd name="connsiteY8" fmla="*/ 244475 h 285750"/>
              <a:gd name="connsiteX9" fmla="*/ 371475 w 482600"/>
              <a:gd name="connsiteY9" fmla="*/ 285750 h 285750"/>
              <a:gd name="connsiteX10" fmla="*/ 482600 w 482600"/>
              <a:gd name="connsiteY10" fmla="*/ 257175 h 285750"/>
              <a:gd name="connsiteX11" fmla="*/ 422275 w 482600"/>
              <a:gd name="connsiteY11" fmla="*/ 98425 h 285750"/>
              <a:gd name="connsiteX12" fmla="*/ 117475 w 482600"/>
              <a:gd name="connsiteY12"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600" h="285750">
                <a:moveTo>
                  <a:pt x="117475" y="0"/>
                </a:moveTo>
                <a:lnTo>
                  <a:pt x="0" y="177800"/>
                </a:lnTo>
                <a:lnTo>
                  <a:pt x="66675" y="174625"/>
                </a:lnTo>
                <a:lnTo>
                  <a:pt x="95250" y="200025"/>
                </a:lnTo>
                <a:lnTo>
                  <a:pt x="101600" y="228600"/>
                </a:lnTo>
                <a:lnTo>
                  <a:pt x="127000" y="260350"/>
                </a:lnTo>
                <a:lnTo>
                  <a:pt x="165100" y="247650"/>
                </a:lnTo>
                <a:lnTo>
                  <a:pt x="238125" y="231775"/>
                </a:lnTo>
                <a:lnTo>
                  <a:pt x="298450" y="244475"/>
                </a:lnTo>
                <a:lnTo>
                  <a:pt x="371475" y="285750"/>
                </a:lnTo>
                <a:lnTo>
                  <a:pt x="482600" y="257175"/>
                </a:lnTo>
                <a:lnTo>
                  <a:pt x="422275" y="98425"/>
                </a:lnTo>
                <a:lnTo>
                  <a:pt x="1174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a:extLst>
              <a:ext uri="{FF2B5EF4-FFF2-40B4-BE49-F238E27FC236}">
                <a16:creationId xmlns:a16="http://schemas.microsoft.com/office/drawing/2014/main" id="{57F3D8D9-F143-0344-A94F-158E04617CC9}"/>
              </a:ext>
            </a:extLst>
          </p:cNvPr>
          <p:cNvSpPr/>
          <p:nvPr/>
        </p:nvSpPr>
        <p:spPr>
          <a:xfrm>
            <a:off x="6873875" y="4406900"/>
            <a:ext cx="371475" cy="317500"/>
          </a:xfrm>
          <a:custGeom>
            <a:avLst/>
            <a:gdLst>
              <a:gd name="connsiteX0" fmla="*/ 0 w 371475"/>
              <a:gd name="connsiteY0" fmla="*/ 184150 h 317500"/>
              <a:gd name="connsiteX1" fmla="*/ 117475 w 371475"/>
              <a:gd name="connsiteY1" fmla="*/ 317500 h 317500"/>
              <a:gd name="connsiteX2" fmla="*/ 371475 w 371475"/>
              <a:gd name="connsiteY2" fmla="*/ 130175 h 317500"/>
              <a:gd name="connsiteX3" fmla="*/ 298450 w 371475"/>
              <a:gd name="connsiteY3" fmla="*/ 50800 h 317500"/>
              <a:gd name="connsiteX4" fmla="*/ 152400 w 371475"/>
              <a:gd name="connsiteY4" fmla="*/ 47625 h 317500"/>
              <a:gd name="connsiteX5" fmla="*/ 146050 w 371475"/>
              <a:gd name="connsiteY5" fmla="*/ 0 h 317500"/>
              <a:gd name="connsiteX6" fmla="*/ 0 w 371475"/>
              <a:gd name="connsiteY6" fmla="*/ 1841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317500">
                <a:moveTo>
                  <a:pt x="0" y="184150"/>
                </a:moveTo>
                <a:lnTo>
                  <a:pt x="117475" y="317500"/>
                </a:lnTo>
                <a:lnTo>
                  <a:pt x="371475" y="130175"/>
                </a:lnTo>
                <a:lnTo>
                  <a:pt x="298450" y="50800"/>
                </a:lnTo>
                <a:lnTo>
                  <a:pt x="152400" y="47625"/>
                </a:lnTo>
                <a:lnTo>
                  <a:pt x="146050" y="0"/>
                </a:lnTo>
                <a:lnTo>
                  <a:pt x="0" y="1841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473CA7BC-9030-8E40-94DD-CA3D1FF14401}"/>
              </a:ext>
            </a:extLst>
          </p:cNvPr>
          <p:cNvSpPr/>
          <p:nvPr/>
        </p:nvSpPr>
        <p:spPr>
          <a:xfrm>
            <a:off x="4276725" y="2952750"/>
            <a:ext cx="292100" cy="238125"/>
          </a:xfrm>
          <a:custGeom>
            <a:avLst/>
            <a:gdLst>
              <a:gd name="connsiteX0" fmla="*/ 9525 w 292100"/>
              <a:gd name="connsiteY0" fmla="*/ 53975 h 238125"/>
              <a:gd name="connsiteX1" fmla="*/ 0 w 292100"/>
              <a:gd name="connsiteY1" fmla="*/ 231775 h 238125"/>
              <a:gd name="connsiteX2" fmla="*/ 285750 w 292100"/>
              <a:gd name="connsiteY2" fmla="*/ 238125 h 238125"/>
              <a:gd name="connsiteX3" fmla="*/ 292100 w 292100"/>
              <a:gd name="connsiteY3" fmla="*/ 0 h 238125"/>
              <a:gd name="connsiteX4" fmla="*/ 149225 w 292100"/>
              <a:gd name="connsiteY4" fmla="*/ 12700 h 238125"/>
              <a:gd name="connsiteX5" fmla="*/ 155575 w 292100"/>
              <a:gd name="connsiteY5" fmla="*/ 57150 h 238125"/>
              <a:gd name="connsiteX6" fmla="*/ 9525 w 292100"/>
              <a:gd name="connsiteY6" fmla="*/ 539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 h="238125">
                <a:moveTo>
                  <a:pt x="9525" y="53975"/>
                </a:moveTo>
                <a:lnTo>
                  <a:pt x="0" y="231775"/>
                </a:lnTo>
                <a:lnTo>
                  <a:pt x="285750" y="238125"/>
                </a:lnTo>
                <a:lnTo>
                  <a:pt x="292100" y="0"/>
                </a:lnTo>
                <a:lnTo>
                  <a:pt x="149225" y="12700"/>
                </a:lnTo>
                <a:lnTo>
                  <a:pt x="155575" y="57150"/>
                </a:lnTo>
                <a:lnTo>
                  <a:pt x="9525" y="539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CC6047C6-45E3-3E4D-ADFD-B80D932BFA0D}"/>
              </a:ext>
            </a:extLst>
          </p:cNvPr>
          <p:cNvSpPr/>
          <p:nvPr/>
        </p:nvSpPr>
        <p:spPr>
          <a:xfrm>
            <a:off x="5981700" y="4606925"/>
            <a:ext cx="371475" cy="263525"/>
          </a:xfrm>
          <a:custGeom>
            <a:avLst/>
            <a:gdLst>
              <a:gd name="connsiteX0" fmla="*/ 0 w 371475"/>
              <a:gd name="connsiteY0" fmla="*/ 0 h 263525"/>
              <a:gd name="connsiteX1" fmla="*/ 0 w 371475"/>
              <a:gd name="connsiteY1" fmla="*/ 254000 h 263525"/>
              <a:gd name="connsiteX2" fmla="*/ 371475 w 371475"/>
              <a:gd name="connsiteY2" fmla="*/ 263525 h 263525"/>
              <a:gd name="connsiteX3" fmla="*/ 365125 w 371475"/>
              <a:gd name="connsiteY3" fmla="*/ 6350 h 263525"/>
              <a:gd name="connsiteX4" fmla="*/ 0 w 371475"/>
              <a:gd name="connsiteY4" fmla="*/ 0 h 26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263525">
                <a:moveTo>
                  <a:pt x="0" y="0"/>
                </a:moveTo>
                <a:lnTo>
                  <a:pt x="0" y="254000"/>
                </a:lnTo>
                <a:lnTo>
                  <a:pt x="371475" y="263525"/>
                </a:lnTo>
                <a:lnTo>
                  <a:pt x="365125" y="63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a:extLst>
              <a:ext uri="{FF2B5EF4-FFF2-40B4-BE49-F238E27FC236}">
                <a16:creationId xmlns:a16="http://schemas.microsoft.com/office/drawing/2014/main" id="{9A205FA9-FC79-0F48-8ECF-219CC43D2FF8}"/>
              </a:ext>
            </a:extLst>
          </p:cNvPr>
          <p:cNvSpPr/>
          <p:nvPr/>
        </p:nvSpPr>
        <p:spPr>
          <a:xfrm>
            <a:off x="6318250" y="5588000"/>
            <a:ext cx="279400" cy="425450"/>
          </a:xfrm>
          <a:custGeom>
            <a:avLst/>
            <a:gdLst>
              <a:gd name="connsiteX0" fmla="*/ 0 w 279400"/>
              <a:gd name="connsiteY0" fmla="*/ 19050 h 425450"/>
              <a:gd name="connsiteX1" fmla="*/ 9525 w 279400"/>
              <a:gd name="connsiteY1" fmla="*/ 53975 h 425450"/>
              <a:gd name="connsiteX2" fmla="*/ 9525 w 279400"/>
              <a:gd name="connsiteY2" fmla="*/ 53975 h 425450"/>
              <a:gd name="connsiteX3" fmla="*/ 6350 w 279400"/>
              <a:gd name="connsiteY3" fmla="*/ 171450 h 425450"/>
              <a:gd name="connsiteX4" fmla="*/ 47625 w 279400"/>
              <a:gd name="connsiteY4" fmla="*/ 180975 h 425450"/>
              <a:gd name="connsiteX5" fmla="*/ 50800 w 279400"/>
              <a:gd name="connsiteY5" fmla="*/ 215900 h 425450"/>
              <a:gd name="connsiteX6" fmla="*/ 101600 w 279400"/>
              <a:gd name="connsiteY6" fmla="*/ 257175 h 425450"/>
              <a:gd name="connsiteX7" fmla="*/ 165100 w 279400"/>
              <a:gd name="connsiteY7" fmla="*/ 425450 h 425450"/>
              <a:gd name="connsiteX8" fmla="*/ 234950 w 279400"/>
              <a:gd name="connsiteY8" fmla="*/ 361950 h 425450"/>
              <a:gd name="connsiteX9" fmla="*/ 279400 w 279400"/>
              <a:gd name="connsiteY9" fmla="*/ 295275 h 425450"/>
              <a:gd name="connsiteX10" fmla="*/ 269875 w 279400"/>
              <a:gd name="connsiteY10" fmla="*/ 38100 h 425450"/>
              <a:gd name="connsiteX11" fmla="*/ 79375 w 279400"/>
              <a:gd name="connsiteY11" fmla="*/ 34925 h 425450"/>
              <a:gd name="connsiteX12" fmla="*/ 53975 w 279400"/>
              <a:gd name="connsiteY12" fmla="*/ 0 h 425450"/>
              <a:gd name="connsiteX13" fmla="*/ 0 w 279400"/>
              <a:gd name="connsiteY13" fmla="*/ 190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00" h="425450">
                <a:moveTo>
                  <a:pt x="0" y="19050"/>
                </a:moveTo>
                <a:lnTo>
                  <a:pt x="9525" y="53975"/>
                </a:lnTo>
                <a:lnTo>
                  <a:pt x="9525" y="53975"/>
                </a:lnTo>
                <a:cubicBezTo>
                  <a:pt x="8467" y="93133"/>
                  <a:pt x="7408" y="132292"/>
                  <a:pt x="6350" y="171450"/>
                </a:cubicBezTo>
                <a:lnTo>
                  <a:pt x="47625" y="180975"/>
                </a:lnTo>
                <a:lnTo>
                  <a:pt x="50800" y="215900"/>
                </a:lnTo>
                <a:lnTo>
                  <a:pt x="101600" y="257175"/>
                </a:lnTo>
                <a:lnTo>
                  <a:pt x="165100" y="425450"/>
                </a:lnTo>
                <a:lnTo>
                  <a:pt x="234950" y="361950"/>
                </a:lnTo>
                <a:lnTo>
                  <a:pt x="279400" y="295275"/>
                </a:lnTo>
                <a:lnTo>
                  <a:pt x="269875" y="38100"/>
                </a:lnTo>
                <a:lnTo>
                  <a:pt x="79375" y="34925"/>
                </a:lnTo>
                <a:lnTo>
                  <a:pt x="5397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F3A56495-3C51-C84F-A113-2B6FECC88418}"/>
              </a:ext>
            </a:extLst>
          </p:cNvPr>
          <p:cNvSpPr/>
          <p:nvPr/>
        </p:nvSpPr>
        <p:spPr>
          <a:xfrm>
            <a:off x="6972300" y="5175250"/>
            <a:ext cx="234950" cy="454025"/>
          </a:xfrm>
          <a:custGeom>
            <a:avLst/>
            <a:gdLst>
              <a:gd name="connsiteX0" fmla="*/ 3175 w 234950"/>
              <a:gd name="connsiteY0" fmla="*/ 0 h 454025"/>
              <a:gd name="connsiteX1" fmla="*/ 0 w 234950"/>
              <a:gd name="connsiteY1" fmla="*/ 454025 h 454025"/>
              <a:gd name="connsiteX2" fmla="*/ 92075 w 234950"/>
              <a:gd name="connsiteY2" fmla="*/ 450850 h 454025"/>
              <a:gd name="connsiteX3" fmla="*/ 88900 w 234950"/>
              <a:gd name="connsiteY3" fmla="*/ 238125 h 454025"/>
              <a:gd name="connsiteX4" fmla="*/ 168275 w 234950"/>
              <a:gd name="connsiteY4" fmla="*/ 238125 h 454025"/>
              <a:gd name="connsiteX5" fmla="*/ 152400 w 234950"/>
              <a:gd name="connsiteY5" fmla="*/ 98425 h 454025"/>
              <a:gd name="connsiteX6" fmla="*/ 234950 w 234950"/>
              <a:gd name="connsiteY6" fmla="*/ 44450 h 454025"/>
              <a:gd name="connsiteX7" fmla="*/ 234950 w 234950"/>
              <a:gd name="connsiteY7" fmla="*/ 15875 h 454025"/>
              <a:gd name="connsiteX8" fmla="*/ 200025 w 234950"/>
              <a:gd name="connsiteY8" fmla="*/ 31750 h 454025"/>
              <a:gd name="connsiteX9" fmla="*/ 174625 w 234950"/>
              <a:gd name="connsiteY9" fmla="*/ 6350 h 454025"/>
              <a:gd name="connsiteX10" fmla="*/ 3175 w 234950"/>
              <a:gd name="connsiteY10" fmla="*/ 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50" h="454025">
                <a:moveTo>
                  <a:pt x="3175" y="0"/>
                </a:moveTo>
                <a:cubicBezTo>
                  <a:pt x="2117" y="151342"/>
                  <a:pt x="1058" y="302683"/>
                  <a:pt x="0" y="454025"/>
                </a:cubicBezTo>
                <a:lnTo>
                  <a:pt x="92075" y="450850"/>
                </a:lnTo>
                <a:cubicBezTo>
                  <a:pt x="91017" y="379942"/>
                  <a:pt x="89958" y="309033"/>
                  <a:pt x="88900" y="238125"/>
                </a:cubicBezTo>
                <a:lnTo>
                  <a:pt x="168275" y="238125"/>
                </a:lnTo>
                <a:lnTo>
                  <a:pt x="152400" y="98425"/>
                </a:lnTo>
                <a:lnTo>
                  <a:pt x="234950" y="44450"/>
                </a:lnTo>
                <a:lnTo>
                  <a:pt x="234950" y="15875"/>
                </a:lnTo>
                <a:lnTo>
                  <a:pt x="200025" y="31750"/>
                </a:lnTo>
                <a:lnTo>
                  <a:pt x="174625" y="635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CD6A3FBB-6A1A-A043-B8D0-6881B54146D9}"/>
              </a:ext>
            </a:extLst>
          </p:cNvPr>
          <p:cNvSpPr txBox="1"/>
          <p:nvPr/>
        </p:nvSpPr>
        <p:spPr>
          <a:xfrm>
            <a:off x="754220" y="525363"/>
            <a:ext cx="3068480" cy="2308324"/>
          </a:xfrm>
          <a:prstGeom prst="rect">
            <a:avLst/>
          </a:prstGeom>
          <a:noFill/>
        </p:spPr>
        <p:txBody>
          <a:bodyPr wrap="square" rtlCol="0">
            <a:spAutoFit/>
          </a:bodyPr>
          <a:lstStyle/>
          <a:p>
            <a:pPr algn="ctr"/>
            <a:r>
              <a:rPr lang="en-US" sz="2400" dirty="0"/>
              <a:t>Texas Counties prohibited from performing elective procedures effective at 11:59 PM</a:t>
            </a:r>
          </a:p>
          <a:p>
            <a:pPr algn="ctr"/>
            <a:r>
              <a:rPr lang="en-US" sz="2400" dirty="0"/>
              <a:t>7-10-2020</a:t>
            </a:r>
          </a:p>
        </p:txBody>
      </p:sp>
    </p:spTree>
    <p:extLst>
      <p:ext uri="{BB962C8B-B14F-4D97-AF65-F5344CB8AC3E}">
        <p14:creationId xmlns:p14="http://schemas.microsoft.com/office/powerpoint/2010/main" val="1656618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31EE-D36B-DB4D-9789-3CF2E0A2E9C5}"/>
              </a:ext>
            </a:extLst>
          </p:cNvPr>
          <p:cNvSpPr>
            <a:spLocks noGrp="1"/>
          </p:cNvSpPr>
          <p:nvPr>
            <p:ph type="ctrTitle"/>
          </p:nvPr>
        </p:nvSpPr>
        <p:spPr/>
        <p:txBody>
          <a:bodyPr/>
          <a:lstStyle/>
          <a:p>
            <a:r>
              <a:rPr lang="en-US" dirty="0"/>
              <a:t>Aerosol Generating Procedures</a:t>
            </a:r>
          </a:p>
        </p:txBody>
      </p:sp>
      <p:sp>
        <p:nvSpPr>
          <p:cNvPr id="3" name="Subtitle 2">
            <a:extLst>
              <a:ext uri="{FF2B5EF4-FFF2-40B4-BE49-F238E27FC236}">
                <a16:creationId xmlns:a16="http://schemas.microsoft.com/office/drawing/2014/main" id="{EE0F050E-63E5-CE4F-84A8-4F9AA2F5609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114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95C317-C0E4-C243-B17F-DD8505A90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38" y="0"/>
            <a:ext cx="10655123" cy="6858000"/>
          </a:xfrm>
          <a:prstGeom prst="rect">
            <a:avLst/>
          </a:prstGeom>
        </p:spPr>
      </p:pic>
    </p:spTree>
    <p:extLst>
      <p:ext uri="{BB962C8B-B14F-4D97-AF65-F5344CB8AC3E}">
        <p14:creationId xmlns:p14="http://schemas.microsoft.com/office/powerpoint/2010/main" val="951806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642"/>
            <a:ext cx="5293895" cy="1508760"/>
          </a:xfrm>
        </p:spPr>
        <p:txBody>
          <a:bodyPr>
            <a:noAutofit/>
          </a:bodyPr>
          <a:lstStyle/>
          <a:p>
            <a:r>
              <a:rPr lang="en-US" sz="3200" dirty="0">
                <a:solidFill>
                  <a:schemeClr val="bg1"/>
                </a:solidFill>
                <a:latin typeface="Arial" panose="020B0604020202020204" pitchFamily="34" charset="0"/>
                <a:cs typeface="Arial" panose="020B0604020202020204" pitchFamily="34" charset="0"/>
              </a:rPr>
              <a:t>POSITION </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STATEMENT</a:t>
            </a:r>
            <a:br>
              <a:rPr lang="en-US" sz="3200" dirty="0">
                <a:solidFill>
                  <a:schemeClr val="bg1"/>
                </a:solidFill>
                <a:latin typeface="Arial" panose="020B0604020202020204" pitchFamily="34" charset="0"/>
                <a:cs typeface="Arial" panose="020B0604020202020204" pitchFamily="34" charset="0"/>
              </a:rPr>
            </a:br>
            <a:endParaRPr lang="en-US" sz="40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1310324"/>
            <a:ext cx="12192000" cy="6881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89" t="2137" r="3456" b="43508"/>
          <a:stretch/>
        </p:blipFill>
        <p:spPr>
          <a:xfrm>
            <a:off x="5074539" y="1375852"/>
            <a:ext cx="7045001" cy="530824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51" y="1309602"/>
            <a:ext cx="4192823" cy="5426006"/>
          </a:xfrm>
          <a:prstGeom prst="rect">
            <a:avLst/>
          </a:prstGeom>
        </p:spPr>
      </p:pic>
      <p:sp>
        <p:nvSpPr>
          <p:cNvPr id="10" name="Oval 9"/>
          <p:cNvSpPr/>
          <p:nvPr/>
        </p:nvSpPr>
        <p:spPr>
          <a:xfrm>
            <a:off x="404260" y="5563402"/>
            <a:ext cx="3898232" cy="856649"/>
          </a:xfrm>
          <a:prstGeom prst="ellipse">
            <a:avLst/>
          </a:prstGeom>
          <a:noFill/>
          <a:ln w="28575">
            <a:solidFill>
              <a:srgbClr val="C20D0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67FC7D-E855-2241-8D9F-CD6FF54EC6CF}"/>
              </a:ext>
            </a:extLst>
          </p:cNvPr>
          <p:cNvSpPr/>
          <p:nvPr/>
        </p:nvSpPr>
        <p:spPr>
          <a:xfrm>
            <a:off x="5074539" y="250930"/>
            <a:ext cx="6144126" cy="954107"/>
          </a:xfrm>
          <a:prstGeom prst="rect">
            <a:avLst/>
          </a:prstGeom>
        </p:spPr>
        <p:txBody>
          <a:bodyPr wrap="square">
            <a:spAutoFit/>
          </a:bodyPr>
          <a:lstStyle/>
          <a:p>
            <a:pPr algn="ctr"/>
            <a:r>
              <a:rPr lang="en-US" sz="2800" dirty="0">
                <a:solidFill>
                  <a:schemeClr val="bg2"/>
                </a:solidFill>
              </a:rPr>
              <a:t>Aerosol Generating Procedures in </a:t>
            </a:r>
            <a:r>
              <a:rPr lang="en-US" sz="2800" u="sng" dirty="0">
                <a:solidFill>
                  <a:schemeClr val="bg2"/>
                </a:solidFill>
              </a:rPr>
              <a:t>Procedural Settings</a:t>
            </a:r>
          </a:p>
        </p:txBody>
      </p:sp>
    </p:spTree>
    <p:extLst>
      <p:ext uri="{BB962C8B-B14F-4D97-AF65-F5344CB8AC3E}">
        <p14:creationId xmlns:p14="http://schemas.microsoft.com/office/powerpoint/2010/main" val="1034421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AC35-0A05-3A48-93C0-EFBA412E56F5}"/>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6019E947-B8D8-484F-9970-74B4368642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468" y="0"/>
            <a:ext cx="10749064" cy="6782148"/>
          </a:xfrm>
        </p:spPr>
      </p:pic>
    </p:spTree>
    <p:extLst>
      <p:ext uri="{BB962C8B-B14F-4D97-AF65-F5344CB8AC3E}">
        <p14:creationId xmlns:p14="http://schemas.microsoft.com/office/powerpoint/2010/main" val="861226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2F11-4C46-B648-9031-2C7C3E48CC44}"/>
              </a:ext>
            </a:extLst>
          </p:cNvPr>
          <p:cNvSpPr>
            <a:spLocks noGrp="1"/>
          </p:cNvSpPr>
          <p:nvPr>
            <p:ph type="title"/>
          </p:nvPr>
        </p:nvSpPr>
        <p:spPr/>
        <p:txBody>
          <a:bodyPr/>
          <a:lstStyle/>
          <a:p>
            <a:endParaRPr lang="en-US" dirty="0"/>
          </a:p>
        </p:txBody>
      </p:sp>
      <p:pic>
        <p:nvPicPr>
          <p:cNvPr id="11" name="Content Placeholder 10">
            <a:extLst>
              <a:ext uri="{FF2B5EF4-FFF2-40B4-BE49-F238E27FC236}">
                <a16:creationId xmlns:a16="http://schemas.microsoft.com/office/drawing/2014/main" id="{C0B84576-9017-264F-8146-2941A0A120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672" y="1536"/>
            <a:ext cx="9620655" cy="6856464"/>
          </a:xfrm>
        </p:spPr>
      </p:pic>
    </p:spTree>
    <p:extLst>
      <p:ext uri="{BB962C8B-B14F-4D97-AF65-F5344CB8AC3E}">
        <p14:creationId xmlns:p14="http://schemas.microsoft.com/office/powerpoint/2010/main" val="2978704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F75-43F5-FF46-B2C5-F5905F919894}"/>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C48D1F2C-64A9-D247-AC5B-F14CE0E03A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9172"/>
            <a:ext cx="10929004" cy="6867172"/>
          </a:xfrm>
        </p:spPr>
      </p:pic>
    </p:spTree>
    <p:extLst>
      <p:ext uri="{BB962C8B-B14F-4D97-AF65-F5344CB8AC3E}">
        <p14:creationId xmlns:p14="http://schemas.microsoft.com/office/powerpoint/2010/main" val="1046886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0EBB-0945-324A-8A54-5ACB8E7594D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BC7D8A9-8AA4-B947-9285-A0B1483EA6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0511" y="0"/>
            <a:ext cx="9542833" cy="6848014"/>
          </a:xfrm>
        </p:spPr>
      </p:pic>
    </p:spTree>
    <p:extLst>
      <p:ext uri="{BB962C8B-B14F-4D97-AF65-F5344CB8AC3E}">
        <p14:creationId xmlns:p14="http://schemas.microsoft.com/office/powerpoint/2010/main" val="2426582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4609-4273-9B4B-9A91-FF283457A89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BDEAECA-8D08-8347-9131-7F3A7D808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537" y="-1"/>
            <a:ext cx="10982453" cy="6895093"/>
          </a:xfrm>
        </p:spPr>
      </p:pic>
    </p:spTree>
    <p:extLst>
      <p:ext uri="{BB962C8B-B14F-4D97-AF65-F5344CB8AC3E}">
        <p14:creationId xmlns:p14="http://schemas.microsoft.com/office/powerpoint/2010/main" val="3698264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6709-A6CB-0D43-9437-E621E827811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A054BF27-53CE-A042-B0BE-F68FA68D8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56" y="7445"/>
            <a:ext cx="10896644" cy="6850555"/>
          </a:xfrm>
        </p:spPr>
      </p:pic>
    </p:spTree>
    <p:extLst>
      <p:ext uri="{BB962C8B-B14F-4D97-AF65-F5344CB8AC3E}">
        <p14:creationId xmlns:p14="http://schemas.microsoft.com/office/powerpoint/2010/main" val="3130474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74AA-2BA4-F146-ABCE-93DBF7C5DF7E}"/>
              </a:ext>
            </a:extLst>
          </p:cNvPr>
          <p:cNvSpPr>
            <a:spLocks noGrp="1"/>
          </p:cNvSpPr>
          <p:nvPr>
            <p:ph type="title"/>
          </p:nvPr>
        </p:nvSpPr>
        <p:spPr/>
        <p:txBody>
          <a:bodyPr/>
          <a:lstStyle/>
          <a:p>
            <a:r>
              <a:rPr lang="en-US" dirty="0"/>
              <a:t>Texas Statewide Statistics</a:t>
            </a:r>
          </a:p>
        </p:txBody>
      </p:sp>
      <p:grpSp>
        <p:nvGrpSpPr>
          <p:cNvPr id="9" name="Group 8">
            <a:extLst>
              <a:ext uri="{FF2B5EF4-FFF2-40B4-BE49-F238E27FC236}">
                <a16:creationId xmlns:a16="http://schemas.microsoft.com/office/drawing/2014/main" id="{DBFC0C76-810B-B843-9B23-27EC2D83C237}"/>
              </a:ext>
            </a:extLst>
          </p:cNvPr>
          <p:cNvGrpSpPr/>
          <p:nvPr/>
        </p:nvGrpSpPr>
        <p:grpSpPr>
          <a:xfrm>
            <a:off x="471395" y="5359632"/>
            <a:ext cx="4548037" cy="584775"/>
            <a:chOff x="293974" y="5550701"/>
            <a:chExt cx="4548037" cy="584775"/>
          </a:xfrm>
        </p:grpSpPr>
        <p:cxnSp>
          <p:nvCxnSpPr>
            <p:cNvPr id="10" name="Straight Connector 9">
              <a:extLst>
                <a:ext uri="{FF2B5EF4-FFF2-40B4-BE49-F238E27FC236}">
                  <a16:creationId xmlns:a16="http://schemas.microsoft.com/office/drawing/2014/main" id="{9C8A3C6E-9610-9843-9925-ED3DC8DC5C76}"/>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7A6710-9E39-4246-9A15-16EB16D8BA81}"/>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pic>
        <p:nvPicPr>
          <p:cNvPr id="8" name="Content Placeholder 7">
            <a:extLst>
              <a:ext uri="{FF2B5EF4-FFF2-40B4-BE49-F238E27FC236}">
                <a16:creationId xmlns:a16="http://schemas.microsoft.com/office/drawing/2014/main" id="{58BA11FA-A980-D74D-B44D-872818F46B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37444"/>
            <a:ext cx="6247302" cy="4030667"/>
          </a:xfrm>
        </p:spPr>
      </p:pic>
      <p:cxnSp>
        <p:nvCxnSpPr>
          <p:cNvPr id="13" name="Straight Connector 12">
            <a:extLst>
              <a:ext uri="{FF2B5EF4-FFF2-40B4-BE49-F238E27FC236}">
                <a16:creationId xmlns:a16="http://schemas.microsoft.com/office/drawing/2014/main" id="{89C353F4-6149-7C43-8983-695236B96D46}"/>
              </a:ext>
            </a:extLst>
          </p:cNvPr>
          <p:cNvCxnSpPr/>
          <p:nvPr/>
        </p:nvCxnSpPr>
        <p:spPr>
          <a:xfrm>
            <a:off x="2449773" y="3899197"/>
            <a:ext cx="3619632"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DDE7A79-2A2C-814F-A362-F748F6D70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302" y="2689087"/>
            <a:ext cx="5972304" cy="3896537"/>
          </a:xfrm>
          <a:prstGeom prst="rect">
            <a:avLst/>
          </a:prstGeom>
        </p:spPr>
      </p:pic>
    </p:spTree>
    <p:extLst>
      <p:ext uri="{BB962C8B-B14F-4D97-AF65-F5344CB8AC3E}">
        <p14:creationId xmlns:p14="http://schemas.microsoft.com/office/powerpoint/2010/main" val="1516085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A94E-DD5F-C74C-8951-EEFF5A329505}"/>
              </a:ext>
            </a:extLst>
          </p:cNvPr>
          <p:cNvSpPr>
            <a:spLocks noGrp="1"/>
          </p:cNvSpPr>
          <p:nvPr>
            <p:ph type="title"/>
          </p:nvPr>
        </p:nvSpPr>
        <p:spPr/>
        <p:txBody>
          <a:bodyPr/>
          <a:lstStyle/>
          <a:p>
            <a:r>
              <a:rPr lang="en-US" dirty="0"/>
              <a:t>Lubbock County Statistics</a:t>
            </a:r>
          </a:p>
        </p:txBody>
      </p:sp>
      <p:pic>
        <p:nvPicPr>
          <p:cNvPr id="4" name="Picture 3">
            <a:extLst>
              <a:ext uri="{FF2B5EF4-FFF2-40B4-BE49-F238E27FC236}">
                <a16:creationId xmlns:a16="http://schemas.microsoft.com/office/drawing/2014/main" id="{27731B1D-6007-8842-BFA7-4E4340729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954"/>
            <a:ext cx="6686640" cy="4426085"/>
          </a:xfrm>
          <a:prstGeom prst="rect">
            <a:avLst/>
          </a:prstGeom>
        </p:spPr>
      </p:pic>
      <p:pic>
        <p:nvPicPr>
          <p:cNvPr id="14" name="Content Placeholder 13">
            <a:extLst>
              <a:ext uri="{FF2B5EF4-FFF2-40B4-BE49-F238E27FC236}">
                <a16:creationId xmlns:a16="http://schemas.microsoft.com/office/drawing/2014/main" id="{0483F224-40BC-F849-A3BB-ECAC2CCC7A1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09222" y="3064213"/>
            <a:ext cx="5482778" cy="3558061"/>
          </a:xfrm>
        </p:spPr>
      </p:pic>
      <p:grpSp>
        <p:nvGrpSpPr>
          <p:cNvPr id="11" name="Group 10">
            <a:extLst>
              <a:ext uri="{FF2B5EF4-FFF2-40B4-BE49-F238E27FC236}">
                <a16:creationId xmlns:a16="http://schemas.microsoft.com/office/drawing/2014/main" id="{9648B10B-553D-F640-AD0A-FA77C46A9541}"/>
              </a:ext>
            </a:extLst>
          </p:cNvPr>
          <p:cNvGrpSpPr/>
          <p:nvPr/>
        </p:nvGrpSpPr>
        <p:grpSpPr>
          <a:xfrm>
            <a:off x="471395" y="5359632"/>
            <a:ext cx="4548037" cy="584775"/>
            <a:chOff x="293974" y="5550701"/>
            <a:chExt cx="4548037" cy="584775"/>
          </a:xfrm>
        </p:grpSpPr>
        <p:cxnSp>
          <p:nvCxnSpPr>
            <p:cNvPr id="12" name="Straight Connector 11">
              <a:extLst>
                <a:ext uri="{FF2B5EF4-FFF2-40B4-BE49-F238E27FC236}">
                  <a16:creationId xmlns:a16="http://schemas.microsoft.com/office/drawing/2014/main" id="{76FA6461-993F-3D43-9810-1EB2C60F2257}"/>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D7ED55-88CA-F748-B73D-0D8DAA9B0737}"/>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cxnSp>
        <p:nvCxnSpPr>
          <p:cNvPr id="9" name="Straight Connector 8">
            <a:extLst>
              <a:ext uri="{FF2B5EF4-FFF2-40B4-BE49-F238E27FC236}">
                <a16:creationId xmlns:a16="http://schemas.microsoft.com/office/drawing/2014/main" id="{FE381E4F-CBDA-824E-A443-FE93A30924F3}"/>
              </a:ext>
            </a:extLst>
          </p:cNvPr>
          <p:cNvCxnSpPr>
            <a:cxnSpLocks/>
          </p:cNvCxnSpPr>
          <p:nvPr/>
        </p:nvCxnSpPr>
        <p:spPr>
          <a:xfrm>
            <a:off x="2627008" y="4301368"/>
            <a:ext cx="4059632"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783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632D-53D6-E442-8DA0-402A14B944AC}"/>
              </a:ext>
            </a:extLst>
          </p:cNvPr>
          <p:cNvSpPr>
            <a:spLocks noGrp="1"/>
          </p:cNvSpPr>
          <p:nvPr>
            <p:ph type="title"/>
          </p:nvPr>
        </p:nvSpPr>
        <p:spPr/>
        <p:txBody>
          <a:bodyPr/>
          <a:lstStyle/>
          <a:p>
            <a:r>
              <a:rPr lang="en-US" dirty="0"/>
              <a:t>Hockley County Statistics</a:t>
            </a:r>
          </a:p>
        </p:txBody>
      </p:sp>
      <p:pic>
        <p:nvPicPr>
          <p:cNvPr id="4" name="Picture 3">
            <a:extLst>
              <a:ext uri="{FF2B5EF4-FFF2-40B4-BE49-F238E27FC236}">
                <a16:creationId xmlns:a16="http://schemas.microsoft.com/office/drawing/2014/main" id="{B0D6FBF4-594C-3D4F-9208-97AA6A56D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9" y="1089995"/>
            <a:ext cx="6743698" cy="4386677"/>
          </a:xfrm>
          <a:prstGeom prst="rect">
            <a:avLst/>
          </a:prstGeom>
        </p:spPr>
      </p:pic>
      <p:grpSp>
        <p:nvGrpSpPr>
          <p:cNvPr id="13" name="Group 12">
            <a:extLst>
              <a:ext uri="{FF2B5EF4-FFF2-40B4-BE49-F238E27FC236}">
                <a16:creationId xmlns:a16="http://schemas.microsoft.com/office/drawing/2014/main" id="{0C121867-7A3A-D24A-93AC-23B83829DF24}"/>
              </a:ext>
            </a:extLst>
          </p:cNvPr>
          <p:cNvGrpSpPr/>
          <p:nvPr/>
        </p:nvGrpSpPr>
        <p:grpSpPr>
          <a:xfrm>
            <a:off x="471395" y="5359632"/>
            <a:ext cx="4548037" cy="584775"/>
            <a:chOff x="293974" y="5550701"/>
            <a:chExt cx="4548037" cy="584775"/>
          </a:xfrm>
        </p:grpSpPr>
        <p:cxnSp>
          <p:nvCxnSpPr>
            <p:cNvPr id="14" name="Straight Connector 13">
              <a:extLst>
                <a:ext uri="{FF2B5EF4-FFF2-40B4-BE49-F238E27FC236}">
                  <a16:creationId xmlns:a16="http://schemas.microsoft.com/office/drawing/2014/main" id="{808D8C9F-9A4D-3846-9C32-CB29121E712C}"/>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120D7E-597E-024E-A751-8F6573524FD2}"/>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cxnSp>
        <p:nvCxnSpPr>
          <p:cNvPr id="11" name="Straight Connector 10">
            <a:extLst>
              <a:ext uri="{FF2B5EF4-FFF2-40B4-BE49-F238E27FC236}">
                <a16:creationId xmlns:a16="http://schemas.microsoft.com/office/drawing/2014/main" id="{DCC812D3-9A19-004F-8D50-3D4DFA7D33A9}"/>
              </a:ext>
            </a:extLst>
          </p:cNvPr>
          <p:cNvCxnSpPr>
            <a:cxnSpLocks/>
          </p:cNvCxnSpPr>
          <p:nvPr/>
        </p:nvCxnSpPr>
        <p:spPr>
          <a:xfrm>
            <a:off x="2447740" y="3914729"/>
            <a:ext cx="4060064"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552DD45-2F6D-6543-AADD-3B9ACE1AD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608" y="3112850"/>
            <a:ext cx="5578392" cy="3622821"/>
          </a:xfrm>
          <a:prstGeom prst="rect">
            <a:avLst/>
          </a:prstGeom>
        </p:spPr>
      </p:pic>
    </p:spTree>
    <p:extLst>
      <p:ext uri="{BB962C8B-B14F-4D97-AF65-F5344CB8AC3E}">
        <p14:creationId xmlns:p14="http://schemas.microsoft.com/office/powerpoint/2010/main" val="2322795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257F-99E7-4246-AB73-40EC8273D688}"/>
              </a:ext>
            </a:extLst>
          </p:cNvPr>
          <p:cNvSpPr>
            <a:spLocks noGrp="1"/>
          </p:cNvSpPr>
          <p:nvPr>
            <p:ph type="title"/>
          </p:nvPr>
        </p:nvSpPr>
        <p:spPr/>
        <p:txBody>
          <a:bodyPr/>
          <a:lstStyle/>
          <a:p>
            <a:r>
              <a:rPr lang="en-US" dirty="0"/>
              <a:t>Hale County Statistics</a:t>
            </a:r>
          </a:p>
        </p:txBody>
      </p:sp>
      <p:pic>
        <p:nvPicPr>
          <p:cNvPr id="9" name="Content Placeholder 8">
            <a:extLst>
              <a:ext uri="{FF2B5EF4-FFF2-40B4-BE49-F238E27FC236}">
                <a16:creationId xmlns:a16="http://schemas.microsoft.com/office/drawing/2014/main" id="{F79BD2D3-DC4D-9344-BFDF-9440E309B5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37444"/>
            <a:ext cx="6675211" cy="4322187"/>
          </a:xfrm>
        </p:spPr>
      </p:pic>
      <p:cxnSp>
        <p:nvCxnSpPr>
          <p:cNvPr id="8" name="Straight Connector 7">
            <a:extLst>
              <a:ext uri="{FF2B5EF4-FFF2-40B4-BE49-F238E27FC236}">
                <a16:creationId xmlns:a16="http://schemas.microsoft.com/office/drawing/2014/main" id="{6258A500-CB29-A542-A7B3-9A82A07EED4B}"/>
              </a:ext>
            </a:extLst>
          </p:cNvPr>
          <p:cNvCxnSpPr>
            <a:cxnSpLocks/>
          </p:cNvCxnSpPr>
          <p:nvPr/>
        </p:nvCxnSpPr>
        <p:spPr>
          <a:xfrm>
            <a:off x="2615288" y="4307321"/>
            <a:ext cx="4059923"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05111AE-918C-1C42-8B07-88F184D75B8F}"/>
              </a:ext>
            </a:extLst>
          </p:cNvPr>
          <p:cNvGrpSpPr/>
          <p:nvPr/>
        </p:nvGrpSpPr>
        <p:grpSpPr>
          <a:xfrm>
            <a:off x="471395" y="5359632"/>
            <a:ext cx="4548037" cy="584775"/>
            <a:chOff x="293974" y="5550701"/>
            <a:chExt cx="4548037" cy="584775"/>
          </a:xfrm>
        </p:grpSpPr>
        <p:cxnSp>
          <p:nvCxnSpPr>
            <p:cNvPr id="11" name="Straight Connector 10">
              <a:extLst>
                <a:ext uri="{FF2B5EF4-FFF2-40B4-BE49-F238E27FC236}">
                  <a16:creationId xmlns:a16="http://schemas.microsoft.com/office/drawing/2014/main" id="{A16E4C5F-A659-1643-A3CE-4EC4F9E7E36B}"/>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3AD095-9625-2F44-8CA7-709CB61F524B}"/>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pic>
        <p:nvPicPr>
          <p:cNvPr id="15" name="Picture 14">
            <a:extLst>
              <a:ext uri="{FF2B5EF4-FFF2-40B4-BE49-F238E27FC236}">
                <a16:creationId xmlns:a16="http://schemas.microsoft.com/office/drawing/2014/main" id="{76D042A1-B33D-8640-8BA6-9963A5259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478" y="2684834"/>
            <a:ext cx="5428522" cy="3540868"/>
          </a:xfrm>
          <a:prstGeom prst="rect">
            <a:avLst/>
          </a:prstGeom>
        </p:spPr>
      </p:pic>
    </p:spTree>
    <p:extLst>
      <p:ext uri="{BB962C8B-B14F-4D97-AF65-F5344CB8AC3E}">
        <p14:creationId xmlns:p14="http://schemas.microsoft.com/office/powerpoint/2010/main" val="3067853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C364D-7ECE-7641-B2A8-CE6661ED9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99" y="0"/>
            <a:ext cx="10961201" cy="6858000"/>
          </a:xfrm>
          <a:prstGeom prst="rect">
            <a:avLst/>
          </a:prstGeom>
        </p:spPr>
      </p:pic>
    </p:spTree>
    <p:extLst>
      <p:ext uri="{BB962C8B-B14F-4D97-AF65-F5344CB8AC3E}">
        <p14:creationId xmlns:p14="http://schemas.microsoft.com/office/powerpoint/2010/main" val="338848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7B946-D20E-B24E-9B00-2491BFF35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73" y="0"/>
            <a:ext cx="11053053" cy="6858000"/>
          </a:xfrm>
          <a:prstGeom prst="rect">
            <a:avLst/>
          </a:prstGeom>
        </p:spPr>
      </p:pic>
    </p:spTree>
    <p:extLst>
      <p:ext uri="{BB962C8B-B14F-4D97-AF65-F5344CB8AC3E}">
        <p14:creationId xmlns:p14="http://schemas.microsoft.com/office/powerpoint/2010/main" val="1920290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0B884-B1A4-B148-8763-172FD30BA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05" y="0"/>
            <a:ext cx="10991589" cy="6858000"/>
          </a:xfrm>
          <a:prstGeom prst="rect">
            <a:avLst/>
          </a:prstGeom>
        </p:spPr>
      </p:pic>
    </p:spTree>
    <p:extLst>
      <p:ext uri="{BB962C8B-B14F-4D97-AF65-F5344CB8AC3E}">
        <p14:creationId xmlns:p14="http://schemas.microsoft.com/office/powerpoint/2010/main" val="3720652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7884" y="1335287"/>
            <a:ext cx="10270156" cy="5293496"/>
          </a:xfrm>
          <a:prstGeom prst="rect">
            <a:avLst/>
          </a:prstGeom>
        </p:spPr>
      </p:pic>
    </p:spTree>
    <p:extLst>
      <p:ext uri="{BB962C8B-B14F-4D97-AF65-F5344CB8AC3E}">
        <p14:creationId xmlns:p14="http://schemas.microsoft.com/office/powerpoint/2010/main" val="2161305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30416" y="1287378"/>
            <a:ext cx="9804935" cy="5340656"/>
          </a:xfrm>
          <a:prstGeom prst="rect">
            <a:avLst/>
          </a:prstGeom>
        </p:spPr>
      </p:pic>
    </p:spTree>
    <p:extLst>
      <p:ext uri="{BB962C8B-B14F-4D97-AF65-F5344CB8AC3E}">
        <p14:creationId xmlns:p14="http://schemas.microsoft.com/office/powerpoint/2010/main" val="200930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44379" y="1296609"/>
            <a:ext cx="11892815" cy="3714835"/>
          </a:xfrm>
          <a:prstGeom prst="rect">
            <a:avLst/>
          </a:prstGeom>
        </p:spPr>
      </p:pic>
      <p:pic>
        <p:nvPicPr>
          <p:cNvPr id="7" name="Picture 6"/>
          <p:cNvPicPr>
            <a:picLocks noChangeAspect="1"/>
          </p:cNvPicPr>
          <p:nvPr/>
        </p:nvPicPr>
        <p:blipFill>
          <a:blip r:embed="rId4"/>
          <a:stretch>
            <a:fillRect/>
          </a:stretch>
        </p:blipFill>
        <p:spPr>
          <a:xfrm>
            <a:off x="144379" y="5258206"/>
            <a:ext cx="11868516" cy="911588"/>
          </a:xfrm>
          <a:prstGeom prst="rect">
            <a:avLst/>
          </a:prstGeom>
        </p:spPr>
      </p:pic>
    </p:spTree>
    <p:extLst>
      <p:ext uri="{BB962C8B-B14F-4D97-AF65-F5344CB8AC3E}">
        <p14:creationId xmlns:p14="http://schemas.microsoft.com/office/powerpoint/2010/main" val="74092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25128" y="1222408"/>
            <a:ext cx="11941743" cy="4427621"/>
          </a:xfrm>
          <a:prstGeom prst="rect">
            <a:avLst/>
          </a:prstGeom>
        </p:spPr>
      </p:pic>
      <p:pic>
        <p:nvPicPr>
          <p:cNvPr id="9" name="Picture 8"/>
          <p:cNvPicPr>
            <a:picLocks noChangeAspect="1"/>
          </p:cNvPicPr>
          <p:nvPr/>
        </p:nvPicPr>
        <p:blipFill>
          <a:blip r:embed="rId4"/>
          <a:stretch>
            <a:fillRect/>
          </a:stretch>
        </p:blipFill>
        <p:spPr>
          <a:xfrm>
            <a:off x="125128" y="5825314"/>
            <a:ext cx="11941743" cy="959284"/>
          </a:xfrm>
          <a:prstGeom prst="rect">
            <a:avLst/>
          </a:prstGeom>
        </p:spPr>
      </p:pic>
    </p:spTree>
    <p:extLst>
      <p:ext uri="{BB962C8B-B14F-4D97-AF65-F5344CB8AC3E}">
        <p14:creationId xmlns:p14="http://schemas.microsoft.com/office/powerpoint/2010/main" val="1043401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_rels/theme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11783</TotalTime>
  <Words>2325</Words>
  <Application>Microsoft Macintosh PowerPoint</Application>
  <PresentationFormat>Widescreen</PresentationFormat>
  <Paragraphs>416</Paragraphs>
  <Slides>55</Slides>
  <Notes>16</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55</vt:i4>
      </vt:variant>
    </vt:vector>
  </HeadingPairs>
  <TitlesOfParts>
    <vt:vector size="71" baseType="lpstr">
      <vt:lpstr>Arial</vt:lpstr>
      <vt:lpstr>Arial Narrow</vt:lpstr>
      <vt:lpstr>Calibri</vt:lpstr>
      <vt:lpstr>Calibri Light</vt:lpstr>
      <vt:lpstr>Corbel</vt:lpstr>
      <vt:lpstr>Georgia</vt:lpstr>
      <vt:lpstr>Helvetica Neue Medium</vt:lpstr>
      <vt:lpstr>Segoe UI</vt:lpstr>
      <vt:lpstr>Wingdings</vt:lpstr>
      <vt:lpstr>Covenant Health</vt:lpstr>
      <vt:lpstr>Custom Design</vt:lpstr>
      <vt:lpstr>1_Covenant Health</vt:lpstr>
      <vt:lpstr>3349UU_CF</vt:lpstr>
      <vt:lpstr>Banded</vt:lpstr>
      <vt:lpstr>Office Theme</vt:lpstr>
      <vt:lpstr>think-cell Slide</vt:lpstr>
      <vt:lpstr>Covenant Health Regional Update for Physicians</vt:lpstr>
      <vt:lpstr>Reflection</vt:lpstr>
      <vt:lpstr>PowerPoint Presentation</vt:lpstr>
      <vt:lpstr>PowerPoint Presentation</vt:lpstr>
      <vt:lpstr>Current Regional Census</vt:lpstr>
      <vt:lpstr>PUI/Confirmed cases-hospitalized</vt:lpstr>
      <vt:lpstr>PUI/Confirmed cases-hospitalized</vt:lpstr>
      <vt:lpstr>PUI/Confirmed cases-hospitalized</vt:lpstr>
      <vt:lpstr>PUI/Confirmed cases-hospitalized</vt:lpstr>
      <vt:lpstr>PUI/Confirmed cases-hospitalized</vt:lpstr>
      <vt:lpstr>PUI/Confirmed cases-hospitalized</vt:lpstr>
      <vt:lpstr>Surge Plan- Revised</vt:lpstr>
      <vt:lpstr>PowerPoint Presentation</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TESTING</vt:lpstr>
      <vt:lpstr>TESTING - Antibody</vt:lpstr>
      <vt:lpstr>Laboratory Update on Antibody Testing</vt:lpstr>
      <vt:lpstr>PowerPoint Presentation</vt:lpstr>
      <vt:lpstr>PowerPoint Presentation</vt:lpstr>
      <vt:lpstr>PowerPoint Presentation</vt:lpstr>
      <vt:lpstr>TESTING – STATEWIDE</vt:lpstr>
      <vt:lpstr>Clinic  Testing</vt:lpstr>
      <vt:lpstr>Returning to Operations</vt:lpstr>
      <vt:lpstr>COVID19-HOT TOPICS</vt:lpstr>
      <vt:lpstr>Pharmacy Update</vt:lpstr>
      <vt:lpstr>CHS COVID-19 Treatments</vt:lpstr>
      <vt:lpstr>CHS COVID-19 Treatments</vt:lpstr>
      <vt:lpstr>CHS COVID-19 Treatments</vt:lpstr>
      <vt:lpstr>Pharmacy Shortages/Allocations</vt:lpstr>
      <vt:lpstr>Elective Surgical Procedures in Texas</vt:lpstr>
      <vt:lpstr>PowerPoint Presentation</vt:lpstr>
      <vt:lpstr>Aerosol Generating Procedures</vt:lpstr>
      <vt:lpstr>POSITION  STATEMENT </vt:lpstr>
      <vt:lpstr>Texas Demographics</vt:lpstr>
      <vt:lpstr>PowerPoint Presentation</vt:lpstr>
      <vt:lpstr>PowerPoint Presentation</vt:lpstr>
      <vt:lpstr>PowerPoint Presentation</vt:lpstr>
      <vt:lpstr>PowerPoint Presentation</vt:lpstr>
      <vt:lpstr>PowerPoint Presentation</vt:lpstr>
      <vt:lpstr>PowerPoint Presentation</vt:lpstr>
      <vt:lpstr>Texas Statewide Statistics</vt:lpstr>
      <vt:lpstr>Lubbock County Statistics</vt:lpstr>
      <vt:lpstr>Hockley County Statistics</vt:lpstr>
      <vt:lpstr>Hale County Statistics</vt:lpstr>
      <vt:lpstr>PowerPoint Presentation</vt:lpstr>
      <vt:lpstr>PowerPoint Presentation</vt:lpstr>
      <vt:lpstr>PowerPoint Presentation</vt:lpstr>
      <vt:lpstr>Q &amp; 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281</cp:revision>
  <cp:lastPrinted>2020-04-06T20:21:57Z</cp:lastPrinted>
  <dcterms:created xsi:type="dcterms:W3CDTF">2020-04-06T15:45:06Z</dcterms:created>
  <dcterms:modified xsi:type="dcterms:W3CDTF">2020-07-17T16:10:07Z</dcterms:modified>
</cp:coreProperties>
</file>