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slides/slide50.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3.xml" ContentType="application/vnd.openxmlformats-officedocument.presentationml.slide+xml"/>
  <Override PartName="/ppt/slides/slide1.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2.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Masters/slideMaster3.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33.xml" ContentType="application/vnd.openxmlformats-officedocument.presentationml.slideLayout+xml"/>
  <Override PartName="/ppt/slideLayouts/slideLayout19.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30.xml" ContentType="application/vnd.openxmlformats-officedocument.presentationml.tags+xml"/>
  <Override PartName="/docProps/core.xml" ContentType="application/vnd.openxmlformats-package.core-properties+xml"/>
  <Override PartName="/ppt/tags/tag31.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9.xml" ContentType="application/vnd.openxmlformats-officedocument.presentationml.tags+xml"/>
  <Override PartName="/ppt/tags/tag95.xml" ContentType="application/vnd.openxmlformats-officedocument.presentationml.tags+xml"/>
  <Override PartName="/ppt/tags/tag33.xml" ContentType="application/vnd.openxmlformats-officedocument.presentationml.tags+xml"/>
  <Override PartName="/ppt/tags/tag36.xml" ContentType="application/vnd.openxmlformats-officedocument.presentationml.tags+xml"/>
  <Override PartName="/ppt/tags/tag94.xml" ContentType="application/vnd.openxmlformats-officedocument.presentationml.tags+xml"/>
  <Override PartName="/ppt/tags/tag25.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96.xml" ContentType="application/vnd.openxmlformats-officedocument.presentationml.tags+xml"/>
  <Override PartName="/ppt/tags/tag32.xml" ContentType="application/vnd.openxmlformats-officedocument.presentationml.tags+xml"/>
  <Override PartName="/ppt/tags/tag17.xml" ContentType="application/vnd.openxmlformats-officedocument.presentationml.tags+xml"/>
  <Override PartName="/ppt/tags/tag2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3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24.xml" ContentType="application/vnd.openxmlformats-officedocument.presentationml.tags+xml"/>
  <Override PartName="/ppt/tags/tag38.xml" ContentType="application/vnd.openxmlformats-officedocument.presentationml.tags+xml"/>
  <Override PartName="/ppt/tags/tag92.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66.xml" ContentType="application/vnd.openxmlformats-officedocument.presentationml.tags+xml"/>
  <Override PartName="/ppt/tags/tag86.xml" ContentType="application/vnd.openxmlformats-officedocument.presentationml.tags+xml"/>
  <Override PartName="/ppt/tags/tag65.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2.xml" ContentType="application/vnd.openxmlformats-officedocument.presentationml.tags+xml"/>
  <Override PartName="/ppt/tags/tag85.xml" ContentType="application/vnd.openxmlformats-officedocument.presentationml.tags+xml"/>
  <Override PartName="/ppt/tags/tag84.xml" ContentType="application/vnd.openxmlformats-officedocument.presentationml.tags+xml"/>
  <Override PartName="/ppt/tags/tag83.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79.xml" ContentType="application/vnd.openxmlformats-officedocument.presentationml.tags+xml"/>
  <Override PartName="/ppt/tags/tag78.xml" ContentType="application/vnd.openxmlformats-officedocument.presentationml.tags+xml"/>
  <Override PartName="/ppt/tags/tag77.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60.xml" ContentType="application/vnd.openxmlformats-officedocument.presentationml.tags+xml"/>
  <Override PartName="/ppt/tags/tag59.xml" ContentType="application/vnd.openxmlformats-officedocument.presentationml.tags+xml"/>
  <Override PartName="/ppt/tags/tag87.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91.xml" ContentType="application/vnd.openxmlformats-officedocument.presentationml.tags+xml"/>
  <Override PartName="/ppt/tags/tag90.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docProps/app.xml" ContentType="application/vnd.openxmlformats-officedocument.extended-propertie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88.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89.xml" ContentType="application/vnd.openxmlformats-officedocument.presentationml.tags+xml"/>
  <Override PartName="/ppt/tags/tag52.xml" ContentType="application/vnd.openxmlformats-officedocument.presentationml.tags+xml"/>
  <Override PartName="/ppt/tags/tag9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1" r:id="rId3"/>
    <p:sldMasterId id="2147483683" r:id="rId4"/>
  </p:sldMasterIdLst>
  <p:notesMasterIdLst>
    <p:notesMasterId r:id="rId55"/>
  </p:notesMasterIdLst>
  <p:sldIdLst>
    <p:sldId id="256" r:id="rId5"/>
    <p:sldId id="373" r:id="rId6"/>
    <p:sldId id="1792" r:id="rId7"/>
    <p:sldId id="308" r:id="rId8"/>
    <p:sldId id="506" r:id="rId9"/>
    <p:sldId id="1863" r:id="rId10"/>
    <p:sldId id="464" r:id="rId11"/>
    <p:sldId id="552" r:id="rId12"/>
    <p:sldId id="503" r:id="rId13"/>
    <p:sldId id="553" r:id="rId14"/>
    <p:sldId id="296" r:id="rId15"/>
    <p:sldId id="487" r:id="rId16"/>
    <p:sldId id="479" r:id="rId17"/>
    <p:sldId id="262" r:id="rId18"/>
    <p:sldId id="418" r:id="rId19"/>
    <p:sldId id="1857" r:id="rId20"/>
    <p:sldId id="1858" r:id="rId21"/>
    <p:sldId id="1859" r:id="rId22"/>
    <p:sldId id="1860" r:id="rId23"/>
    <p:sldId id="1861" r:id="rId24"/>
    <p:sldId id="1862" r:id="rId25"/>
    <p:sldId id="1867" r:id="rId26"/>
    <p:sldId id="1865" r:id="rId27"/>
    <p:sldId id="1866" r:id="rId28"/>
    <p:sldId id="408" r:id="rId29"/>
    <p:sldId id="1879" r:id="rId30"/>
    <p:sldId id="1844" r:id="rId31"/>
    <p:sldId id="1864" r:id="rId32"/>
    <p:sldId id="498" r:id="rId33"/>
    <p:sldId id="1806" r:id="rId34"/>
    <p:sldId id="1880" r:id="rId35"/>
    <p:sldId id="410" r:id="rId36"/>
    <p:sldId id="412" r:id="rId37"/>
    <p:sldId id="413" r:id="rId38"/>
    <p:sldId id="414" r:id="rId39"/>
    <p:sldId id="1868" r:id="rId40"/>
    <p:sldId id="1869" r:id="rId41"/>
    <p:sldId id="409" r:id="rId42"/>
    <p:sldId id="1870" r:id="rId43"/>
    <p:sldId id="1825" r:id="rId44"/>
    <p:sldId id="1873" r:id="rId45"/>
    <p:sldId id="1826" r:id="rId46"/>
    <p:sldId id="1874" r:id="rId47"/>
    <p:sldId id="1875" r:id="rId48"/>
    <p:sldId id="1876" r:id="rId49"/>
    <p:sldId id="1878" r:id="rId50"/>
    <p:sldId id="1877" r:id="rId51"/>
    <p:sldId id="1871" r:id="rId52"/>
    <p:sldId id="1872" r:id="rId53"/>
    <p:sldId id="269" r:id="rId5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D4D"/>
    <a:srgbClr val="339933"/>
    <a:srgbClr val="D5540D"/>
    <a:srgbClr val="000099"/>
    <a:srgbClr val="D01F29"/>
    <a:srgbClr val="CE510C"/>
    <a:srgbClr val="E85C0E"/>
    <a:srgbClr val="C04C0C"/>
    <a:srgbClr val="996633"/>
    <a:srgbClr val="B06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88" autoAdjust="0"/>
    <p:restoredTop sz="94552" autoAdjust="0"/>
  </p:normalViewPr>
  <p:slideViewPr>
    <p:cSldViewPr snapToGrid="0">
      <p:cViewPr varScale="1">
        <p:scale>
          <a:sx n="191" d="100"/>
          <a:sy n="191" d="100"/>
        </p:scale>
        <p:origin x="1032" y="19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customXml" Target="../customXml/item2.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F05DB2C-8DCE-4461-A4C0-829B572BD36F}" type="datetimeFigureOut">
              <a:rPr lang="en-US" smtClean="0"/>
              <a:t>7/24/20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DD41161-6CC1-40CF-BFAD-D1410EEE27B0}" type="slidenum">
              <a:rPr lang="en-US" smtClean="0"/>
              <a:t>‹#›</a:t>
            </a:fld>
            <a:endParaRPr lang="en-US"/>
          </a:p>
        </p:txBody>
      </p:sp>
    </p:spTree>
    <p:extLst>
      <p:ext uri="{BB962C8B-B14F-4D97-AF65-F5344CB8AC3E}">
        <p14:creationId xmlns:p14="http://schemas.microsoft.com/office/powerpoint/2010/main" val="748858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iaid.nih.gov/news-events/nih-clinical-trial-remdesivir-treat-covid-19-begins"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niaid.nih.gov/diseases-conditions/coronaviruse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edrxiv.org/content/10.1101/2020.04.16.20065920v2" TargetMode="External"/><Relationship Id="rId7" Type="http://schemas.openxmlformats.org/officeDocument/2006/relationships/hyperlink" Target="https://www.thelancet.com/journals/lancet/article/PIIS0140-6736(20)31324-6/fulltext#bib1"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www.sandoz.com/news/media-releases/novartis-sponsor-large-clinical-trial-hydroxychloroquine-hospitalized-covid-19" TargetMode="External"/><Relationship Id="rId5" Type="http://schemas.openxmlformats.org/officeDocument/2006/relationships/hyperlink" Target="https://www.nih.gov/news-events/news-releases/nih-clinical-trial-hydroxychloroquine-potential-therapy-covid-19-begins" TargetMode="External"/><Relationship Id="rId4" Type="http://schemas.openxmlformats.org/officeDocument/2006/relationships/hyperlink" Target="https://www.medrxiv.org/content/10.1101/2020.04.10.20060558v1"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iaid.nih.gov/news-events/nih-clinical-trial-remdesivir-treat-covid-19-begins"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niaid.nih.gov/diseases-conditions/coronaviruse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3641F-9DC9-4C37-8076-B2E08F82F9C5}" type="slidenum">
              <a:rPr lang="en-US" smtClean="0"/>
              <a:t>5</a:t>
            </a:fld>
            <a:endParaRPr lang="en-US"/>
          </a:p>
        </p:txBody>
      </p:sp>
    </p:spTree>
    <p:extLst>
      <p:ext uri="{BB962C8B-B14F-4D97-AF65-F5344CB8AC3E}">
        <p14:creationId xmlns:p14="http://schemas.microsoft.com/office/powerpoint/2010/main" val="880641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According to the summary of the China study,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was “not associated with a difference in time to clinical improvement” compared to a standard of care control. After one month, it appeared 13.9% of the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patients had died compared to 12.8% of patients in the control arm. The difference was not statistically significant.</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Hospitalized patients with advanced COVID-19 and lung involvement who received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recovered faster than similar patients who received placebo, according to a preliminary data analysis from a randomized, controlled trial involving 1063 patients, which began on February 21. The trial (known as the </a:t>
            </a:r>
            <a:r>
              <a:rPr lang="en-GB" sz="1200" b="0" i="0" u="none" strike="noStrike" kern="1200" dirty="0">
                <a:solidFill>
                  <a:schemeClr val="tx1"/>
                </a:solidFill>
                <a:effectLst/>
                <a:latin typeface="+mn-lt"/>
                <a:ea typeface="+mn-ea"/>
                <a:cs typeface="+mn-cs"/>
                <a:hlinkClick r:id="rId3"/>
              </a:rPr>
              <a:t>Adaptive COVID-19 Treatment Trial</a:t>
            </a:r>
            <a:r>
              <a:rPr lang="en-GB" sz="1200" b="0" i="0" u="none" strike="noStrike" kern="1200" dirty="0">
                <a:solidFill>
                  <a:schemeClr val="tx1"/>
                </a:solidFill>
                <a:effectLst/>
                <a:latin typeface="+mn-lt"/>
                <a:ea typeface="+mn-ea"/>
                <a:cs typeface="+mn-cs"/>
              </a:rPr>
              <a:t>, or ACTT), sponsored by the </a:t>
            </a:r>
            <a:r>
              <a:rPr lang="en-GB" sz="1200" b="0" i="0" u="none" strike="noStrike" kern="1200" dirty="0">
                <a:solidFill>
                  <a:schemeClr val="tx1"/>
                </a:solidFill>
                <a:effectLst/>
                <a:latin typeface="+mn-lt"/>
                <a:ea typeface="+mn-ea"/>
                <a:cs typeface="+mn-cs"/>
                <a:hlinkClick r:id="rId4"/>
              </a:rPr>
              <a:t>National Institute of Allergy and Infectious Diseases (NIAID)</a:t>
            </a:r>
            <a:r>
              <a:rPr lang="en-GB" sz="1200" b="0" i="0" u="none" strike="noStrike" kern="1200" dirty="0">
                <a:solidFill>
                  <a:schemeClr val="tx1"/>
                </a:solidFill>
                <a:effectLst/>
                <a:latin typeface="+mn-lt"/>
                <a:ea typeface="+mn-ea"/>
                <a:cs typeface="+mn-cs"/>
              </a:rPr>
              <a:t>, part of the National Institutes of Health, is the first clinical trial launched in the United States to evaluate an experimental treatment for COVID-19. Preliminary results indicate that patients who received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had a 31% faster time to recovery than those who received placebo (p&lt;0.001). Specifically, the median time to recovery was 11 days for patients treated with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compared with 15 days for those who received placebo. Results also suggested a survival benefit, with a mortality rate of 8.0% for the group receiving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versus 11.6% for the placebo group (p=0.059). Recovery in this study was defined as being well enough for hospital discharge or returning to normal activity level.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FYI</a:t>
            </a:r>
            <a:r>
              <a:rPr lang="en-GB" sz="1200" b="0" i="0" u="none" strike="noStrike" kern="1200" baseline="0" dirty="0">
                <a:solidFill>
                  <a:schemeClr val="tx1"/>
                </a:solidFill>
                <a:effectLst/>
                <a:latin typeface="+mn-lt"/>
                <a:ea typeface="+mn-ea"/>
                <a:cs typeface="+mn-cs"/>
              </a:rPr>
              <a:t> Budesonide: In response to </a:t>
            </a:r>
            <a:r>
              <a:rPr lang="en-US" sz="1200" b="0" i="0" u="none" strike="noStrike" kern="1200" baseline="0" dirty="0">
                <a:solidFill>
                  <a:schemeClr val="tx1"/>
                </a:solidFill>
                <a:effectLst/>
                <a:latin typeface="+mn-lt"/>
                <a:ea typeface="+mn-ea"/>
                <a:cs typeface="+mn-cs"/>
              </a:rPr>
              <a:t>Odessa doctor, Richard Bartlett, who calls it the 'silver bullet‘. T</a:t>
            </a:r>
            <a:r>
              <a:rPr lang="en-US" sz="1200" b="0" i="0" kern="1200" dirty="0">
                <a:solidFill>
                  <a:schemeClr val="tx1"/>
                </a:solidFill>
                <a:effectLst/>
                <a:latin typeface="+mn-lt"/>
                <a:ea typeface="+mn-ea"/>
                <a:cs typeface="+mn-cs"/>
              </a:rPr>
              <a:t>here have been no clinical trials or observational studies examining the use of ICS in COVID-19. Clinical trials would be required to establish whether these drugs may be repurposed for the treatment of this disease.</a:t>
            </a:r>
            <a:endParaRPr lang="en-US" dirty="0"/>
          </a:p>
        </p:txBody>
      </p:sp>
      <p:sp>
        <p:nvSpPr>
          <p:cNvPr id="4" name="Slide Number Placeholder 3"/>
          <p:cNvSpPr>
            <a:spLocks noGrp="1"/>
          </p:cNvSpPr>
          <p:nvPr>
            <p:ph type="sldNum" sz="quarter" idx="10"/>
          </p:nvPr>
        </p:nvSpPr>
        <p:spPr/>
        <p:txBody>
          <a:bodyPr/>
          <a:lstStyle/>
          <a:p>
            <a:fld id="{0DD41161-6CC1-40CF-BFAD-D1410EEE27B0}" type="slidenum">
              <a:rPr lang="en-US" smtClean="0"/>
              <a:t>32</a:t>
            </a:fld>
            <a:endParaRPr lang="en-US" dirty="0"/>
          </a:p>
        </p:txBody>
      </p:sp>
    </p:spTree>
    <p:extLst>
      <p:ext uri="{BB962C8B-B14F-4D97-AF65-F5344CB8AC3E}">
        <p14:creationId xmlns:p14="http://schemas.microsoft.com/office/powerpoint/2010/main" val="423215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FDA says that neither drug has been proven safe and effective in treating COVID-19. In fact, a </a:t>
            </a:r>
            <a:r>
              <a:rPr lang="en-GB" sz="1200" b="0" i="0" u="none" strike="noStrike" kern="1200" dirty="0">
                <a:solidFill>
                  <a:schemeClr val="tx1"/>
                </a:solidFill>
                <a:effectLst/>
                <a:latin typeface="+mn-lt"/>
                <a:ea typeface="+mn-ea"/>
                <a:cs typeface="+mn-cs"/>
                <a:hlinkClick r:id="rId3"/>
              </a:rPr>
              <a:t>study published on April 23</a:t>
            </a:r>
            <a:r>
              <a:rPr lang="en-GB" sz="1200" b="0" i="0" u="none" strike="noStrike" kern="1200" dirty="0">
                <a:solidFill>
                  <a:schemeClr val="tx1"/>
                </a:solidFill>
                <a:effectLst/>
                <a:latin typeface="+mn-lt"/>
                <a:ea typeface="+mn-ea"/>
                <a:cs typeface="+mn-cs"/>
              </a:rPr>
              <a:t> involving 368 COVID-19 patients at U.S. Veterans Health Administration hospitals found that taking </a:t>
            </a:r>
            <a:r>
              <a:rPr lang="en-GB" sz="1200" b="0" i="0" u="none" strike="noStrike" kern="1200" dirty="0" err="1">
                <a:solidFill>
                  <a:schemeClr val="tx1"/>
                </a:solidFill>
                <a:effectLst/>
                <a:latin typeface="+mn-lt"/>
                <a:ea typeface="+mn-ea"/>
                <a:cs typeface="+mn-cs"/>
              </a:rPr>
              <a:t>hydroxychloroquine</a:t>
            </a:r>
            <a:r>
              <a:rPr lang="en-GB" sz="1200" b="0" i="0" u="none" strike="noStrike" kern="1200" dirty="0">
                <a:solidFill>
                  <a:schemeClr val="tx1"/>
                </a:solidFill>
                <a:effectLst/>
                <a:latin typeface="+mn-lt"/>
                <a:ea typeface="+mn-ea"/>
                <a:cs typeface="+mn-cs"/>
              </a:rPr>
              <a:t> alone, or in combination with azithromycin, did not reduce the need for a ventilator compared to those not taking the drugs. Further, people taking </a:t>
            </a:r>
            <a:r>
              <a:rPr lang="en-GB" sz="1200" b="0" i="0" u="none" strike="noStrike" kern="1200" dirty="0" err="1">
                <a:solidFill>
                  <a:schemeClr val="tx1"/>
                </a:solidFill>
                <a:effectLst/>
                <a:latin typeface="+mn-lt"/>
                <a:ea typeface="+mn-ea"/>
                <a:cs typeface="+mn-cs"/>
              </a:rPr>
              <a:t>hydroxychloroquine</a:t>
            </a:r>
            <a:r>
              <a:rPr lang="en-GB" sz="1200" b="0" i="0" u="none" strike="noStrike" kern="1200" dirty="0">
                <a:solidFill>
                  <a:schemeClr val="tx1"/>
                </a:solidFill>
                <a:effectLst/>
                <a:latin typeface="+mn-lt"/>
                <a:ea typeface="+mn-ea"/>
                <a:cs typeface="+mn-cs"/>
              </a:rPr>
              <a:t> alone had a higher risk of dying during the study than those not taking the drug. Researchers in China came to a similar conclusion in a </a:t>
            </a:r>
            <a:r>
              <a:rPr lang="en-GB" sz="1200" b="0" i="0" u="none" strike="noStrike" kern="1200" dirty="0">
                <a:solidFill>
                  <a:schemeClr val="tx1"/>
                </a:solidFill>
                <a:effectLst/>
                <a:latin typeface="+mn-lt"/>
                <a:ea typeface="+mn-ea"/>
                <a:cs typeface="+mn-cs"/>
                <a:hlinkClick r:id="rId4"/>
              </a:rPr>
              <a:t>study of 150 COVID-19 patients</a:t>
            </a:r>
            <a:r>
              <a:rPr lang="en-GB" sz="1200" b="0" i="0" u="none" strike="noStrike" kern="1200" dirty="0">
                <a:solidFill>
                  <a:schemeClr val="tx1"/>
                </a:solidFill>
                <a:effectLst/>
                <a:latin typeface="+mn-lt"/>
                <a:ea typeface="+mn-ea"/>
                <a:cs typeface="+mn-cs"/>
              </a:rPr>
              <a:t> randomly assigned to receive </a:t>
            </a:r>
            <a:r>
              <a:rPr lang="en-GB" sz="1200" b="0" i="0" u="none" strike="noStrike" kern="1200" dirty="0" err="1">
                <a:solidFill>
                  <a:schemeClr val="tx1"/>
                </a:solidFill>
                <a:effectLst/>
                <a:latin typeface="+mn-lt"/>
                <a:ea typeface="+mn-ea"/>
                <a:cs typeface="+mn-cs"/>
              </a:rPr>
              <a:t>hydroxychloroquine</a:t>
            </a:r>
            <a:r>
              <a:rPr lang="en-GB" sz="1200" b="0" i="0" u="none" strike="noStrike" kern="1200" dirty="0">
                <a:solidFill>
                  <a:schemeClr val="tx1"/>
                </a:solidFill>
                <a:effectLst/>
                <a:latin typeface="+mn-lt"/>
                <a:ea typeface="+mn-ea"/>
                <a:cs typeface="+mn-cs"/>
              </a:rPr>
              <a:t> or the current standard of care: after a month, both groups had similar symptom profiles, and showed similar levels of the virus, suggesting that the drug wasn’t clearing the COVID-19 virus in a significant way. The </a:t>
            </a:r>
            <a:r>
              <a:rPr lang="en-GB" sz="1200" b="0" i="0" u="none" strike="noStrike" kern="1200" dirty="0">
                <a:solidFill>
                  <a:schemeClr val="tx1"/>
                </a:solidFill>
                <a:effectLst/>
                <a:latin typeface="+mn-lt"/>
                <a:ea typeface="+mn-ea"/>
                <a:cs typeface="+mn-cs"/>
                <a:hlinkClick r:id="rId5"/>
              </a:rPr>
              <a:t>National Institutes of Health is conducting an ongoing study</a:t>
            </a:r>
            <a:r>
              <a:rPr lang="en-GB" sz="1200" b="0" i="0" u="none" strike="noStrike" kern="1200" dirty="0">
                <a:solidFill>
                  <a:schemeClr val="tx1"/>
                </a:solidFill>
                <a:effectLst/>
                <a:latin typeface="+mn-lt"/>
                <a:ea typeface="+mn-ea"/>
                <a:cs typeface="+mn-cs"/>
              </a:rPr>
              <a:t> of </a:t>
            </a:r>
            <a:r>
              <a:rPr lang="en-GB" sz="1200" b="0" i="0" u="none" strike="noStrike" kern="1200" dirty="0" err="1">
                <a:solidFill>
                  <a:schemeClr val="tx1"/>
                </a:solidFill>
                <a:effectLst/>
                <a:latin typeface="+mn-lt"/>
                <a:ea typeface="+mn-ea"/>
                <a:cs typeface="+mn-cs"/>
              </a:rPr>
              <a:t>hydroxychloroquine</a:t>
            </a:r>
            <a:r>
              <a:rPr lang="en-GB" sz="1200" b="0" i="0" u="none" strike="noStrike" kern="1200" dirty="0">
                <a:solidFill>
                  <a:schemeClr val="tx1"/>
                </a:solidFill>
                <a:effectLst/>
                <a:latin typeface="+mn-lt"/>
                <a:ea typeface="+mn-ea"/>
                <a:cs typeface="+mn-cs"/>
              </a:rPr>
              <a:t> among hospitalized patients, as is </a:t>
            </a:r>
            <a:r>
              <a:rPr lang="en-GB" sz="1200" b="0" i="0" u="none" strike="noStrike" kern="1200" dirty="0">
                <a:solidFill>
                  <a:schemeClr val="tx1"/>
                </a:solidFill>
                <a:effectLst/>
                <a:latin typeface="+mn-lt"/>
                <a:ea typeface="+mn-ea"/>
                <a:cs typeface="+mn-cs"/>
                <a:hlinkClick r:id="rId6"/>
              </a:rPr>
              <a:t>Novartis</a:t>
            </a:r>
            <a:r>
              <a:rPr lang="en-GB" sz="1200" b="0" i="0" u="none" strike="noStrike" kern="1200" dirty="0">
                <a:solidFill>
                  <a:schemeClr val="tx1"/>
                </a:solidFill>
                <a:effectLst/>
                <a:latin typeface="+mn-lt"/>
                <a:ea typeface="+mn-ea"/>
                <a:cs typeface="+mn-cs"/>
              </a:rPr>
              <a:t>, whose Sandoz division makes a generic version of the drug.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HCQ:</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PSJH</a:t>
            </a:r>
            <a:r>
              <a:rPr lang="en-US" sz="1200" b="0" i="0" u="none" strike="noStrike" kern="1200" baseline="0" dirty="0">
                <a:solidFill>
                  <a:schemeClr val="tx1"/>
                </a:solidFill>
                <a:effectLst/>
                <a:latin typeface="+mn-lt"/>
                <a:ea typeface="+mn-ea"/>
                <a:cs typeface="+mn-cs"/>
              </a:rPr>
              <a:t> h</a:t>
            </a:r>
            <a:r>
              <a:rPr lang="en-US" sz="1200" b="0" i="0" u="none" strike="noStrike" kern="1200" dirty="0">
                <a:solidFill>
                  <a:schemeClr val="tx1"/>
                </a:solidFill>
                <a:effectLst/>
                <a:latin typeface="+mn-lt"/>
                <a:ea typeface="+mn-ea"/>
                <a:cs typeface="+mn-cs"/>
              </a:rPr>
              <a:t>igh risk patients (age &gt; 60, pulmonary disease, CV disease, CKD, DM, immune compromised, HTN present on admission or receiving anti-</a:t>
            </a:r>
            <a:r>
              <a:rPr lang="en-US" sz="1200" b="0" i="0" u="none" strike="noStrike" kern="1200" dirty="0" err="1">
                <a:solidFill>
                  <a:schemeClr val="tx1"/>
                </a:solidFill>
                <a:effectLst/>
                <a:latin typeface="+mn-lt"/>
                <a:ea typeface="+mn-ea"/>
                <a:cs typeface="+mn-cs"/>
              </a:rPr>
              <a:t>hypertensives</a:t>
            </a:r>
            <a:r>
              <a:rPr lang="en-US" sz="1200" b="0" i="0" u="none" strike="noStrike" kern="1200" dirty="0">
                <a:solidFill>
                  <a:schemeClr val="tx1"/>
                </a:solidFill>
                <a:effectLst/>
                <a:latin typeface="+mn-lt"/>
                <a:ea typeface="+mn-ea"/>
                <a:cs typeface="+mn-cs"/>
              </a:rPr>
              <a:t> prior to admission)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dirty="0" err="1"/>
              <a:t>Toci</a:t>
            </a:r>
            <a:r>
              <a:rPr lang="en-US" sz="1200" dirty="0"/>
              <a:t>:</a:t>
            </a:r>
          </a:p>
          <a:p>
            <a:pPr marL="0" indent="0">
              <a:buFont typeface="Arial" panose="020B0604020202020204" pitchFamily="34" charset="0"/>
              <a:buNone/>
            </a:pPr>
            <a:r>
              <a:rPr lang="en-US" sz="1200" dirty="0"/>
              <a:t>Proven COVID-19 infection based on laboratory testing AND radiographic evidence of pneumonia</a:t>
            </a:r>
          </a:p>
          <a:p>
            <a:pPr marL="0" indent="0">
              <a:buFont typeface="Arial" panose="020B0604020202020204" pitchFamily="34" charset="0"/>
              <a:buNone/>
            </a:pPr>
            <a:r>
              <a:rPr lang="en-US" sz="1200" dirty="0"/>
              <a:t>Severely ill</a:t>
            </a:r>
            <a:r>
              <a:rPr lang="en-US" sz="1200" baseline="0" dirty="0"/>
              <a:t> definition: </a:t>
            </a:r>
            <a:r>
              <a:rPr lang="en-US" sz="1200" dirty="0"/>
              <a:t>SpO2 ≤ 93% on room air or FiO2/PaO2 ≤ 300 mmHg or respiratory rate ≥ 30 breaths/min</a:t>
            </a:r>
          </a:p>
          <a:p>
            <a:pPr marL="0" indent="0">
              <a:buFont typeface="Arial" panose="020B0604020202020204" pitchFamily="34" charset="0"/>
              <a:buNone/>
            </a:pPr>
            <a:r>
              <a:rPr lang="en-US" sz="1200" dirty="0"/>
              <a:t>Critically ill definition:</a:t>
            </a:r>
            <a:r>
              <a:rPr lang="en-US" sz="1200" baseline="0" dirty="0"/>
              <a:t> </a:t>
            </a:r>
            <a:r>
              <a:rPr lang="en-US" sz="1200" dirty="0"/>
              <a:t>Mechanical ventilation OR multi organ failure OR ICU admission</a:t>
            </a:r>
          </a:p>
          <a:p>
            <a:pPr marL="0" indent="0">
              <a:buFont typeface="Arial" panose="020B0604020202020204" pitchFamily="34" charset="0"/>
              <a:buNone/>
            </a:pPr>
            <a:endParaRPr lang="en-US" sz="1200" dirty="0"/>
          </a:p>
          <a:p>
            <a:r>
              <a:rPr lang="en-US" sz="1200" b="0" i="0" kern="1200" dirty="0">
                <a:solidFill>
                  <a:schemeClr val="tx1"/>
                </a:solidFill>
                <a:effectLst/>
                <a:latin typeface="+mn-lt"/>
                <a:ea typeface="+mn-ea"/>
                <a:cs typeface="+mn-cs"/>
              </a:rPr>
              <a:t>After publication of our </a:t>
            </a:r>
            <a:r>
              <a:rPr lang="en-US" sz="1200" b="0" i="1" kern="1200" dirty="0">
                <a:solidFill>
                  <a:schemeClr val="tx1"/>
                </a:solidFill>
                <a:effectLst/>
                <a:latin typeface="+mn-lt"/>
                <a:ea typeface="+mn-ea"/>
                <a:cs typeface="+mn-cs"/>
              </a:rPr>
              <a:t>Lancet</a:t>
            </a:r>
            <a:r>
              <a:rPr lang="en-US" sz="1200" b="0" i="0" kern="1200" dirty="0">
                <a:solidFill>
                  <a:schemeClr val="tx1"/>
                </a:solidFill>
                <a:effectLst/>
                <a:latin typeface="+mn-lt"/>
                <a:ea typeface="+mn-ea"/>
                <a:cs typeface="+mn-cs"/>
              </a:rPr>
              <a:t> Article,</a:t>
            </a:r>
            <a:r>
              <a:rPr lang="en-US" sz="1200" b="0" i="0" u="none" strike="noStrike" kern="1200" baseline="30000" dirty="0">
                <a:solidFill>
                  <a:schemeClr val="tx1"/>
                </a:solidFill>
                <a:effectLst/>
                <a:latin typeface="+mn-lt"/>
                <a:ea typeface="+mn-ea"/>
                <a:cs typeface="+mn-cs"/>
                <a:hlinkClick r:id="rId7"/>
              </a:rPr>
              <a:t>1</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several concerns were raised with respect to the veracity of the data and analyses conducted by </a:t>
            </a:r>
            <a:r>
              <a:rPr lang="en-US" sz="1200" b="0" i="0" kern="1200" dirty="0" err="1">
                <a:solidFill>
                  <a:schemeClr val="tx1"/>
                </a:solidFill>
                <a:effectLst/>
                <a:latin typeface="+mn-lt"/>
                <a:ea typeface="+mn-ea"/>
                <a:cs typeface="+mn-cs"/>
              </a:rPr>
              <a:t>Surgisphere</a:t>
            </a:r>
            <a:r>
              <a:rPr lang="en-US" sz="1200" b="0" i="0" kern="1200" dirty="0">
                <a:solidFill>
                  <a:schemeClr val="tx1"/>
                </a:solidFill>
                <a:effectLst/>
                <a:latin typeface="+mn-lt"/>
                <a:ea typeface="+mn-ea"/>
                <a:cs typeface="+mn-cs"/>
              </a:rPr>
              <a:t> Corporation and its founder and our co-author, </a:t>
            </a:r>
            <a:r>
              <a:rPr lang="en-US" sz="1200" b="0" i="0" kern="1200" dirty="0" err="1">
                <a:solidFill>
                  <a:schemeClr val="tx1"/>
                </a:solidFill>
                <a:effectLst/>
                <a:latin typeface="+mn-lt"/>
                <a:ea typeface="+mn-ea"/>
                <a:cs typeface="+mn-cs"/>
              </a:rPr>
              <a:t>Sapan</a:t>
            </a:r>
            <a:r>
              <a:rPr lang="en-US" sz="1200" b="0" i="0" kern="1200" dirty="0">
                <a:solidFill>
                  <a:schemeClr val="tx1"/>
                </a:solidFill>
                <a:effectLst/>
                <a:latin typeface="+mn-lt"/>
                <a:ea typeface="+mn-ea"/>
                <a:cs typeface="+mn-cs"/>
              </a:rPr>
              <a:t> Desai, in our publication. We launched an independent third-party peer review of </a:t>
            </a:r>
            <a:r>
              <a:rPr lang="en-US" sz="1200" b="0" i="0" kern="1200" dirty="0" err="1">
                <a:solidFill>
                  <a:schemeClr val="tx1"/>
                </a:solidFill>
                <a:effectLst/>
                <a:latin typeface="+mn-lt"/>
                <a:ea typeface="+mn-ea"/>
                <a:cs typeface="+mn-cs"/>
              </a:rPr>
              <a:t>Surgisphere</a:t>
            </a:r>
            <a:r>
              <a:rPr lang="en-US" sz="1200" b="0" i="0" kern="1200" dirty="0">
                <a:solidFill>
                  <a:schemeClr val="tx1"/>
                </a:solidFill>
                <a:effectLst/>
                <a:latin typeface="+mn-lt"/>
                <a:ea typeface="+mn-ea"/>
                <a:cs typeface="+mn-cs"/>
              </a:rPr>
              <a:t> with the consent of </a:t>
            </a:r>
            <a:r>
              <a:rPr lang="en-US" sz="1200" b="0" i="0" kern="1200" dirty="0" err="1">
                <a:solidFill>
                  <a:schemeClr val="tx1"/>
                </a:solidFill>
                <a:effectLst/>
                <a:latin typeface="+mn-lt"/>
                <a:ea typeface="+mn-ea"/>
                <a:cs typeface="+mn-cs"/>
              </a:rPr>
              <a:t>Sapan</a:t>
            </a:r>
            <a:r>
              <a:rPr lang="en-US" sz="1200" b="0" i="0" kern="1200" dirty="0">
                <a:solidFill>
                  <a:schemeClr val="tx1"/>
                </a:solidFill>
                <a:effectLst/>
                <a:latin typeface="+mn-lt"/>
                <a:ea typeface="+mn-ea"/>
                <a:cs typeface="+mn-cs"/>
              </a:rPr>
              <a:t> Desai to evaluate the origination of the database elements, to confirm the completeness of the database, and to replicate the analyses presented in the paper.</a:t>
            </a:r>
          </a:p>
          <a:p>
            <a:r>
              <a:rPr lang="en-US" sz="1200" b="0" i="0" kern="1200" dirty="0">
                <a:solidFill>
                  <a:schemeClr val="tx1"/>
                </a:solidFill>
                <a:effectLst/>
                <a:latin typeface="+mn-lt"/>
                <a:ea typeface="+mn-ea"/>
                <a:cs typeface="+mn-cs"/>
              </a:rPr>
              <a:t>Our independent peer reviewers informed us that </a:t>
            </a:r>
            <a:r>
              <a:rPr lang="en-US" sz="1200" b="0" i="0" kern="1200" dirty="0" err="1">
                <a:solidFill>
                  <a:schemeClr val="tx1"/>
                </a:solidFill>
                <a:effectLst/>
                <a:latin typeface="+mn-lt"/>
                <a:ea typeface="+mn-ea"/>
                <a:cs typeface="+mn-cs"/>
              </a:rPr>
              <a:t>Surgisphere</a:t>
            </a:r>
            <a:r>
              <a:rPr lang="en-US" sz="1200" b="0" i="0" kern="1200" dirty="0">
                <a:solidFill>
                  <a:schemeClr val="tx1"/>
                </a:solidFill>
                <a:effectLst/>
                <a:latin typeface="+mn-lt"/>
                <a:ea typeface="+mn-ea"/>
                <a:cs typeface="+mn-cs"/>
              </a:rPr>
              <a:t> would not transfer the full dataset, client contracts, and the full ISO audit report to their servers for analysis as such transfer would violate client agreements and confidentiality requirements. As such, our reviewers were not able to conduct an independent and private peer review and therefore notified us of their withdrawal from the peer-review process.</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0DD41161-6CC1-40CF-BFAD-D1410EEE27B0}" type="slidenum">
              <a:rPr lang="en-US" smtClean="0"/>
              <a:t>33</a:t>
            </a:fld>
            <a:endParaRPr lang="en-US" dirty="0"/>
          </a:p>
        </p:txBody>
      </p:sp>
    </p:spTree>
    <p:extLst>
      <p:ext uri="{BB962C8B-B14F-4D97-AF65-F5344CB8AC3E}">
        <p14:creationId xmlns:p14="http://schemas.microsoft.com/office/powerpoint/2010/main" val="903938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According to the summary of the China study,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was “not associated with a difference in time to clinical improvement” compared to a standard of care control. After one month, it appeared 13.9% of the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patients had died compared to 12.8% of patients in the control arm. The difference was not statistically significant.</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Hospitalized patients with advanced COVID-19 and lung involvement who received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recovered faster than similar patients who received placebo, according to a preliminary data analysis from a randomized, controlled trial involving 1063 patients, which began on February 21. The trial (known as the </a:t>
            </a:r>
            <a:r>
              <a:rPr lang="en-GB" sz="1200" b="0" i="0" u="none" strike="noStrike" kern="1200" dirty="0">
                <a:solidFill>
                  <a:schemeClr val="tx1"/>
                </a:solidFill>
                <a:effectLst/>
                <a:latin typeface="+mn-lt"/>
                <a:ea typeface="+mn-ea"/>
                <a:cs typeface="+mn-cs"/>
                <a:hlinkClick r:id="rId3"/>
              </a:rPr>
              <a:t>Adaptive COVID-19 Treatment Trial</a:t>
            </a:r>
            <a:r>
              <a:rPr lang="en-GB" sz="1200" b="0" i="0" u="none" strike="noStrike" kern="1200" dirty="0">
                <a:solidFill>
                  <a:schemeClr val="tx1"/>
                </a:solidFill>
                <a:effectLst/>
                <a:latin typeface="+mn-lt"/>
                <a:ea typeface="+mn-ea"/>
                <a:cs typeface="+mn-cs"/>
              </a:rPr>
              <a:t>, or ACTT), sponsored by the </a:t>
            </a:r>
            <a:r>
              <a:rPr lang="en-GB" sz="1200" b="0" i="0" u="none" strike="noStrike" kern="1200" dirty="0">
                <a:solidFill>
                  <a:schemeClr val="tx1"/>
                </a:solidFill>
                <a:effectLst/>
                <a:latin typeface="+mn-lt"/>
                <a:ea typeface="+mn-ea"/>
                <a:cs typeface="+mn-cs"/>
                <a:hlinkClick r:id="rId4"/>
              </a:rPr>
              <a:t>National Institute of Allergy and Infectious Diseases (NIAID)</a:t>
            </a:r>
            <a:r>
              <a:rPr lang="en-GB" sz="1200" b="0" i="0" u="none" strike="noStrike" kern="1200" dirty="0">
                <a:solidFill>
                  <a:schemeClr val="tx1"/>
                </a:solidFill>
                <a:effectLst/>
                <a:latin typeface="+mn-lt"/>
                <a:ea typeface="+mn-ea"/>
                <a:cs typeface="+mn-cs"/>
              </a:rPr>
              <a:t>, part of the National Institutes of Health, is the first clinical trial launched in the United States to evaluate an experimental treatment for COVID-19. Preliminary results indicate that patients who received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had a 31% faster time to recovery than those who received placebo (p&lt;0.001). Specifically, the median time to recovery was 11 days for patients treated with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compared with 15 days for those who received placebo. Results also suggested a survival benefit, with a mortality rate of 8.0% for the group receiving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versus 11.6% for the placebo group (p=0.059). Recovery in this study was defined as being well enough for hospital discharge or returning to normal activity level. </a:t>
            </a:r>
          </a:p>
          <a:p>
            <a:endParaRPr lang="en-GB"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err="1">
                <a:solidFill>
                  <a:schemeClr val="tx1"/>
                </a:solidFill>
                <a:effectLst/>
                <a:latin typeface="+mn-lt"/>
                <a:ea typeface="+mn-ea"/>
                <a:cs typeface="+mn-cs"/>
              </a:rPr>
              <a:t>Ivermectin</a:t>
            </a:r>
            <a:r>
              <a:rPr lang="en-GB" sz="1200" b="1" i="0" u="none" strike="noStrike" kern="1200" dirty="0">
                <a:solidFill>
                  <a:schemeClr val="tx1"/>
                </a:solidFill>
                <a:effectLst/>
                <a:latin typeface="+mn-lt"/>
                <a:ea typeface="+mn-ea"/>
                <a:cs typeface="+mn-cs"/>
              </a:rPr>
              <a:t>: </a:t>
            </a:r>
            <a:r>
              <a:rPr lang="en-US" sz="1200" b="1" dirty="0"/>
              <a:t>The concentration resulting in 50% inhibition (IC50; 2 µM) was &gt; 35× higher than the maximum plasma concentration (</a:t>
            </a:r>
            <a:r>
              <a:rPr lang="en-US" sz="1200" b="1" dirty="0" err="1"/>
              <a:t>Cmax</a:t>
            </a:r>
            <a:r>
              <a:rPr lang="en-US" sz="1200" b="1" dirty="0"/>
              <a:t>) after oral administration of the approved dose</a:t>
            </a:r>
            <a:r>
              <a:rPr lang="en-US" sz="1200" b="1" baseline="0" dirty="0"/>
              <a:t> (200 mcg/kg)</a:t>
            </a:r>
            <a:endParaRPr lang="en-US" sz="1200" b="1" dirty="0"/>
          </a:p>
          <a:p>
            <a:endParaRPr lang="en-US" dirty="0"/>
          </a:p>
        </p:txBody>
      </p:sp>
      <p:sp>
        <p:nvSpPr>
          <p:cNvPr id="4" name="Slide Number Placeholder 3"/>
          <p:cNvSpPr>
            <a:spLocks noGrp="1"/>
          </p:cNvSpPr>
          <p:nvPr>
            <p:ph type="sldNum" sz="quarter" idx="10"/>
          </p:nvPr>
        </p:nvSpPr>
        <p:spPr/>
        <p:txBody>
          <a:bodyPr/>
          <a:lstStyle/>
          <a:p>
            <a:fld id="{0DD41161-6CC1-40CF-BFAD-D1410EEE27B0}" type="slidenum">
              <a:rPr lang="en-US" smtClean="0"/>
              <a:t>34</a:t>
            </a:fld>
            <a:endParaRPr lang="en-US" dirty="0"/>
          </a:p>
        </p:txBody>
      </p:sp>
    </p:spTree>
    <p:extLst>
      <p:ext uri="{BB962C8B-B14F-4D97-AF65-F5344CB8AC3E}">
        <p14:creationId xmlns:p14="http://schemas.microsoft.com/office/powerpoint/2010/main" val="246967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41161-6CC1-40CF-BFAD-D1410EEE27B0}" type="slidenum">
              <a:rPr lang="en-US" smtClean="0"/>
              <a:t>35</a:t>
            </a:fld>
            <a:endParaRPr lang="en-US" dirty="0"/>
          </a:p>
        </p:txBody>
      </p:sp>
    </p:spTree>
    <p:extLst>
      <p:ext uri="{BB962C8B-B14F-4D97-AF65-F5344CB8AC3E}">
        <p14:creationId xmlns:p14="http://schemas.microsoft.com/office/powerpoint/2010/main" val="3365279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3641F-9DC9-4C37-8076-B2E08F82F9C5}" type="slidenum">
              <a:rPr lang="en-US" smtClean="0"/>
              <a:t>6</a:t>
            </a:fld>
            <a:endParaRPr lang="en-US"/>
          </a:p>
        </p:txBody>
      </p:sp>
    </p:spTree>
    <p:extLst>
      <p:ext uri="{BB962C8B-B14F-4D97-AF65-F5344CB8AC3E}">
        <p14:creationId xmlns:p14="http://schemas.microsoft.com/office/powerpoint/2010/main" val="1906533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3641F-9DC9-4C37-8076-B2E08F82F9C5}" type="slidenum">
              <a:rPr lang="en-US" smtClean="0"/>
              <a:t>7</a:t>
            </a:fld>
            <a:endParaRPr lang="en-US"/>
          </a:p>
        </p:txBody>
      </p:sp>
    </p:spTree>
    <p:extLst>
      <p:ext uri="{BB962C8B-B14F-4D97-AF65-F5344CB8AC3E}">
        <p14:creationId xmlns:p14="http://schemas.microsoft.com/office/powerpoint/2010/main" val="1277450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3641F-9DC9-4C37-8076-B2E08F82F9C5}" type="slidenum">
              <a:rPr lang="en-US" smtClean="0"/>
              <a:t>8</a:t>
            </a:fld>
            <a:endParaRPr lang="en-US"/>
          </a:p>
        </p:txBody>
      </p:sp>
    </p:spTree>
    <p:extLst>
      <p:ext uri="{BB962C8B-B14F-4D97-AF65-F5344CB8AC3E}">
        <p14:creationId xmlns:p14="http://schemas.microsoft.com/office/powerpoint/2010/main" val="3025144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3641F-9DC9-4C37-8076-B2E08F82F9C5}" type="slidenum">
              <a:rPr lang="en-US" smtClean="0"/>
              <a:t>9</a:t>
            </a:fld>
            <a:endParaRPr lang="en-US"/>
          </a:p>
        </p:txBody>
      </p:sp>
    </p:spTree>
    <p:extLst>
      <p:ext uri="{BB962C8B-B14F-4D97-AF65-F5344CB8AC3E}">
        <p14:creationId xmlns:p14="http://schemas.microsoft.com/office/powerpoint/2010/main" val="1549559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3641F-9DC9-4C37-8076-B2E08F82F9C5}" type="slidenum">
              <a:rPr lang="en-US" smtClean="0"/>
              <a:t>10</a:t>
            </a:fld>
            <a:endParaRPr lang="en-US"/>
          </a:p>
        </p:txBody>
      </p:sp>
    </p:spTree>
    <p:extLst>
      <p:ext uri="{BB962C8B-B14F-4D97-AF65-F5344CB8AC3E}">
        <p14:creationId xmlns:p14="http://schemas.microsoft.com/office/powerpoint/2010/main" val="2669294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3641F-9DC9-4C37-8076-B2E08F82F9C5}" type="slidenum">
              <a:rPr lang="en-US" smtClean="0"/>
              <a:t>11</a:t>
            </a:fld>
            <a:endParaRPr lang="en-US"/>
          </a:p>
        </p:txBody>
      </p:sp>
    </p:spTree>
    <p:extLst>
      <p:ext uri="{BB962C8B-B14F-4D97-AF65-F5344CB8AC3E}">
        <p14:creationId xmlns:p14="http://schemas.microsoft.com/office/powerpoint/2010/main" val="2064134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3641F-9DC9-4C37-8076-B2E08F82F9C5}" type="slidenum">
              <a:rPr lang="en-US" smtClean="0"/>
              <a:t>12</a:t>
            </a:fld>
            <a:endParaRPr lang="en-US"/>
          </a:p>
        </p:txBody>
      </p:sp>
    </p:spTree>
    <p:extLst>
      <p:ext uri="{BB962C8B-B14F-4D97-AF65-F5344CB8AC3E}">
        <p14:creationId xmlns:p14="http://schemas.microsoft.com/office/powerpoint/2010/main" val="1808241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3641F-9DC9-4C37-8076-B2E08F82F9C5}" type="slidenum">
              <a:rPr lang="en-US" smtClean="0"/>
              <a:t>14</a:t>
            </a:fld>
            <a:endParaRPr lang="en-US"/>
          </a:p>
        </p:txBody>
      </p:sp>
    </p:spTree>
    <p:extLst>
      <p:ext uri="{BB962C8B-B14F-4D97-AF65-F5344CB8AC3E}">
        <p14:creationId xmlns:p14="http://schemas.microsoft.com/office/powerpoint/2010/main" val="186502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6.png"/><Relationship Id="rId2" Type="http://schemas.openxmlformats.org/officeDocument/2006/relationships/tags" Target="../tags/tag34.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9.xml"/><Relationship Id="rId7"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vmlDrawing" Target="../drawings/vmlDrawing4.v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image" Target="../media/image8.emf"/></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tags" Target="../tags/tag43.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tags" Target="../tags/tag45.xml"/></Relationships>
</file>

<file path=ppt/slideLayouts/_rels/slideLayout2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8.xml"/><Relationship Id="rId7" Type="http://schemas.openxmlformats.org/officeDocument/2006/relationships/slideMaster" Target="../slideMasters/slideMaster4.xml"/><Relationship Id="rId2" Type="http://schemas.openxmlformats.org/officeDocument/2006/relationships/tags" Target="../tags/tag47.xml"/><Relationship Id="rId1" Type="http://schemas.openxmlformats.org/officeDocument/2006/relationships/vmlDrawing" Target="../drawings/vmlDrawing5.v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9.emf"/></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10.png"/><Relationship Id="rId2" Type="http://schemas.openxmlformats.org/officeDocument/2006/relationships/tags" Target="../tags/tag52.xml"/><Relationship Id="rId1" Type="http://schemas.openxmlformats.org/officeDocument/2006/relationships/vmlDrawing" Target="../drawings/vmlDrawing6.vml"/><Relationship Id="rId6" Type="http://schemas.openxmlformats.org/officeDocument/2006/relationships/tags" Target="../tags/tag56.xml"/><Relationship Id="rId11" Type="http://schemas.openxmlformats.org/officeDocument/2006/relationships/image" Target="../media/image8.emf"/><Relationship Id="rId5" Type="http://schemas.openxmlformats.org/officeDocument/2006/relationships/tags" Target="../tags/tag55.xml"/><Relationship Id="rId10" Type="http://schemas.openxmlformats.org/officeDocument/2006/relationships/oleObject" Target="../embeddings/oleObject6.bin"/><Relationship Id="rId4" Type="http://schemas.openxmlformats.org/officeDocument/2006/relationships/tags" Target="../tags/tag54.xml"/><Relationship Id="rId9"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10.png"/><Relationship Id="rId2" Type="http://schemas.openxmlformats.org/officeDocument/2006/relationships/tags" Target="../tags/tag59.xml"/><Relationship Id="rId1" Type="http://schemas.openxmlformats.org/officeDocument/2006/relationships/vmlDrawing" Target="../drawings/vmlDrawing7.vml"/><Relationship Id="rId6" Type="http://schemas.openxmlformats.org/officeDocument/2006/relationships/tags" Target="../tags/tag63.xml"/><Relationship Id="rId11" Type="http://schemas.openxmlformats.org/officeDocument/2006/relationships/image" Target="../media/image8.emf"/><Relationship Id="rId5" Type="http://schemas.openxmlformats.org/officeDocument/2006/relationships/tags" Target="../tags/tag62.xml"/><Relationship Id="rId10" Type="http://schemas.openxmlformats.org/officeDocument/2006/relationships/oleObject" Target="../embeddings/oleObject7.bin"/><Relationship Id="rId4" Type="http://schemas.openxmlformats.org/officeDocument/2006/relationships/tags" Target="../tags/tag61.xml"/><Relationship Id="rId9"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10.png"/><Relationship Id="rId2" Type="http://schemas.openxmlformats.org/officeDocument/2006/relationships/tags" Target="../tags/tag66.xml"/><Relationship Id="rId1" Type="http://schemas.openxmlformats.org/officeDocument/2006/relationships/vmlDrawing" Target="../drawings/vmlDrawing8.vml"/><Relationship Id="rId6" Type="http://schemas.openxmlformats.org/officeDocument/2006/relationships/tags" Target="../tags/tag70.xml"/><Relationship Id="rId11" Type="http://schemas.openxmlformats.org/officeDocument/2006/relationships/image" Target="../media/image8.emf"/><Relationship Id="rId5" Type="http://schemas.openxmlformats.org/officeDocument/2006/relationships/tags" Target="../tags/tag69.xml"/><Relationship Id="rId10" Type="http://schemas.openxmlformats.org/officeDocument/2006/relationships/oleObject" Target="../embeddings/oleObject8.bin"/><Relationship Id="rId4" Type="http://schemas.openxmlformats.org/officeDocument/2006/relationships/tags" Target="../tags/tag68.xml"/><Relationship Id="rId9"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image" Target="../media/image10.png"/><Relationship Id="rId2" Type="http://schemas.openxmlformats.org/officeDocument/2006/relationships/tags" Target="../tags/tag73.xml"/><Relationship Id="rId1" Type="http://schemas.openxmlformats.org/officeDocument/2006/relationships/vmlDrawing" Target="../drawings/vmlDrawing9.vml"/><Relationship Id="rId6" Type="http://schemas.openxmlformats.org/officeDocument/2006/relationships/tags" Target="../tags/tag77.xml"/><Relationship Id="rId11" Type="http://schemas.openxmlformats.org/officeDocument/2006/relationships/image" Target="../media/image11.emf"/><Relationship Id="rId5" Type="http://schemas.openxmlformats.org/officeDocument/2006/relationships/tags" Target="../tags/tag76.xml"/><Relationship Id="rId10" Type="http://schemas.openxmlformats.org/officeDocument/2006/relationships/oleObject" Target="../embeddings/oleObject9.bin"/><Relationship Id="rId4" Type="http://schemas.openxmlformats.org/officeDocument/2006/relationships/tags" Target="../tags/tag75.xml"/><Relationship Id="rId9"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1.xml"/><Relationship Id="rId7" Type="http://schemas.openxmlformats.org/officeDocument/2006/relationships/image" Target="../media/image9.emf"/><Relationship Id="rId2" Type="http://schemas.openxmlformats.org/officeDocument/2006/relationships/tags" Target="../tags/tag80.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Master" Target="../slideMasters/slideMaster4.xml"/><Relationship Id="rId4" Type="http://schemas.openxmlformats.org/officeDocument/2006/relationships/tags" Target="../tags/tag8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4.xml"/><Relationship Id="rId7" Type="http://schemas.openxmlformats.org/officeDocument/2006/relationships/image" Target="../media/image9.emf"/><Relationship Id="rId2" Type="http://schemas.openxmlformats.org/officeDocument/2006/relationships/tags" Target="../tags/tag83.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Master" Target="../slideMasters/slideMaster4.xml"/><Relationship Id="rId4" Type="http://schemas.openxmlformats.org/officeDocument/2006/relationships/tags" Target="../tags/tag85.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7.xml"/><Relationship Id="rId7" Type="http://schemas.openxmlformats.org/officeDocument/2006/relationships/image" Target="../media/image9.emf"/><Relationship Id="rId2" Type="http://schemas.openxmlformats.org/officeDocument/2006/relationships/tags" Target="../tags/tag86.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Master" Target="../slideMasters/slideMaster4.xml"/><Relationship Id="rId4" Type="http://schemas.openxmlformats.org/officeDocument/2006/relationships/tags" Target="../tags/tag88.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0.xml"/><Relationship Id="rId7" Type="http://schemas.openxmlformats.org/officeDocument/2006/relationships/image" Target="../media/image9.emf"/><Relationship Id="rId2" Type="http://schemas.openxmlformats.org/officeDocument/2006/relationships/tags" Target="../tags/tag89.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slideMaster" Target="../slideMasters/slideMaster4.xml"/><Relationship Id="rId4" Type="http://schemas.openxmlformats.org/officeDocument/2006/relationships/tags" Target="../tags/tag9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3.xml"/><Relationship Id="rId7" Type="http://schemas.openxmlformats.org/officeDocument/2006/relationships/image" Target="../media/image9.emf"/><Relationship Id="rId2" Type="http://schemas.openxmlformats.org/officeDocument/2006/relationships/tags" Target="../tags/tag92.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Master" Target="../slideMasters/slideMaster4.xml"/><Relationship Id="rId4" Type="http://schemas.openxmlformats.org/officeDocument/2006/relationships/tags" Target="../tags/tag9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12.jpeg"/><Relationship Id="rId2" Type="http://schemas.openxmlformats.org/officeDocument/2006/relationships/tags" Target="../tags/tag95.xml"/><Relationship Id="rId1" Type="http://schemas.openxmlformats.org/officeDocument/2006/relationships/vmlDrawing" Target="../drawings/vmlDrawing15.vml"/><Relationship Id="rId6" Type="http://schemas.openxmlformats.org/officeDocument/2006/relationships/image" Target="../media/image9.emf"/><Relationship Id="rId5" Type="http://schemas.openxmlformats.org/officeDocument/2006/relationships/oleObject" Target="../embeddings/oleObject15.bin"/><Relationship Id="rId4"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b="1"/>
            </a:lvl1pPr>
          </a:lstStyle>
          <a:p>
            <a:r>
              <a:rPr lang="en-US"/>
              <a:t>Click to edit Master title style</a:t>
            </a:r>
          </a:p>
        </p:txBody>
      </p:sp>
    </p:spTree>
    <p:extLst>
      <p:ext uri="{BB962C8B-B14F-4D97-AF65-F5344CB8AC3E}">
        <p14:creationId xmlns:p14="http://schemas.microsoft.com/office/powerpoint/2010/main" val="2792979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7/24/20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9714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5" name="Rectangle 4"/>
          <p:cNvSpPr/>
          <p:nvPr/>
        </p:nvSpPr>
        <p:spPr>
          <a:xfrm>
            <a:off x="0" y="0"/>
            <a:ext cx="12192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itle 1"/>
          <p:cNvSpPr>
            <a:spLocks noGrp="1"/>
          </p:cNvSpPr>
          <p:nvPr>
            <p:ph type="title"/>
          </p:nvPr>
        </p:nvSpPr>
        <p:spPr>
          <a:xfrm>
            <a:off x="609600" y="152400"/>
            <a:ext cx="10972800" cy="838200"/>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7" name="Content Placeholder 2"/>
          <p:cNvSpPr>
            <a:spLocks noGrp="1"/>
          </p:cNvSpPr>
          <p:nvPr>
            <p:ph idx="1"/>
          </p:nvPr>
        </p:nvSpPr>
        <p:spPr>
          <a:xfrm>
            <a:off x="609600" y="1219201"/>
            <a:ext cx="109728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9149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b="1"/>
            </a:lvl1pPr>
          </a:lstStyle>
          <a:p>
            <a:r>
              <a:rPr lang="en-US"/>
              <a:t>Click to edit Master title style</a:t>
            </a:r>
          </a:p>
        </p:txBody>
      </p:sp>
    </p:spTree>
    <p:extLst>
      <p:ext uri="{BB962C8B-B14F-4D97-AF65-F5344CB8AC3E}">
        <p14:creationId xmlns:p14="http://schemas.microsoft.com/office/powerpoint/2010/main" val="4192824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12192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1"/>
          <p:cNvSpPr>
            <a:spLocks noGrp="1"/>
          </p:cNvSpPr>
          <p:nvPr>
            <p:ph type="title"/>
          </p:nvPr>
        </p:nvSpPr>
        <p:spPr>
          <a:xfrm>
            <a:off x="609600" y="152400"/>
            <a:ext cx="10972800" cy="838200"/>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7" name="Content Placeholder 2"/>
          <p:cNvSpPr>
            <a:spLocks noGrp="1"/>
          </p:cNvSpPr>
          <p:nvPr>
            <p:ph idx="1"/>
          </p:nvPr>
        </p:nvSpPr>
        <p:spPr>
          <a:xfrm>
            <a:off x="609600" y="1219201"/>
            <a:ext cx="109728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87816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417638"/>
            <a:ext cx="109728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1294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919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0" y="1428750"/>
            <a:ext cx="5386917"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68512"/>
            <a:ext cx="5386917"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28750"/>
            <a:ext cx="5389033"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68512"/>
            <a:ext cx="5389033"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1902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141979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6CA19B9-F791-490A-852D-FC90925EBF74}" type="datetimeFigureOut">
              <a:rPr lang="en-US" smtClean="0">
                <a:solidFill>
                  <a:srgbClr val="00338E"/>
                </a:solidFill>
              </a:rPr>
              <a:pPr/>
              <a:t>7/24/20</a:t>
            </a:fld>
            <a:endParaRPr lang="en-US">
              <a:solidFill>
                <a:srgbClr val="00338E"/>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srgbClr val="00338E"/>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1BBCC12-4016-4C10-BE1F-F601FB5468B2}" type="slidenum">
              <a:rPr lang="en-US" smtClean="0">
                <a:solidFill>
                  <a:srgbClr val="00338E"/>
                </a:solidFill>
              </a:rPr>
              <a:pPr/>
              <a:t>‹#›</a:t>
            </a:fld>
            <a:endParaRPr lang="en-US">
              <a:solidFill>
                <a:srgbClr val="00338E"/>
              </a:solidFill>
            </a:endParaRPr>
          </a:p>
        </p:txBody>
      </p:sp>
    </p:spTree>
    <p:extLst>
      <p:ext uri="{BB962C8B-B14F-4D97-AF65-F5344CB8AC3E}">
        <p14:creationId xmlns:p14="http://schemas.microsoft.com/office/powerpoint/2010/main" val="41734465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0270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12192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152400"/>
            <a:ext cx="10972800" cy="838200"/>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7" name="Content Placeholder 2"/>
          <p:cNvSpPr>
            <a:spLocks noGrp="1"/>
          </p:cNvSpPr>
          <p:nvPr>
            <p:ph idx="1"/>
          </p:nvPr>
        </p:nvSpPr>
        <p:spPr>
          <a:xfrm>
            <a:off x="609600" y="1219201"/>
            <a:ext cx="109728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3959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62" y="1623"/>
          <a:ext cx="2159" cy="1619"/>
        </p:xfrm>
        <a:graphic>
          <a:graphicData uri="http://schemas.openxmlformats.org/presentationml/2006/ole">
            <mc:AlternateContent xmlns:mc="http://schemas.openxmlformats.org/markup-compatibility/2006">
              <mc:Choice xmlns:v="urn:schemas-microsoft-com:vml" Requires="v">
                <p:oleObj spid="_x0000_s2197"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2162" y="1623"/>
                        <a:ext cx="2159" cy="161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9B96C0B-CE9F-415C-B7B7-298E88FDAF32}"/>
              </a:ext>
            </a:extLst>
          </p:cNvPr>
          <p:cNvSpPr/>
          <p:nvPr userDrawn="1">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solidFill>
                <a:schemeClr val="tx1"/>
              </a:solidFill>
              <a:latin typeface="Georgia" panose="02040502050405020303" pitchFamily="18" charset="0"/>
              <a:ea typeface="+mj-ea"/>
              <a:cs typeface="+mj-cs"/>
              <a:sym typeface="Georgia" panose="02040502050405020303" pitchFamily="18" charset="0"/>
            </a:endParaRPr>
          </a:p>
        </p:txBody>
      </p:sp>
      <p:sp>
        <p:nvSpPr>
          <p:cNvPr id="11" name="Rectangle">
            <a:extLst>
              <a:ext uri="{FF2B5EF4-FFF2-40B4-BE49-F238E27FC236}">
                <a16:creationId xmlns:a16="http://schemas.microsoft.com/office/drawing/2014/main" id="{B4208225-5C22-496E-A342-E94D62C18FDC}"/>
              </a:ext>
            </a:extLst>
          </p:cNvPr>
          <p:cNvSpPr/>
          <p:nvPr userDrawn="1"/>
        </p:nvSpPr>
        <p:spPr bwMode="ltGray">
          <a:xfrm>
            <a:off x="1" y="1681162"/>
            <a:ext cx="12191999" cy="3657600"/>
          </a:xfrm>
          <a:prstGeom prst="rect">
            <a:avLst/>
          </a:prstGeom>
          <a:solidFill>
            <a:srgbClr val="0070C0"/>
          </a:solidFill>
          <a:ln w="12700">
            <a:miter lim="400000"/>
          </a:ln>
        </p:spPr>
        <p:txBody>
          <a:bodyPr lIns="0" tIns="0" rIns="0" bIns="0" anchor="ctr"/>
          <a:lstStyle/>
          <a:p>
            <a:pPr algn="l">
              <a:defRPr sz="3200" b="0">
                <a:solidFill>
                  <a:srgbClr val="FFFFFF"/>
                </a:solidFill>
                <a:latin typeface="+mn-lt"/>
                <a:ea typeface="+mn-ea"/>
                <a:cs typeface="+mn-cs"/>
                <a:sym typeface="Helvetica Neue Medium"/>
              </a:defRPr>
            </a:pPr>
            <a:endParaRPr>
              <a:solidFill>
                <a:srgbClr val="FF0000"/>
              </a:solidFill>
            </a:endParaRPr>
          </a:p>
        </p:txBody>
      </p:sp>
      <p:pic>
        <p:nvPicPr>
          <p:cNvPr id="12" name="fullColor.png" descr="fullColor.png">
            <a:extLst>
              <a:ext uri="{FF2B5EF4-FFF2-40B4-BE49-F238E27FC236}">
                <a16:creationId xmlns:a16="http://schemas.microsoft.com/office/drawing/2014/main" id="{63F392A6-21B5-4CA6-A199-930BFED2A682}"/>
              </a:ext>
            </a:extLst>
          </p:cNvPr>
          <p:cNvPicPr>
            <a:picLocks noChangeAspect="1"/>
          </p:cNvPicPr>
          <p:nvPr userDrawn="1"/>
        </p:nvPicPr>
        <p:blipFill>
          <a:blip r:embed="rId7"/>
          <a:stretch>
            <a:fillRect/>
          </a:stretch>
        </p:blipFill>
        <p:spPr bwMode="ltGray">
          <a:xfrm>
            <a:off x="8838424" y="448769"/>
            <a:ext cx="2665449" cy="711694"/>
          </a:xfrm>
          <a:prstGeom prst="rect">
            <a:avLst/>
          </a:prstGeom>
          <a:ln w="12700">
            <a:miter lim="400000"/>
          </a:ln>
        </p:spPr>
      </p:pic>
      <p:sp>
        <p:nvSpPr>
          <p:cNvPr id="13314" name="Title"/>
          <p:cNvSpPr>
            <a:spLocks noGrp="1" noChangeArrowheads="1"/>
          </p:cNvSpPr>
          <p:nvPr userDrawn="1">
            <p:ph type="ctrTitle"/>
          </p:nvPr>
        </p:nvSpPr>
        <p:spPr bwMode="gray">
          <a:xfrm>
            <a:off x="551941" y="3294405"/>
            <a:ext cx="10951931" cy="677108"/>
          </a:xfrm>
          <a:prstGeom prst="rect">
            <a:avLst/>
          </a:prstGeom>
        </p:spPr>
        <p:txBody>
          <a:bodyPr>
            <a:noAutofit/>
          </a:bodyPr>
          <a:lstStyle>
            <a:lvl1pPr>
              <a:defRPr lang="x-none" sz="4400" b="0" baseline="0">
                <a:solidFill>
                  <a:schemeClr val="bg1"/>
                </a:solidFill>
                <a:latin typeface="+mj-lt"/>
                <a:ea typeface="+mj-ea"/>
              </a:defRPr>
            </a:lvl1pPr>
          </a:lstStyle>
          <a:p>
            <a:pPr lvl="0" latinLnBrk="0"/>
            <a:r>
              <a:rPr lang="en-US" noProof="0"/>
              <a:t>Click to edit Master title style</a:t>
            </a:r>
          </a:p>
        </p:txBody>
      </p:sp>
      <p:sp>
        <p:nvSpPr>
          <p:cNvPr id="13315" name="Subtitle"/>
          <p:cNvSpPr>
            <a:spLocks noGrp="1" noChangeArrowheads="1"/>
          </p:cNvSpPr>
          <p:nvPr userDrawn="1">
            <p:ph type="subTitle" idx="1"/>
          </p:nvPr>
        </p:nvSpPr>
        <p:spPr bwMode="gray">
          <a:xfrm>
            <a:off x="551941" y="4092559"/>
            <a:ext cx="10951931" cy="307777"/>
          </a:xfrm>
          <a:prstGeom prst="rect">
            <a:avLst/>
          </a:prstGeom>
        </p:spPr>
        <p:txBody>
          <a:bodyPr vert="horz" wrap="square" lIns="0" tIns="0" rIns="0" bIns="0" rtlCol="0">
            <a:noAutofit/>
          </a:bodyPr>
          <a:lstStyle>
            <a:lvl1pPr>
              <a:defRPr lang="x-none" sz="2000" cap="none" baseline="0" noProof="0" dirty="0">
                <a:solidFill>
                  <a:schemeClr val="bg1"/>
                </a:solidFill>
                <a:latin typeface="+mn-lt"/>
              </a:defRPr>
            </a:lvl1pPr>
          </a:lstStyle>
          <a:p>
            <a:pPr lvl="0"/>
            <a:r>
              <a:rPr lang="en-US" noProof="0"/>
              <a:t>Click to edit Master subtitle style</a:t>
            </a:r>
          </a:p>
        </p:txBody>
      </p:sp>
      <p:sp>
        <p:nvSpPr>
          <p:cNvPr id="57" name="Document type" hidden="1"/>
          <p:cNvSpPr txBox="1">
            <a:spLocks noChangeArrowheads="1"/>
          </p:cNvSpPr>
          <p:nvPr userDrawn="1"/>
        </p:nvSpPr>
        <p:spPr bwMode="gray">
          <a:xfrm>
            <a:off x="554735" y="4510168"/>
            <a:ext cx="1095193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0" hangingPunct="1">
              <a:defRPr lang="x-none"/>
            </a:pPr>
            <a:r>
              <a:rPr lang="en-US" sz="1400" baseline="0" noProof="0">
                <a:solidFill>
                  <a:schemeClr val="bg1"/>
                </a:solidFill>
                <a:latin typeface="+mn-lt"/>
              </a:rPr>
              <a:t>Document type | Date</a:t>
            </a:r>
          </a:p>
        </p:txBody>
      </p:sp>
    </p:spTree>
    <p:extLst>
      <p:ext uri="{BB962C8B-B14F-4D97-AF65-F5344CB8AC3E}">
        <p14:creationId xmlns:p14="http://schemas.microsoft.com/office/powerpoint/2010/main" val="1871019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21" name="think-cell Slide" r:id="rId5" imgW="347" imgH="346" progId="TCLayout.ActiveDocument.1">
                  <p:embed/>
                </p:oleObj>
              </mc:Choice>
              <mc:Fallback>
                <p:oleObj name="think-cell Slide" r:id="rId5" imgW="347" imgH="346"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2A09FAF-36FC-448E-890E-061F32680BAE}"/>
              </a:ext>
            </a:extLst>
          </p:cNvPr>
          <p:cNvSpPr/>
          <p:nvPr userDrawn="1">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500" b="1" i="0" baseline="0">
              <a:solidFill>
                <a:schemeClr val="tx1"/>
              </a:solidFill>
              <a:latin typeface="Georgia" panose="02040502050405020303" pitchFamily="18" charset="0"/>
              <a:ea typeface="+mj-ea"/>
              <a:cs typeface="+mj-cs"/>
              <a:sym typeface="Georgia" panose="02040502050405020303" pitchFamily="18" charset="0"/>
            </a:endParaRPr>
          </a:p>
        </p:txBody>
      </p:sp>
      <p:sp>
        <p:nvSpPr>
          <p:cNvPr id="2" name="Title"/>
          <p:cNvSpPr>
            <a:spLocks noGrp="1"/>
          </p:cNvSpPr>
          <p:nvPr>
            <p:ph type="title"/>
          </p:nvPr>
        </p:nvSpPr>
        <p:spPr bwMode="gray">
          <a:xfrm>
            <a:off x="554736" y="246620"/>
            <a:ext cx="11082528" cy="38472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x-none" dirty="0">
                <a:latin typeface="+mj-lt"/>
              </a:defRPr>
            </a:lvl1pPr>
          </a:lstStyle>
          <a:p>
            <a:pPr lvl="0"/>
            <a:r>
              <a:rPr lang="en-US"/>
              <a:t>Click to edit Master title style</a:t>
            </a:r>
          </a:p>
        </p:txBody>
      </p:sp>
    </p:spTree>
    <p:extLst>
      <p:ext uri="{BB962C8B-B14F-4D97-AF65-F5344CB8AC3E}">
        <p14:creationId xmlns:p14="http://schemas.microsoft.com/office/powerpoint/2010/main" val="3998195266"/>
      </p:ext>
    </p:extLst>
  </p:cSld>
  <p:clrMapOvr>
    <a:masterClrMapping/>
  </p:clrMapOvr>
  <p:extLst>
    <p:ext uri="{DCECCB84-F9BA-43D5-87BE-67443E8EF086}">
      <p15:sldGuideLst xmlns:p15="http://schemas.microsoft.com/office/powerpoint/2012/main">
        <p15:guide id="1" pos="7489">
          <p15:clr>
            <a:srgbClr val="F26B43"/>
          </p15:clr>
        </p15:guide>
        <p15:guide id="2" pos="101">
          <p15:clr>
            <a:srgbClr val="F26B43"/>
          </p15:clr>
        </p15:guide>
        <p15:guide id="3" orient="horz" pos="701">
          <p15:clr>
            <a:srgbClr val="F26B43"/>
          </p15:clr>
        </p15:guide>
        <p15:guide id="4" orient="horz" pos="3991">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45"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246620"/>
            <a:ext cx="11082528" cy="384721"/>
          </a:xfrm>
        </p:spPr>
        <p:txBody>
          <a:bodyPr>
            <a:spAutoFit/>
          </a:bodyPr>
          <a:lstStyle>
            <a:lvl1pPr>
              <a:defRPr/>
            </a:lvl1p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643467"/>
            <a:ext cx="11082528" cy="276999"/>
          </a:xfr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1528549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694944"/>
          </a:xfrm>
          <a:prstGeom prst="rect">
            <a:avLst/>
          </a:prstGeom>
        </p:spPr>
        <p:txBody>
          <a:bodyPr anchor="t">
            <a:spAutoFit/>
          </a:bodyPr>
          <a:lstStyle>
            <a:lvl1pPr>
              <a:lnSpc>
                <a:spcPct val="9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1960092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1"/>
            </p:custDataLst>
          </p:nvPr>
        </p:nvSpPr>
        <p:spPr>
          <a:xfrm>
            <a:off x="554736" y="4580468"/>
            <a:ext cx="11082528" cy="677108"/>
          </a:xfrm>
        </p:spPr>
        <p:txBody>
          <a:bodyPr anchor="b">
            <a:spAutoFit/>
          </a:bodyPr>
          <a:lstStyle>
            <a:lvl1pPr>
              <a:lnSpc>
                <a:spcPct val="100000"/>
              </a:lnSpc>
              <a:defRPr sz="4400"/>
            </a:lvl1pPr>
          </a:lstStyle>
          <a:p>
            <a:r>
              <a:rPr lang="en-US"/>
              <a:t>Click to edit Master title style</a:t>
            </a: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2445372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896E2AE-3155-4B50-B469-1C6FC4A4E28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69" name="think-cell Slide" r:id="rId8" imgW="395" imgH="394" progId="TCLayout.ActiveDocument.1">
                  <p:embed/>
                </p:oleObj>
              </mc:Choice>
              <mc:Fallback>
                <p:oleObj name="think-cell Slide" r:id="rId8" imgW="395" imgH="394" progId="TCLayout.ActiveDocument.1">
                  <p:embed/>
                  <p:pic>
                    <p:nvPicPr>
                      <p:cNvPr id="3" name="Object 2" hidden="1">
                        <a:extLst>
                          <a:ext uri="{FF2B5EF4-FFF2-40B4-BE49-F238E27FC236}">
                            <a16:creationId xmlns:a16="http://schemas.microsoft.com/office/drawing/2014/main" id="{E896E2AE-3155-4B50-B469-1C6FC4A4E280}"/>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6F0BF83-D6CE-4BC4-83E3-5F38B15C21A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2547660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93"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359648"/>
            <a:ext cx="2514600" cy="1154162"/>
          </a:xfrm>
        </p:spPr>
        <p:txBody>
          <a:bodyPr anchor="b">
            <a:spAutoFit/>
          </a:bodyPr>
          <a:lstStyle>
            <a:lvl1pPr>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23" name="reversed.png" descr="reversed.png">
            <a:extLst>
              <a:ext uri="{FF2B5EF4-FFF2-40B4-BE49-F238E27FC236}">
                <a16:creationId xmlns:a16="http://schemas.microsoft.com/office/drawing/2014/main" id="{96E85E65-2265-4679-B415-04F1E07BFD02}"/>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BE789725-D96B-413F-A907-EA3CA4B45724}"/>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42867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17"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D2E0F6-5BB5-47A0-8E4A-CD4E6673B19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anchor="b">
            <a:spAutoFit/>
          </a:bodyPr>
          <a:lstStyle>
            <a:lvl1pPr algn="l">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76999"/>
          </a:xfr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10" name="reversed.png" descr="reversed.png">
            <a:extLst>
              <a:ext uri="{FF2B5EF4-FFF2-40B4-BE49-F238E27FC236}">
                <a16:creationId xmlns:a16="http://schemas.microsoft.com/office/drawing/2014/main" id="{1A495E3F-C9AC-45DB-A1FD-80270B8ADEAD}"/>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1" name="Slide Number">
            <a:extLst>
              <a:ext uri="{FF2B5EF4-FFF2-40B4-BE49-F238E27FC236}">
                <a16:creationId xmlns:a16="http://schemas.microsoft.com/office/drawing/2014/main" id="{0227C4C6-C6A6-4C74-A71D-7CD44A2345FD}"/>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166340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41"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246620"/>
            <a:ext cx="5065776" cy="384721"/>
          </a:xfrm>
        </p:spPr>
        <p:txBody>
          <a:bodyPr>
            <a:spAutoFit/>
          </a:bodyPr>
          <a:lstStyle>
            <a:lvl1pPr>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43467"/>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11" name="reversed.png" descr="reversed.png">
            <a:extLst>
              <a:ext uri="{FF2B5EF4-FFF2-40B4-BE49-F238E27FC236}">
                <a16:creationId xmlns:a16="http://schemas.microsoft.com/office/drawing/2014/main" id="{403792B7-C3B3-48DB-8D42-D35C5184D01D}"/>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E7C0B786-0B98-435B-AB5F-505441ABF9C5}"/>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44916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65"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246620"/>
            <a:ext cx="6967728" cy="384721"/>
          </a:xfrm>
        </p:spPr>
        <p:txBody>
          <a:bodyPr>
            <a:spAutoFit/>
          </a:bodyPr>
          <a:lstStyle>
            <a:lvl1pPr>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643467"/>
            <a:ext cx="6967728"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11" name="reversed.png" descr="reversed.png">
            <a:extLst>
              <a:ext uri="{FF2B5EF4-FFF2-40B4-BE49-F238E27FC236}">
                <a16:creationId xmlns:a16="http://schemas.microsoft.com/office/drawing/2014/main" id="{AA6DB52C-4CD9-4639-A05F-3E56A6FF3B11}"/>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4C54C6C4-C237-4A49-9CA3-3186AEED2081}"/>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990960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417638"/>
            <a:ext cx="109728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4642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Divider 1">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7F8BA957-435D-48C8-94A2-7E6DEB7B04B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89" name="think-cell Slide" r:id="rId6" imgW="395" imgH="394" progId="TCLayout.ActiveDocument.1">
                  <p:embed/>
                </p:oleObj>
              </mc:Choice>
              <mc:Fallback>
                <p:oleObj name="think-cell Slide" r:id="rId6" imgW="395" imgH="394" progId="TCLayout.ActiveDocument.1">
                  <p:embed/>
                  <p:pic>
                    <p:nvPicPr>
                      <p:cNvPr id="3" name="Object 6" hidden="1">
                        <a:extLst>
                          <a:ext uri="{FF2B5EF4-FFF2-40B4-BE49-F238E27FC236}">
                            <a16:creationId xmlns:a16="http://schemas.microsoft.com/office/drawing/2014/main" id="{7F8BA957-435D-48C8-94A2-7E6DEB7B04B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3184617-13BF-4A05-8E66-DE91493DF42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a:latin typeface="Georgia" panose="02040502050405020303" pitchFamily="18" charset="0"/>
              <a:ea typeface="+mj-ea"/>
              <a:cs typeface="+mj-cs"/>
              <a:sym typeface="Georgia" panose="02040502050405020303" pitchFamily="18" charset="0"/>
            </a:endParaRPr>
          </a:p>
        </p:txBody>
      </p:sp>
      <p:sp>
        <p:nvSpPr>
          <p:cNvPr id="11" name="Rectangle">
            <a:extLst>
              <a:ext uri="{FF2B5EF4-FFF2-40B4-BE49-F238E27FC236}">
                <a16:creationId xmlns:a16="http://schemas.microsoft.com/office/drawing/2014/main" id="{2FEE25A2-0DAB-416D-860E-D165916B70FF}"/>
              </a:ext>
            </a:extLst>
          </p:cNvPr>
          <p:cNvSpPr/>
          <p:nvPr userDrawn="1"/>
        </p:nvSpPr>
        <p:spPr>
          <a:xfrm>
            <a:off x="0" y="0"/>
            <a:ext cx="12192000" cy="6858000"/>
          </a:xfrm>
          <a:prstGeom prst="rect">
            <a:avLst/>
          </a:prstGeom>
          <a:solidFill>
            <a:srgbClr val="4472C4">
              <a:lumMod val="75000"/>
              <a:alpha val="96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Calibri" panose="020F0502020204030204"/>
              <a:sym typeface="Helvetica Neue Medium"/>
            </a:endParaRPr>
          </a:p>
        </p:txBody>
      </p:sp>
      <p:sp>
        <p:nvSpPr>
          <p:cNvPr id="8" name="Title 1">
            <a:extLst>
              <a:ext uri="{FF2B5EF4-FFF2-40B4-BE49-F238E27FC236}">
                <a16:creationId xmlns:a16="http://schemas.microsoft.com/office/drawing/2014/main" id="{CFC3F972-F338-C04D-A825-E0284B78045B}"/>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0" name="reversed.png" descr="reversed.png">
            <a:extLst>
              <a:ext uri="{FF2B5EF4-FFF2-40B4-BE49-F238E27FC236}">
                <a16:creationId xmlns:a16="http://schemas.microsoft.com/office/drawing/2014/main" id="{4CC002DA-7DFE-439A-ADB1-44CF21B510A0}"/>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85D8A3E8-3F86-4DE3-8E8C-B2750292BDCE}"/>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3175629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Divider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357CCD-08AF-4BA3-BA95-F0E03780C8B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13"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6C357CCD-08AF-4BA3-BA95-F0E03780C8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938B0A1-B8AF-4B10-AF95-AE4EB442747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a:latin typeface="Georgia" panose="02040502050405020303" pitchFamily="18" charset="0"/>
              <a:ea typeface="+mj-ea"/>
              <a:cs typeface="+mj-cs"/>
              <a:sym typeface="Georgia" panose="02040502050405020303" pitchFamily="18" charset="0"/>
            </a:endParaRPr>
          </a:p>
        </p:txBody>
      </p:sp>
      <p:sp>
        <p:nvSpPr>
          <p:cNvPr id="5" name="Rectangle">
            <a:extLst>
              <a:ext uri="{FF2B5EF4-FFF2-40B4-BE49-F238E27FC236}">
                <a16:creationId xmlns:a16="http://schemas.microsoft.com/office/drawing/2014/main" id="{15247663-3408-494B-8CF6-2014E7A9C6F1}"/>
              </a:ext>
            </a:extLst>
          </p:cNvPr>
          <p:cNvSpPr/>
          <p:nvPr userDrawn="1"/>
        </p:nvSpPr>
        <p:spPr>
          <a:xfrm>
            <a:off x="0" y="0"/>
            <a:ext cx="12192000" cy="6858000"/>
          </a:xfrm>
          <a:prstGeom prst="rect">
            <a:avLst/>
          </a:prstGeom>
          <a:solidFill>
            <a:srgbClr val="0070C0">
              <a:alpha val="78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 name="Title 1">
            <a:extLst>
              <a:ext uri="{FF2B5EF4-FFF2-40B4-BE49-F238E27FC236}">
                <a16:creationId xmlns:a16="http://schemas.microsoft.com/office/drawing/2014/main" id="{5A2FF599-422A-954D-BE07-1C1ABED4E452}"/>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0" name="reversed.png" descr="reversed.png">
            <a:extLst>
              <a:ext uri="{FF2B5EF4-FFF2-40B4-BE49-F238E27FC236}">
                <a16:creationId xmlns:a16="http://schemas.microsoft.com/office/drawing/2014/main" id="{24629D34-6D9A-4B45-928F-79DF08D8C797}"/>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1" name="Slide Number">
            <a:extLst>
              <a:ext uri="{FF2B5EF4-FFF2-40B4-BE49-F238E27FC236}">
                <a16:creationId xmlns:a16="http://schemas.microsoft.com/office/drawing/2014/main" id="{D395ECC3-FDF1-41AC-B0A5-2583BC6FDC7C}"/>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9036007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Divider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94FC123-E890-4D4A-9F34-D3F6B97E048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37"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094FC123-E890-4D4A-9F34-D3F6B97E048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8B068BF-AD8D-492E-9141-371493DD52E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a:latin typeface="Georgia" panose="02040502050405020303" pitchFamily="18" charset="0"/>
              <a:ea typeface="+mj-ea"/>
              <a:cs typeface="+mj-cs"/>
              <a:sym typeface="Georgia" panose="02040502050405020303" pitchFamily="18" charset="0"/>
            </a:endParaRPr>
          </a:p>
        </p:txBody>
      </p:sp>
      <p:sp>
        <p:nvSpPr>
          <p:cNvPr id="7" name="Rectangle">
            <a:extLst>
              <a:ext uri="{FF2B5EF4-FFF2-40B4-BE49-F238E27FC236}">
                <a16:creationId xmlns:a16="http://schemas.microsoft.com/office/drawing/2014/main" id="{0CFAD66E-1023-D447-9C21-4738352A99C2}"/>
              </a:ext>
            </a:extLst>
          </p:cNvPr>
          <p:cNvSpPr/>
          <p:nvPr userDrawn="1"/>
        </p:nvSpPr>
        <p:spPr>
          <a:xfrm>
            <a:off x="0" y="0"/>
            <a:ext cx="12192000" cy="6858000"/>
          </a:xfrm>
          <a:prstGeom prst="rect">
            <a:avLst/>
          </a:prstGeom>
          <a:solidFill>
            <a:srgbClr val="3EABA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Title 1">
            <a:extLst>
              <a:ext uri="{FF2B5EF4-FFF2-40B4-BE49-F238E27FC236}">
                <a16:creationId xmlns:a16="http://schemas.microsoft.com/office/drawing/2014/main" id="{7CBCB5E8-04E4-6E49-86F3-BB792114ACB3}"/>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1" name="reversed.png" descr="reversed.png">
            <a:extLst>
              <a:ext uri="{FF2B5EF4-FFF2-40B4-BE49-F238E27FC236}">
                <a16:creationId xmlns:a16="http://schemas.microsoft.com/office/drawing/2014/main" id="{A882EFEF-76F1-43B8-A94A-180C0445EB09}"/>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4CC631A0-5C1C-405C-9E8C-D0F922F95707}"/>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945710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Divider 4">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F304CF-9F36-4E93-928A-D9B95D27597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61"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2CF304CF-9F36-4E93-928A-D9B95D27597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9F8F985-C383-47BE-9BA9-0221056514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a:latin typeface="Georgia" panose="02040502050405020303" pitchFamily="18" charset="0"/>
              <a:ea typeface="+mj-ea"/>
              <a:cs typeface="+mj-cs"/>
              <a:sym typeface="Georgia" panose="02040502050405020303" pitchFamily="18" charset="0"/>
            </a:endParaRPr>
          </a:p>
        </p:txBody>
      </p:sp>
      <p:sp>
        <p:nvSpPr>
          <p:cNvPr id="8" name="Rectangle">
            <a:extLst>
              <a:ext uri="{FF2B5EF4-FFF2-40B4-BE49-F238E27FC236}">
                <a16:creationId xmlns:a16="http://schemas.microsoft.com/office/drawing/2014/main" id="{F1622073-CF4E-493F-913C-EEB3EA92A226}"/>
              </a:ext>
            </a:extLst>
          </p:cNvPr>
          <p:cNvSpPr/>
          <p:nvPr userDrawn="1"/>
        </p:nvSpPr>
        <p:spPr>
          <a:xfrm>
            <a:off x="0" y="0"/>
            <a:ext cx="12192000" cy="6858000"/>
          </a:xfrm>
          <a:prstGeom prst="rect">
            <a:avLst/>
          </a:prstGeom>
          <a:solidFill>
            <a:srgbClr val="70AD47">
              <a:alpha val="89000"/>
            </a:srgbClr>
          </a:solidFill>
          <a:ln w="12700">
            <a:no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Calibri" panose="020F0502020204030204"/>
              <a:sym typeface="Helvetica Neue Medium"/>
            </a:endParaRPr>
          </a:p>
        </p:txBody>
      </p:sp>
      <p:sp>
        <p:nvSpPr>
          <p:cNvPr id="9" name="Title 1">
            <a:extLst>
              <a:ext uri="{FF2B5EF4-FFF2-40B4-BE49-F238E27FC236}">
                <a16:creationId xmlns:a16="http://schemas.microsoft.com/office/drawing/2014/main" id="{850E92A1-50A8-BB4A-8B57-1B97107FC976}"/>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1" name="reversed.png" descr="reversed.png">
            <a:extLst>
              <a:ext uri="{FF2B5EF4-FFF2-40B4-BE49-F238E27FC236}">
                <a16:creationId xmlns:a16="http://schemas.microsoft.com/office/drawing/2014/main" id="{151712F9-4A81-4818-A78F-4E3A22C7BC14}"/>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8EF249DA-C224-46EA-9198-8573B179AA88}"/>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8042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pter Divider 5">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05309E-F476-47F3-A05A-E20A5683765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85"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F905309E-F476-47F3-A05A-E20A5683765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4A575CE-E476-49DB-A515-6F566B0488B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a:latin typeface="Georgia" panose="02040502050405020303" pitchFamily="18" charset="0"/>
              <a:ea typeface="+mj-ea"/>
              <a:cs typeface="+mj-cs"/>
              <a:sym typeface="Georgia" panose="02040502050405020303" pitchFamily="18" charset="0"/>
            </a:endParaRPr>
          </a:p>
        </p:txBody>
      </p:sp>
      <p:sp>
        <p:nvSpPr>
          <p:cNvPr id="8" name="Rectangle">
            <a:extLst>
              <a:ext uri="{FF2B5EF4-FFF2-40B4-BE49-F238E27FC236}">
                <a16:creationId xmlns:a16="http://schemas.microsoft.com/office/drawing/2014/main" id="{85848E81-68CE-BD47-B16C-70DDB022EADB}"/>
              </a:ext>
            </a:extLst>
          </p:cNvPr>
          <p:cNvSpPr/>
          <p:nvPr userDrawn="1"/>
        </p:nvSpPr>
        <p:spPr>
          <a:xfrm>
            <a:off x="0" y="0"/>
            <a:ext cx="12192000" cy="6858000"/>
          </a:xfrm>
          <a:prstGeom prst="rect">
            <a:avLst/>
          </a:prstGeom>
          <a:solidFill>
            <a:schemeClr val="bg1">
              <a:lumMod val="65000"/>
            </a:schemeClr>
          </a:solidFill>
          <a:ln w="12700">
            <a:no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 name="Title 1">
            <a:extLst>
              <a:ext uri="{FF2B5EF4-FFF2-40B4-BE49-F238E27FC236}">
                <a16:creationId xmlns:a16="http://schemas.microsoft.com/office/drawing/2014/main" id="{1517A084-2089-A847-850E-08177F67F412}"/>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9" name="reversed.png" descr="reversed.png">
            <a:extLst>
              <a:ext uri="{FF2B5EF4-FFF2-40B4-BE49-F238E27FC236}">
                <a16:creationId xmlns:a16="http://schemas.microsoft.com/office/drawing/2014/main" id="{FB87D44B-EDEF-4EC6-AB56-F45E79B5C1E9}"/>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0" name="Slide Number">
            <a:extLst>
              <a:ext uri="{FF2B5EF4-FFF2-40B4-BE49-F238E27FC236}">
                <a16:creationId xmlns:a16="http://schemas.microsoft.com/office/drawing/2014/main" id="{8CD2C346-9A01-44DA-808F-B5D6E32E4AC3}"/>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826557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DC484C6B-D637-4212-9E66-E106FB428E4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09" name="think-cell Slide" r:id="rId5" imgW="395" imgH="394" progId="TCLayout.ActiveDocument.1">
                  <p:embed/>
                </p:oleObj>
              </mc:Choice>
              <mc:Fallback>
                <p:oleObj name="think-cell Slide" r:id="rId5" imgW="395" imgH="394" progId="TCLayout.ActiveDocument.1">
                  <p:embed/>
                  <p:pic>
                    <p:nvPicPr>
                      <p:cNvPr id="2" name="Object 6" hidden="1">
                        <a:extLst>
                          <a:ext uri="{FF2B5EF4-FFF2-40B4-BE49-F238E27FC236}">
                            <a16:creationId xmlns:a16="http://schemas.microsoft.com/office/drawing/2014/main" id="{DC484C6B-D637-4212-9E66-E106FB428E4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8" name="Picture 7">
            <a:extLst>
              <a:ext uri="{FF2B5EF4-FFF2-40B4-BE49-F238E27FC236}">
                <a16:creationId xmlns:a16="http://schemas.microsoft.com/office/drawing/2014/main" id="{7E3FDDC6-1B3C-40B1-9FAC-8DE6CD770C07}"/>
              </a:ext>
            </a:extLst>
          </p:cNvPr>
          <p:cNvPicPr>
            <a:picLocks noChangeAspect="1"/>
          </p:cNvPicPr>
          <p:nvPr userDrawn="1"/>
        </p:nvPicPr>
        <p:blipFill>
          <a:blip r:embed="rId7"/>
          <a:stretch>
            <a:fillRect/>
          </a:stretch>
        </p:blipFill>
        <p:spPr>
          <a:xfrm>
            <a:off x="4717306" y="4554941"/>
            <a:ext cx="2757389" cy="545209"/>
          </a:xfrm>
          <a:prstGeom prst="rect">
            <a:avLst/>
          </a:prstGeom>
        </p:spPr>
      </p:pic>
    </p:spTree>
    <p:extLst>
      <p:ext uri="{BB962C8B-B14F-4D97-AF65-F5344CB8AC3E}">
        <p14:creationId xmlns:p14="http://schemas.microsoft.com/office/powerpoint/2010/main" val="105862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620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0" y="1428750"/>
            <a:ext cx="5386917"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068512"/>
            <a:ext cx="5386917"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28750"/>
            <a:ext cx="5389033"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068512"/>
            <a:ext cx="5389033"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5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68285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352800"/>
            <a:ext cx="8534400" cy="1752600"/>
          </a:xfrm>
          <a:prstGeom prst="rect">
            <a:avLst/>
          </a:prstGeom>
        </p:spPr>
        <p:txBody>
          <a:bodyPr/>
          <a:lstStyle>
            <a:lvl1pPr marL="0" indent="0" algn="ctr">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42812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352800"/>
            <a:ext cx="8534400" cy="1752600"/>
          </a:xfrm>
          <a:prstGeom prst="rect">
            <a:avLst/>
          </a:prstGeom>
        </p:spPr>
        <p:txBody>
          <a:bodyPr/>
          <a:lstStyle>
            <a:lvl1pPr marL="0" indent="0" algn="ctr">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95593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417638"/>
            <a:ext cx="109728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9850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vmlDrawing" Target="../drawings/vmlDrawing1.vml"/><Relationship Id="rId26" Type="http://schemas.openxmlformats.org/officeDocument/2006/relationships/tags" Target="../tags/tag8.xml"/><Relationship Id="rId39" Type="http://schemas.openxmlformats.org/officeDocument/2006/relationships/tags" Target="../tags/tag21.xml"/><Relationship Id="rId21" Type="http://schemas.openxmlformats.org/officeDocument/2006/relationships/tags" Target="../tags/tag3.xml"/><Relationship Id="rId34" Type="http://schemas.openxmlformats.org/officeDocument/2006/relationships/tags" Target="../tags/tag16.xml"/><Relationship Id="rId42" Type="http://schemas.openxmlformats.org/officeDocument/2006/relationships/tags" Target="../tags/tag24.xml"/><Relationship Id="rId47" Type="http://schemas.openxmlformats.org/officeDocument/2006/relationships/tags" Target="../tags/tag29.xml"/><Relationship Id="rId50" Type="http://schemas.openxmlformats.org/officeDocument/2006/relationships/tags" Target="../tags/tag3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9" Type="http://schemas.openxmlformats.org/officeDocument/2006/relationships/tags" Target="../tags/tag11.xml"/><Relationship Id="rId11" Type="http://schemas.openxmlformats.org/officeDocument/2006/relationships/slideLayout" Target="../slideLayouts/slideLayout30.xml"/><Relationship Id="rId24" Type="http://schemas.openxmlformats.org/officeDocument/2006/relationships/tags" Target="../tags/tag6.xml"/><Relationship Id="rId32" Type="http://schemas.openxmlformats.org/officeDocument/2006/relationships/tags" Target="../tags/tag14.xml"/><Relationship Id="rId37" Type="http://schemas.openxmlformats.org/officeDocument/2006/relationships/tags" Target="../tags/tag19.xml"/><Relationship Id="rId40" Type="http://schemas.openxmlformats.org/officeDocument/2006/relationships/tags" Target="../tags/tag22.xml"/><Relationship Id="rId45" Type="http://schemas.openxmlformats.org/officeDocument/2006/relationships/tags" Target="../tags/tag27.xml"/><Relationship Id="rId53" Type="http://schemas.openxmlformats.org/officeDocument/2006/relationships/image" Target="../media/image3.emf"/><Relationship Id="rId5" Type="http://schemas.openxmlformats.org/officeDocument/2006/relationships/slideLayout" Target="../slideLayouts/slideLayout24.xml"/><Relationship Id="rId10" Type="http://schemas.openxmlformats.org/officeDocument/2006/relationships/slideLayout" Target="../slideLayouts/slideLayout29.xml"/><Relationship Id="rId19" Type="http://schemas.openxmlformats.org/officeDocument/2006/relationships/tags" Target="../tags/tag1.xml"/><Relationship Id="rId31" Type="http://schemas.openxmlformats.org/officeDocument/2006/relationships/tags" Target="../tags/tag13.xml"/><Relationship Id="rId44" Type="http://schemas.openxmlformats.org/officeDocument/2006/relationships/tags" Target="../tags/tag26.xml"/><Relationship Id="rId52" Type="http://schemas.openxmlformats.org/officeDocument/2006/relationships/oleObject" Target="../embeddings/oleObject1.bin"/><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4.xml"/><Relationship Id="rId27" Type="http://schemas.openxmlformats.org/officeDocument/2006/relationships/tags" Target="../tags/tag9.xml"/><Relationship Id="rId30" Type="http://schemas.openxmlformats.org/officeDocument/2006/relationships/tags" Target="../tags/tag12.xml"/><Relationship Id="rId35" Type="http://schemas.openxmlformats.org/officeDocument/2006/relationships/tags" Target="../tags/tag17.xml"/><Relationship Id="rId43" Type="http://schemas.openxmlformats.org/officeDocument/2006/relationships/tags" Target="../tags/tag25.xml"/><Relationship Id="rId48" Type="http://schemas.openxmlformats.org/officeDocument/2006/relationships/tags" Target="../tags/tag30.xml"/><Relationship Id="rId8" Type="http://schemas.openxmlformats.org/officeDocument/2006/relationships/slideLayout" Target="../slideLayouts/slideLayout27.xml"/><Relationship Id="rId51" Type="http://schemas.openxmlformats.org/officeDocument/2006/relationships/tags" Target="../tags/tag33.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theme" Target="../theme/theme4.xml"/><Relationship Id="rId25" Type="http://schemas.openxmlformats.org/officeDocument/2006/relationships/tags" Target="../tags/tag7.xml"/><Relationship Id="rId33" Type="http://schemas.openxmlformats.org/officeDocument/2006/relationships/tags" Target="../tags/tag15.xml"/><Relationship Id="rId38" Type="http://schemas.openxmlformats.org/officeDocument/2006/relationships/tags" Target="../tags/tag20.xml"/><Relationship Id="rId46" Type="http://schemas.openxmlformats.org/officeDocument/2006/relationships/tags" Target="../tags/tag28.xml"/><Relationship Id="rId20" Type="http://schemas.openxmlformats.org/officeDocument/2006/relationships/tags" Target="../tags/tag2.xml"/><Relationship Id="rId41" Type="http://schemas.openxmlformats.org/officeDocument/2006/relationships/tags" Target="../tags/tag23.xml"/><Relationship Id="rId54"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5" Type="http://schemas.openxmlformats.org/officeDocument/2006/relationships/slideLayout" Target="../slideLayouts/slideLayout34.xml"/><Relationship Id="rId23" Type="http://schemas.openxmlformats.org/officeDocument/2006/relationships/tags" Target="../tags/tag5.xml"/><Relationship Id="rId28" Type="http://schemas.openxmlformats.org/officeDocument/2006/relationships/tags" Target="../tags/tag10.xml"/><Relationship Id="rId36" Type="http://schemas.openxmlformats.org/officeDocument/2006/relationships/tags" Target="../tags/tag18.xml"/><Relationship Id="rId49" Type="http://schemas.openxmlformats.org/officeDocument/2006/relationships/tags" Target="../tags/tag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5400" y="6381192"/>
            <a:ext cx="8966200" cy="324408"/>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25400" y="6210486"/>
            <a:ext cx="8966200" cy="94506"/>
          </a:xfrm>
          <a:prstGeom prst="rect">
            <a:avLst/>
          </a:prstGeom>
          <a:solidFill>
            <a:srgbClr val="439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801" y="6477000"/>
            <a:ext cx="5965964" cy="112776"/>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42400" y="6277140"/>
            <a:ext cx="3066288" cy="399721"/>
          </a:xfrm>
          <a:prstGeom prst="rect">
            <a:avLst/>
          </a:prstGeom>
        </p:spPr>
      </p:pic>
    </p:spTree>
    <p:extLst>
      <p:ext uri="{BB962C8B-B14F-4D97-AF65-F5344CB8AC3E}">
        <p14:creationId xmlns:p14="http://schemas.microsoft.com/office/powerpoint/2010/main" val="3532283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0" r:id="rId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019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25400" y="6381192"/>
            <a:ext cx="8966200" cy="324408"/>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1"/>
          <p:cNvSpPr>
            <a:spLocks noChangeArrowheads="1"/>
          </p:cNvSpPr>
          <p:nvPr/>
        </p:nvSpPr>
        <p:spPr bwMode="auto">
          <a:xfrm>
            <a:off x="203200" y="6424382"/>
            <a:ext cx="7620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50"/>
              </a:spcAft>
            </a:pPr>
            <a:r>
              <a:rPr lang="en-US" sz="1100" b="1">
                <a:solidFill>
                  <a:schemeClr val="bg1"/>
                </a:solidFill>
                <a:latin typeface="Arial" pitchFamily="34" charset="0"/>
                <a:cs typeface="Arial" pitchFamily="34" charset="0"/>
              </a:rPr>
              <a:t>Sacred Encounters   Perfect Care   Healthiest Communities</a:t>
            </a:r>
          </a:p>
        </p:txBody>
      </p:sp>
      <p:sp>
        <p:nvSpPr>
          <p:cNvPr id="16" name="Rectangle 15"/>
          <p:cNvSpPr/>
          <p:nvPr/>
        </p:nvSpPr>
        <p:spPr>
          <a:xfrm>
            <a:off x="-25400" y="6210486"/>
            <a:ext cx="8966200" cy="94506"/>
          </a:xfrm>
          <a:prstGeom prst="rect">
            <a:avLst/>
          </a:prstGeom>
          <a:solidFill>
            <a:srgbClr val="439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42400" y="6277140"/>
            <a:ext cx="3066288" cy="399721"/>
          </a:xfrm>
          <a:prstGeom prst="rect">
            <a:avLst/>
          </a:prstGeom>
        </p:spPr>
      </p:pic>
    </p:spTree>
    <p:extLst>
      <p:ext uri="{BB962C8B-B14F-4D97-AF65-F5344CB8AC3E}">
        <p14:creationId xmlns:p14="http://schemas.microsoft.com/office/powerpoint/2010/main" val="2890607693"/>
      </p:ext>
    </p:extLst>
  </p:cSld>
  <p:clrMap bg1="lt1" tx1="dk1" bg2="lt2" tx2="dk2" accent1="accent1" accent2="accent2" accent3="accent3" accent4="accent4" accent5="accent5" accent6="accent6" hlink="hlink" folHlink="folHlink"/>
  <p:sldLayoutIdLst>
    <p:sldLayoutId id="2147483669" r:id="rId1"/>
    <p:sldLayoutId id="2147483682" r:id="rId2"/>
    <p:sldLayoutId id="2147483727" r:id="rId3"/>
    <p:sldLayoutId id="2147483728" r:id="rId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5400" y="6381192"/>
            <a:ext cx="8966200" cy="324408"/>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25400" y="6210486"/>
            <a:ext cx="8966200" cy="94506"/>
          </a:xfrm>
          <a:prstGeom prst="rect">
            <a:avLst/>
          </a:prstGeom>
          <a:solidFill>
            <a:srgbClr val="439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801" y="6477000"/>
            <a:ext cx="5965964" cy="112776"/>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42400" y="6277140"/>
            <a:ext cx="3066288" cy="399721"/>
          </a:xfrm>
          <a:prstGeom prst="rect">
            <a:avLst/>
          </a:prstGeom>
        </p:spPr>
      </p:pic>
    </p:spTree>
    <p:extLst>
      <p:ext uri="{BB962C8B-B14F-4D97-AF65-F5344CB8AC3E}">
        <p14:creationId xmlns:p14="http://schemas.microsoft.com/office/powerpoint/2010/main" val="20834634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713" r:id="rId8"/>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9"/>
            </p:custDataLst>
            <p:extLst/>
          </p:nvPr>
        </p:nvGraphicFramePr>
        <p:xfrm>
          <a:off x="0" y="1"/>
          <a:ext cx="215979" cy="161975"/>
        </p:xfrm>
        <a:graphic>
          <a:graphicData uri="http://schemas.openxmlformats.org/presentationml/2006/ole">
            <mc:AlternateContent xmlns:mc="http://schemas.openxmlformats.org/markup-compatibility/2006">
              <mc:Choice xmlns:v="urn:schemas-microsoft-com:vml" Requires="v">
                <p:oleObj spid="_x0000_s1173" name="think-cell Slide" r:id="rId52" imgW="270" imgH="270" progId="TCLayout.ActiveDocument.1">
                  <p:embed/>
                </p:oleObj>
              </mc:Choice>
              <mc:Fallback>
                <p:oleObj name="think-cell Slide" r:id="rId52" imgW="270" imgH="270" progId="TCLayout.ActiveDocument.1">
                  <p:embed/>
                  <p:pic>
                    <p:nvPicPr>
                      <p:cNvPr id="2" name="Object 1" hidden="1"/>
                      <p:cNvPicPr/>
                      <p:nvPr/>
                    </p:nvPicPr>
                    <p:blipFill>
                      <a:blip r:embed="rId53"/>
                      <a:stretch>
                        <a:fillRect/>
                      </a:stretch>
                    </p:blipFill>
                    <p:spPr>
                      <a:xfrm>
                        <a:off x="0" y="1"/>
                        <a:ext cx="215979" cy="161975"/>
                      </a:xfrm>
                      <a:prstGeom prst="rect">
                        <a:avLst/>
                      </a:prstGeom>
                    </p:spPr>
                  </p:pic>
                </p:oleObj>
              </mc:Fallback>
            </mc:AlternateContent>
          </a:graphicData>
        </a:graphic>
      </p:graphicFrame>
      <p:sp>
        <p:nvSpPr>
          <p:cNvPr id="6" name="Rectangle 5" hidden="1"/>
          <p:cNvSpPr/>
          <p:nvPr userDrawn="1">
            <p:custDataLst>
              <p:tags r:id="rId20"/>
            </p:custDataLst>
          </p:nvPr>
        </p:nvSpPr>
        <p:spPr bwMode="auto">
          <a:xfrm>
            <a:off x="0" y="1"/>
            <a:ext cx="215979" cy="161975"/>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x-none" sz="2176" b="0" i="0" baseline="0">
              <a:solidFill>
                <a:schemeClr val="tx1"/>
              </a:solidFill>
              <a:latin typeface="Arial" panose="020B0604020202020204" pitchFamily="34" charset="0"/>
              <a:ea typeface="+mn-ea"/>
              <a:cs typeface="+mn-cs"/>
              <a:sym typeface="Arial" panose="020B0604020202020204" pitchFamily="34" charset="0"/>
            </a:endParaRPr>
          </a:p>
        </p:txBody>
      </p:sp>
      <p:sp>
        <p:nvSpPr>
          <p:cNvPr id="19" name="Title"/>
          <p:cNvSpPr>
            <a:spLocks noGrp="1" noChangeArrowheads="1"/>
          </p:cNvSpPr>
          <p:nvPr>
            <p:ph type="title"/>
          </p:nvPr>
        </p:nvSpPr>
        <p:spPr bwMode="gray">
          <a:xfrm>
            <a:off x="554736" y="246620"/>
            <a:ext cx="11082528"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endParaRPr lang="x-none" noProof="0"/>
          </a:p>
        </p:txBody>
      </p:sp>
      <p:sp>
        <p:nvSpPr>
          <p:cNvPr id="3" name="Rectangle 286"/>
          <p:cNvSpPr>
            <a:spLocks noGrp="1"/>
          </p:cNvSpPr>
          <p:nvPr>
            <p:ph type="body" idx="1"/>
          </p:nvPr>
        </p:nvSpPr>
        <p:spPr bwMode="gray">
          <a:xfrm>
            <a:off x="2371623" y="2708460"/>
            <a:ext cx="5801188" cy="1231106"/>
          </a:xfrm>
          <a:prstGeom prst="rect">
            <a:avLst/>
          </a:prstGeom>
        </p:spPr>
        <p:txBody>
          <a:bodyPr vert="horz" wrap="square"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p>
        </p:txBody>
      </p:sp>
      <p:grpSp>
        <p:nvGrpSpPr>
          <p:cNvPr id="59" name="LegendBoxes" hidden="1"/>
          <p:cNvGrpSpPr>
            <a:grpSpLocks/>
          </p:cNvGrpSpPr>
          <p:nvPr userDrawn="1"/>
        </p:nvGrpSpPr>
        <p:grpSpPr bwMode="auto">
          <a:xfrm>
            <a:off x="10873676" y="304985"/>
            <a:ext cx="763588" cy="996951"/>
            <a:chOff x="4936" y="176"/>
            <a:chExt cx="481" cy="628"/>
          </a:xfrm>
        </p:grpSpPr>
        <p:sp>
          <p:nvSpPr>
            <p:cNvPr id="102"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0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104"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0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106"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0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108"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0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nvGrpSpPr>
          <p:cNvPr id="15" name="ACET" hidden="1"/>
          <p:cNvGrpSpPr>
            <a:grpSpLocks/>
          </p:cNvGrpSpPr>
          <p:nvPr userDrawn="1"/>
        </p:nvGrpSpPr>
        <p:grpSpPr bwMode="gray">
          <a:xfrm>
            <a:off x="2371623" y="1915581"/>
            <a:ext cx="5801188" cy="510221"/>
            <a:chOff x="915" y="715"/>
            <a:chExt cx="2686" cy="3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600" b="1" baseline="0" noProof="0">
                  <a:latin typeface="+mn-lt"/>
                  <a:ea typeface="+mn-ea"/>
                </a:rPr>
                <a:t>Title</a:t>
              </a:r>
            </a:p>
            <a:p>
              <a:r>
                <a:rPr lang="x-none" sz="1600" baseline="0" noProof="0">
                  <a:solidFill>
                    <a:schemeClr val="accent6"/>
                  </a:solidFill>
                  <a:latin typeface="+mn-lt"/>
                  <a:ea typeface="+mn-ea"/>
                </a:rPr>
                <a:t>Unit of measure</a:t>
              </a:r>
            </a:p>
          </p:txBody>
        </p:sp>
      </p:grpSp>
      <p:grpSp>
        <p:nvGrpSpPr>
          <p:cNvPr id="110" name="LegendLines" hidden="1"/>
          <p:cNvGrpSpPr>
            <a:grpSpLocks/>
          </p:cNvGrpSpPr>
          <p:nvPr userDrawn="1"/>
        </p:nvGrpSpPr>
        <p:grpSpPr bwMode="auto">
          <a:xfrm>
            <a:off x="10565701" y="304985"/>
            <a:ext cx="1071563" cy="730251"/>
            <a:chOff x="4750" y="176"/>
            <a:chExt cx="675" cy="460"/>
          </a:xfrm>
        </p:grpSpPr>
        <p:sp>
          <p:nvSpPr>
            <p:cNvPr id="11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mn-lt"/>
              </a:endParaRPr>
            </a:p>
          </p:txBody>
        </p:sp>
        <p:sp>
          <p:nvSpPr>
            <p:cNvPr id="11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mn-lt"/>
              </a:endParaRPr>
            </a:p>
          </p:txBody>
        </p:sp>
        <p:sp>
          <p:nvSpPr>
            <p:cNvPr id="11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mn-lt"/>
              </a:endParaRPr>
            </a:p>
          </p:txBody>
        </p:sp>
        <p:sp>
          <p:nvSpPr>
            <p:cNvPr id="114"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15"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16"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grpSp>
      <p:grpSp>
        <p:nvGrpSpPr>
          <p:cNvPr id="117" name="Sticker" hidden="1"/>
          <p:cNvGrpSpPr/>
          <p:nvPr userDrawn="1"/>
        </p:nvGrpSpPr>
        <p:grpSpPr bwMode="auto">
          <a:xfrm>
            <a:off x="10912258" y="304985"/>
            <a:ext cx="725006" cy="150811"/>
            <a:chOff x="8015769" y="285750"/>
            <a:chExt cx="725006" cy="150811"/>
          </a:xfrm>
        </p:grpSpPr>
        <p:sp>
          <p:nvSpPr>
            <p:cNvPr id="118" name="StickerRectangle"/>
            <p:cNvSpPr>
              <a:spLocks noChangeArrowheads="1"/>
            </p:cNvSpPr>
            <p:nvPr/>
          </p:nvSpPr>
          <p:spPr bwMode="auto">
            <a:xfrm>
              <a:off x="8015769" y="285750"/>
              <a:ext cx="725006"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800" baseline="0">
                  <a:solidFill>
                    <a:srgbClr val="808080"/>
                  </a:solidFill>
                  <a:latin typeface="+mn-lt"/>
                </a:rPr>
                <a:t>PRELIMINARY</a:t>
              </a:r>
            </a:p>
          </p:txBody>
        </p:sp>
        <p:cxnSp>
          <p:nvCxnSpPr>
            <p:cNvPr id="119" name="AutoShape 31"/>
            <p:cNvCxnSpPr>
              <a:cxnSpLocks noChangeShapeType="1"/>
              <a:stCxn id="118" idx="2"/>
              <a:endCxn id="118" idx="4"/>
            </p:cNvCxnSpPr>
            <p:nvPr/>
          </p:nvCxnSpPr>
          <p:spPr bwMode="auto">
            <a:xfrm>
              <a:off x="8015769" y="285750"/>
              <a:ext cx="0" cy="150811"/>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20" name="AutoShape 32"/>
            <p:cNvCxnSpPr>
              <a:cxnSpLocks noChangeShapeType="1"/>
              <a:stCxn id="118" idx="4"/>
              <a:endCxn id="118" idx="6"/>
            </p:cNvCxnSpPr>
            <p:nvPr/>
          </p:nvCxnSpPr>
          <p:spPr bwMode="auto">
            <a:xfrm>
              <a:off x="8015769" y="436561"/>
              <a:ext cx="72500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63" name="4. Footnote" hidden="1">
            <a:extLst>
              <a:ext uri="{FF2B5EF4-FFF2-40B4-BE49-F238E27FC236}">
                <a16:creationId xmlns:a16="http://schemas.microsoft.com/office/drawing/2014/main" id="{412901F3-09BA-4769-A43D-1B04A1317EB8}"/>
              </a:ext>
            </a:extLst>
          </p:cNvPr>
          <p:cNvSpPr txBox="1">
            <a:spLocks noChangeArrowheads="1"/>
          </p:cNvSpPr>
          <p:nvPr userDrawn="1"/>
        </p:nvSpPr>
        <p:spPr bwMode="gray">
          <a:xfrm>
            <a:off x="554737" y="6387440"/>
            <a:ext cx="880441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76200" indent="-76200">
              <a:defRPr lang="x-none"/>
            </a:pPr>
            <a:r>
              <a:rPr lang="en-US" sz="1000" baseline="0">
                <a:solidFill>
                  <a:schemeClr val="accent6"/>
                </a:solidFill>
                <a:latin typeface="+mn-lt"/>
              </a:rPr>
              <a:t>1 Footnote</a:t>
            </a:r>
          </a:p>
        </p:txBody>
      </p:sp>
      <p:sp>
        <p:nvSpPr>
          <p:cNvPr id="64" name="5. Source" hidden="1">
            <a:extLst>
              <a:ext uri="{FF2B5EF4-FFF2-40B4-BE49-F238E27FC236}">
                <a16:creationId xmlns:a16="http://schemas.microsoft.com/office/drawing/2014/main" id="{64B0B00E-7E47-4DA3-961A-6552768CD005}"/>
              </a:ext>
            </a:extLst>
          </p:cNvPr>
          <p:cNvSpPr>
            <a:spLocks noChangeArrowheads="1"/>
          </p:cNvSpPr>
          <p:nvPr userDrawn="1"/>
        </p:nvSpPr>
        <p:spPr bwMode="gray">
          <a:xfrm>
            <a:off x="554737" y="6571610"/>
            <a:ext cx="880441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382588" indent="-382588" defTabSz="1218026">
              <a:tabLst/>
            </a:pPr>
            <a:r>
              <a:rPr lang="en-US" sz="1000" baseline="0" noProof="0">
                <a:solidFill>
                  <a:schemeClr val="accent6"/>
                </a:solidFill>
                <a:latin typeface="+mn-lt"/>
                <a:ea typeface="+mn-ea"/>
              </a:rPr>
              <a:t>SOURCE: Source</a:t>
            </a:r>
          </a:p>
        </p:txBody>
      </p:sp>
      <p:sp>
        <p:nvSpPr>
          <p:cNvPr id="65" name="1. On-page tracker" hidden="1">
            <a:extLst>
              <a:ext uri="{FF2B5EF4-FFF2-40B4-BE49-F238E27FC236}">
                <a16:creationId xmlns:a16="http://schemas.microsoft.com/office/drawing/2014/main" id="{5A0E5571-BAD2-4B4E-9525-DFC56DB7C148}"/>
              </a:ext>
            </a:extLst>
          </p:cNvPr>
          <p:cNvSpPr>
            <a:spLocks noChangeArrowheads="1"/>
          </p:cNvSpPr>
          <p:nvPr userDrawn="1"/>
        </p:nvSpPr>
        <p:spPr bwMode="gray">
          <a:xfrm>
            <a:off x="554736" y="77304"/>
            <a:ext cx="47288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000" cap="all" baseline="0">
                <a:solidFill>
                  <a:schemeClr val="accent6"/>
                </a:solidFill>
                <a:latin typeface="+mn-lt"/>
              </a:rPr>
              <a:t>TRACKER</a:t>
            </a:r>
          </a:p>
        </p:txBody>
      </p:sp>
      <p:sp>
        <p:nvSpPr>
          <p:cNvPr id="66" name="3. Unit of measure" hidden="1">
            <a:extLst>
              <a:ext uri="{FF2B5EF4-FFF2-40B4-BE49-F238E27FC236}">
                <a16:creationId xmlns:a16="http://schemas.microsoft.com/office/drawing/2014/main" id="{9C9BE332-9071-44F3-B6CA-36B4B475E453}"/>
              </a:ext>
            </a:extLst>
          </p:cNvPr>
          <p:cNvSpPr txBox="1">
            <a:spLocks noChangeArrowheads="1"/>
          </p:cNvSpPr>
          <p:nvPr userDrawn="1"/>
        </p:nvSpPr>
        <p:spPr bwMode="gray">
          <a:xfrm>
            <a:off x="554736" y="643467"/>
            <a:ext cx="110825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defTabSz="895350">
              <a:defRPr sz="1600" baseline="0">
                <a:solidFill>
                  <a:schemeClr val="accent6"/>
                </a:solidFill>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US" sz="1800" baseline="0">
                <a:solidFill>
                  <a:schemeClr val="tx1"/>
                </a:solidFill>
              </a:rPr>
              <a:t>Unit of measure </a:t>
            </a:r>
          </a:p>
        </p:txBody>
      </p:sp>
      <p:pic>
        <p:nvPicPr>
          <p:cNvPr id="67" name="reversed.png">
            <a:extLst>
              <a:ext uri="{FF2B5EF4-FFF2-40B4-BE49-F238E27FC236}">
                <a16:creationId xmlns:a16="http://schemas.microsoft.com/office/drawing/2014/main" id="{DED27113-6B0F-4ADD-838F-D59C13F5C915}"/>
              </a:ext>
            </a:extLst>
          </p:cNvPr>
          <p:cNvPicPr>
            <a:picLocks noChangeAspect="1"/>
          </p:cNvPicPr>
          <p:nvPr userDrawn="1"/>
        </p:nvPicPr>
        <p:blipFill rotWithShape="1">
          <a:blip r:embed="rId54">
            <a:alphaModFix amt="45000"/>
          </a:blip>
          <a:srcRect l="9229" t="16982" r="12169" b="29409"/>
          <a:stretch/>
        </p:blipFill>
        <p:spPr>
          <a:xfrm>
            <a:off x="9359152" y="6336562"/>
            <a:ext cx="1994647" cy="484786"/>
          </a:xfrm>
          <a:prstGeom prst="rect">
            <a:avLst/>
          </a:prstGeom>
        </p:spPr>
      </p:pic>
      <p:sp>
        <p:nvSpPr>
          <p:cNvPr id="68" name="Slide Number">
            <a:extLst>
              <a:ext uri="{FF2B5EF4-FFF2-40B4-BE49-F238E27FC236}">
                <a16:creationId xmlns:a16="http://schemas.microsoft.com/office/drawing/2014/main" id="{35D95BCD-4F50-49FD-A7D9-C76FCA285DA4}"/>
              </a:ext>
            </a:extLst>
          </p:cNvPr>
          <p:cNvSpPr>
            <a:spLocks noChangeArrowheads="1"/>
          </p:cNvSpPr>
          <p:nvPr userDrawn="1">
            <p:custDataLst>
              <p:tags r:id="rId21"/>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accent6"/>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a:solidFill>
                <a:schemeClr val="accent6"/>
              </a:solidFill>
              <a:latin typeface="+mn-lt"/>
              <a:ea typeface="+mn-ea"/>
              <a:cs typeface="Arial" panose="020B0604020202020204" pitchFamily="34" charset="0"/>
            </a:endParaRPr>
          </a:p>
        </p:txBody>
      </p:sp>
      <p:grpSp>
        <p:nvGrpSpPr>
          <p:cNvPr id="56" name="QuaterMoon" hidden="1">
            <a:extLst>
              <a:ext uri="{FF2B5EF4-FFF2-40B4-BE49-F238E27FC236}">
                <a16:creationId xmlns:a16="http://schemas.microsoft.com/office/drawing/2014/main" id="{039B7385-B71F-42AB-AB4B-F19A016714F6}"/>
              </a:ext>
            </a:extLst>
          </p:cNvPr>
          <p:cNvGrpSpPr>
            <a:grpSpLocks noChangeAspect="1"/>
          </p:cNvGrpSpPr>
          <p:nvPr userDrawn="1">
            <p:custDataLst>
              <p:tags r:id="rId22"/>
            </p:custDataLst>
          </p:nvPr>
        </p:nvGrpSpPr>
        <p:grpSpPr>
          <a:xfrm>
            <a:off x="11383264" y="3000796"/>
            <a:ext cx="254000" cy="254000"/>
            <a:chOff x="762000" y="1270000"/>
            <a:chExt cx="254000" cy="254000"/>
          </a:xfrm>
        </p:grpSpPr>
        <p:sp>
          <p:nvSpPr>
            <p:cNvPr id="57" name="Oval 56">
              <a:extLst>
                <a:ext uri="{FF2B5EF4-FFF2-40B4-BE49-F238E27FC236}">
                  <a16:creationId xmlns:a16="http://schemas.microsoft.com/office/drawing/2014/main" id="{4D014335-BCFC-4D47-9214-B3A524CB5B0E}"/>
                </a:ext>
              </a:extLst>
            </p:cNvPr>
            <p:cNvSpPr/>
            <p:nvPr>
              <p:custDataLst>
                <p:tags r:id="rId50"/>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Arc 57">
              <a:extLst>
                <a:ext uri="{FF2B5EF4-FFF2-40B4-BE49-F238E27FC236}">
                  <a16:creationId xmlns:a16="http://schemas.microsoft.com/office/drawing/2014/main" id="{D18DBC09-3DA7-45A6-A40C-69D760253366}"/>
                </a:ext>
              </a:extLst>
            </p:cNvPr>
            <p:cNvSpPr/>
            <p:nvPr>
              <p:custDataLst>
                <p:tags r:id="rId51"/>
              </p:custDataLst>
            </p:nvPr>
          </p:nvSpPr>
          <p:spPr>
            <a:xfrm>
              <a:off x="762000" y="1270000"/>
              <a:ext cx="254000" cy="254000"/>
            </a:xfrm>
            <a:prstGeom prst="arc">
              <a:avLst>
                <a:gd name="adj1" fmla="val 16200000"/>
                <a:gd name="adj2" fmla="val 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HalfMoon" hidden="1">
            <a:extLst>
              <a:ext uri="{FF2B5EF4-FFF2-40B4-BE49-F238E27FC236}">
                <a16:creationId xmlns:a16="http://schemas.microsoft.com/office/drawing/2014/main" id="{CA65823D-5AF5-4163-8E94-0FB7A570EDC9}"/>
              </a:ext>
            </a:extLst>
          </p:cNvPr>
          <p:cNvGrpSpPr>
            <a:grpSpLocks noChangeAspect="1"/>
          </p:cNvGrpSpPr>
          <p:nvPr userDrawn="1">
            <p:custDataLst>
              <p:tags r:id="rId23"/>
            </p:custDataLst>
          </p:nvPr>
        </p:nvGrpSpPr>
        <p:grpSpPr>
          <a:xfrm>
            <a:off x="11383264" y="3508796"/>
            <a:ext cx="254000" cy="254000"/>
            <a:chOff x="762000" y="1270000"/>
            <a:chExt cx="254000" cy="254000"/>
          </a:xfrm>
        </p:grpSpPr>
        <p:sp>
          <p:nvSpPr>
            <p:cNvPr id="61" name="Oval 60">
              <a:extLst>
                <a:ext uri="{FF2B5EF4-FFF2-40B4-BE49-F238E27FC236}">
                  <a16:creationId xmlns:a16="http://schemas.microsoft.com/office/drawing/2014/main" id="{4EE1C7D3-3C33-4A8B-AE96-77B07CC26845}"/>
                </a:ext>
              </a:extLst>
            </p:cNvPr>
            <p:cNvSpPr/>
            <p:nvPr>
              <p:custDataLst>
                <p:tags r:id="rId48"/>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Arc 61">
              <a:extLst>
                <a:ext uri="{FF2B5EF4-FFF2-40B4-BE49-F238E27FC236}">
                  <a16:creationId xmlns:a16="http://schemas.microsoft.com/office/drawing/2014/main" id="{89BF9D94-3183-4403-9083-DEDD4047C4B6}"/>
                </a:ext>
              </a:extLst>
            </p:cNvPr>
            <p:cNvSpPr/>
            <p:nvPr>
              <p:custDataLst>
                <p:tags r:id="rId49"/>
              </p:custDataLst>
            </p:nvPr>
          </p:nvSpPr>
          <p:spPr>
            <a:xfrm>
              <a:off x="762000" y="1270000"/>
              <a:ext cx="254000" cy="254000"/>
            </a:xfrm>
            <a:prstGeom prst="arc">
              <a:avLst>
                <a:gd name="adj1" fmla="val 16200000"/>
                <a:gd name="adj2" fmla="val 540000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 name="3QuaterMoon" hidden="1">
            <a:extLst>
              <a:ext uri="{FF2B5EF4-FFF2-40B4-BE49-F238E27FC236}">
                <a16:creationId xmlns:a16="http://schemas.microsoft.com/office/drawing/2014/main" id="{1A9A5D6E-7B4E-4E49-9100-497BB32E3321}"/>
              </a:ext>
            </a:extLst>
          </p:cNvPr>
          <p:cNvGrpSpPr>
            <a:grpSpLocks noChangeAspect="1"/>
          </p:cNvGrpSpPr>
          <p:nvPr userDrawn="1">
            <p:custDataLst>
              <p:tags r:id="rId24"/>
            </p:custDataLst>
          </p:nvPr>
        </p:nvGrpSpPr>
        <p:grpSpPr>
          <a:xfrm>
            <a:off x="11383264" y="4016796"/>
            <a:ext cx="254000" cy="254000"/>
            <a:chOff x="762000" y="1270000"/>
            <a:chExt cx="254000" cy="254000"/>
          </a:xfrm>
        </p:grpSpPr>
        <p:sp>
          <p:nvSpPr>
            <p:cNvPr id="70" name="Oval 69">
              <a:extLst>
                <a:ext uri="{FF2B5EF4-FFF2-40B4-BE49-F238E27FC236}">
                  <a16:creationId xmlns:a16="http://schemas.microsoft.com/office/drawing/2014/main" id="{09A19D8E-1F5F-4BA2-83D5-41BB4C225F51}"/>
                </a:ext>
              </a:extLst>
            </p:cNvPr>
            <p:cNvSpPr/>
            <p:nvPr>
              <p:custDataLst>
                <p:tags r:id="rId46"/>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Arc 70">
              <a:extLst>
                <a:ext uri="{FF2B5EF4-FFF2-40B4-BE49-F238E27FC236}">
                  <a16:creationId xmlns:a16="http://schemas.microsoft.com/office/drawing/2014/main" id="{87A85809-98B8-4D3D-9307-D4D19835B7B9}"/>
                </a:ext>
              </a:extLst>
            </p:cNvPr>
            <p:cNvSpPr/>
            <p:nvPr>
              <p:custDataLst>
                <p:tags r:id="rId47"/>
              </p:custDataLst>
            </p:nvPr>
          </p:nvSpPr>
          <p:spPr>
            <a:xfrm>
              <a:off x="762000" y="1270000"/>
              <a:ext cx="254000" cy="254000"/>
            </a:xfrm>
            <a:prstGeom prst="arc">
              <a:avLst>
                <a:gd name="adj1" fmla="val 16200000"/>
                <a:gd name="adj2" fmla="val 1080000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FullMoon" hidden="1">
            <a:extLst>
              <a:ext uri="{FF2B5EF4-FFF2-40B4-BE49-F238E27FC236}">
                <a16:creationId xmlns:a16="http://schemas.microsoft.com/office/drawing/2014/main" id="{103A62B5-C3FA-4342-A3CD-09FFF67FAFC2}"/>
              </a:ext>
            </a:extLst>
          </p:cNvPr>
          <p:cNvGrpSpPr>
            <a:grpSpLocks noChangeAspect="1"/>
          </p:cNvGrpSpPr>
          <p:nvPr userDrawn="1">
            <p:custDataLst>
              <p:tags r:id="rId25"/>
            </p:custDataLst>
          </p:nvPr>
        </p:nvGrpSpPr>
        <p:grpSpPr>
          <a:xfrm>
            <a:off x="11383264" y="4524796"/>
            <a:ext cx="254000" cy="254000"/>
            <a:chOff x="762000" y="1270000"/>
            <a:chExt cx="254000" cy="254000"/>
          </a:xfrm>
        </p:grpSpPr>
        <p:sp>
          <p:nvSpPr>
            <p:cNvPr id="73" name="Oval 72">
              <a:extLst>
                <a:ext uri="{FF2B5EF4-FFF2-40B4-BE49-F238E27FC236}">
                  <a16:creationId xmlns:a16="http://schemas.microsoft.com/office/drawing/2014/main" id="{BB695119-5322-4756-8170-A5EBE25271E6}"/>
                </a:ext>
              </a:extLst>
            </p:cNvPr>
            <p:cNvSpPr/>
            <p:nvPr>
              <p:custDataLst>
                <p:tags r:id="rId44"/>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Arc 73">
              <a:extLst>
                <a:ext uri="{FF2B5EF4-FFF2-40B4-BE49-F238E27FC236}">
                  <a16:creationId xmlns:a16="http://schemas.microsoft.com/office/drawing/2014/main" id="{7BE1C112-65B6-4737-9E8A-9CBC8A76957C}"/>
                </a:ext>
              </a:extLst>
            </p:cNvPr>
            <p:cNvSpPr/>
            <p:nvPr>
              <p:custDataLst>
                <p:tags r:id="rId45"/>
              </p:custDataLst>
            </p:nvPr>
          </p:nvSpPr>
          <p:spPr>
            <a:xfrm>
              <a:off x="762000" y="1270000"/>
              <a:ext cx="254000" cy="254000"/>
            </a:xfrm>
            <a:prstGeom prst="arc">
              <a:avLst>
                <a:gd name="adj1" fmla="val 16200000"/>
                <a:gd name="adj2" fmla="val 1620000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 name="LegendMoons" hidden="1">
            <a:extLst>
              <a:ext uri="{FF2B5EF4-FFF2-40B4-BE49-F238E27FC236}">
                <a16:creationId xmlns:a16="http://schemas.microsoft.com/office/drawing/2014/main" id="{9B786190-CF35-42B2-A07D-31AC402213FF}"/>
              </a:ext>
            </a:extLst>
          </p:cNvPr>
          <p:cNvGrpSpPr/>
          <p:nvPr userDrawn="1"/>
        </p:nvGrpSpPr>
        <p:grpSpPr bwMode="auto">
          <a:xfrm>
            <a:off x="10806834" y="304985"/>
            <a:ext cx="830430" cy="1306516"/>
            <a:chOff x="6655594" y="273840"/>
            <a:chExt cx="830430" cy="1306516"/>
          </a:xfrm>
        </p:grpSpPr>
        <p:grpSp>
          <p:nvGrpSpPr>
            <p:cNvPr id="76" name="MoonLegend1">
              <a:extLst>
                <a:ext uri="{FF2B5EF4-FFF2-40B4-BE49-F238E27FC236}">
                  <a16:creationId xmlns:a16="http://schemas.microsoft.com/office/drawing/2014/main" id="{4D3E84B6-B5C9-401B-88CF-8C129A89F662}"/>
                </a:ext>
              </a:extLst>
            </p:cNvPr>
            <p:cNvGrpSpPr>
              <a:grpSpLocks noChangeAspect="1"/>
            </p:cNvGrpSpPr>
            <p:nvPr>
              <p:custDataLst>
                <p:tags r:id="rId29"/>
              </p:custDataLst>
            </p:nvPr>
          </p:nvGrpSpPr>
          <p:grpSpPr bwMode="auto">
            <a:xfrm>
              <a:off x="6655594" y="273840"/>
              <a:ext cx="209550" cy="209551"/>
              <a:chOff x="4533" y="183"/>
              <a:chExt cx="144" cy="144"/>
            </a:xfrm>
          </p:grpSpPr>
          <p:sp>
            <p:nvSpPr>
              <p:cNvPr id="94" name="Oval 38">
                <a:extLst>
                  <a:ext uri="{FF2B5EF4-FFF2-40B4-BE49-F238E27FC236}">
                    <a16:creationId xmlns:a16="http://schemas.microsoft.com/office/drawing/2014/main" id="{8B94ACBA-48D2-442B-BF21-EFF82C830C11}"/>
                  </a:ext>
                </a:extLst>
              </p:cNvPr>
              <p:cNvSpPr>
                <a:spLocks noChangeAspect="1" noChangeArrowheads="1"/>
              </p:cNvSpPr>
              <p:nvPr>
                <p:custDataLst>
                  <p:tags r:id="rId42"/>
                </p:custDataLst>
              </p:nvPr>
            </p:nvSpPr>
            <p:spPr bwMode="auto">
              <a:xfrm>
                <a:off x="4533" y="183"/>
                <a:ext cx="144" cy="144"/>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95" name="Arc 39">
                <a:extLst>
                  <a:ext uri="{FF2B5EF4-FFF2-40B4-BE49-F238E27FC236}">
                    <a16:creationId xmlns:a16="http://schemas.microsoft.com/office/drawing/2014/main" id="{344E8929-4EF7-4491-9D3C-133E0B5DF473}"/>
                  </a:ext>
                </a:extLst>
              </p:cNvPr>
              <p:cNvSpPr>
                <a:spLocks noChangeAspect="1"/>
              </p:cNvSpPr>
              <p:nvPr>
                <p:custDataLst>
                  <p:tags r:id="rId43"/>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nvGrpSpPr>
            <p:cNvPr id="77" name="MoonLegend2">
              <a:extLst>
                <a:ext uri="{FF2B5EF4-FFF2-40B4-BE49-F238E27FC236}">
                  <a16:creationId xmlns:a16="http://schemas.microsoft.com/office/drawing/2014/main" id="{D990CE8F-6F72-4E05-A9F8-B3D4065D7D2E}"/>
                </a:ext>
              </a:extLst>
            </p:cNvPr>
            <p:cNvGrpSpPr>
              <a:grpSpLocks noChangeAspect="1"/>
            </p:cNvGrpSpPr>
            <p:nvPr>
              <p:custDataLst>
                <p:tags r:id="rId30"/>
              </p:custDataLst>
            </p:nvPr>
          </p:nvGrpSpPr>
          <p:grpSpPr bwMode="auto">
            <a:xfrm>
              <a:off x="6655594" y="548081"/>
              <a:ext cx="209550" cy="209551"/>
              <a:chOff x="1694" y="2044"/>
              <a:chExt cx="160" cy="160"/>
            </a:xfrm>
          </p:grpSpPr>
          <p:sp>
            <p:nvSpPr>
              <p:cNvPr id="92" name="Oval 41">
                <a:extLst>
                  <a:ext uri="{FF2B5EF4-FFF2-40B4-BE49-F238E27FC236}">
                    <a16:creationId xmlns:a16="http://schemas.microsoft.com/office/drawing/2014/main" id="{58D66E87-863A-4778-A03C-4376A886C5E5}"/>
                  </a:ext>
                </a:extLst>
              </p:cNvPr>
              <p:cNvSpPr>
                <a:spLocks noChangeAspect="1" noChangeArrowheads="1"/>
              </p:cNvSpPr>
              <p:nvPr>
                <p:custDataLst>
                  <p:tags r:id="rId40"/>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93" name="Arc 42">
                <a:extLst>
                  <a:ext uri="{FF2B5EF4-FFF2-40B4-BE49-F238E27FC236}">
                    <a16:creationId xmlns:a16="http://schemas.microsoft.com/office/drawing/2014/main" id="{7F025F34-B452-4620-B4D5-0F0B2CE1B039}"/>
                  </a:ext>
                </a:extLst>
              </p:cNvPr>
              <p:cNvSpPr>
                <a:spLocks noChangeAspect="1"/>
              </p:cNvSpPr>
              <p:nvPr>
                <p:custDataLst>
                  <p:tags r:id="rId41"/>
                </p:custDataLst>
              </p:nvPr>
            </p:nvSpPr>
            <p:spPr bwMode="auto">
              <a:xfrm>
                <a:off x="1694" y="2044"/>
                <a:ext cx="160" cy="160"/>
              </a:xfrm>
              <a:prstGeom prst="arc">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nvGrpSpPr>
            <p:cNvPr id="78" name="MoonLegend4">
              <a:extLst>
                <a:ext uri="{FF2B5EF4-FFF2-40B4-BE49-F238E27FC236}">
                  <a16:creationId xmlns:a16="http://schemas.microsoft.com/office/drawing/2014/main" id="{48EC6917-3CB5-449F-9A66-A02F2532A123}"/>
                </a:ext>
              </a:extLst>
            </p:cNvPr>
            <p:cNvGrpSpPr>
              <a:grpSpLocks noChangeAspect="1"/>
            </p:cNvGrpSpPr>
            <p:nvPr>
              <p:custDataLst>
                <p:tags r:id="rId31"/>
              </p:custDataLst>
            </p:nvPr>
          </p:nvGrpSpPr>
          <p:grpSpPr bwMode="auto">
            <a:xfrm>
              <a:off x="6655594" y="1096563"/>
              <a:ext cx="209550" cy="209551"/>
              <a:chOff x="4495" y="1198"/>
              <a:chExt cx="160" cy="160"/>
            </a:xfrm>
          </p:grpSpPr>
          <p:sp>
            <p:nvSpPr>
              <p:cNvPr id="90" name="Oval 47">
                <a:extLst>
                  <a:ext uri="{FF2B5EF4-FFF2-40B4-BE49-F238E27FC236}">
                    <a16:creationId xmlns:a16="http://schemas.microsoft.com/office/drawing/2014/main" id="{6D711816-49E1-4F7C-B56E-516040317C0F}"/>
                  </a:ext>
                </a:extLst>
              </p:cNvPr>
              <p:cNvSpPr>
                <a:spLocks noChangeAspect="1" noChangeArrowheads="1"/>
              </p:cNvSpPr>
              <p:nvPr>
                <p:custDataLst>
                  <p:tags r:id="rId38"/>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91" name="Arc 48">
                <a:extLst>
                  <a:ext uri="{FF2B5EF4-FFF2-40B4-BE49-F238E27FC236}">
                    <a16:creationId xmlns:a16="http://schemas.microsoft.com/office/drawing/2014/main" id="{4905623C-C16F-49CE-96BB-499A88602AC4}"/>
                  </a:ext>
                </a:extLst>
              </p:cNvPr>
              <p:cNvSpPr>
                <a:spLocks noChangeAspect="1"/>
              </p:cNvSpPr>
              <p:nvPr>
                <p:custDataLst>
                  <p:tags r:id="rId39"/>
                </p:custDataLst>
              </p:nvPr>
            </p:nvSpPr>
            <p:spPr bwMode="auto">
              <a:xfrm>
                <a:off x="4495" y="1198"/>
                <a:ext cx="160" cy="160"/>
              </a:xfrm>
              <a:prstGeom prst="arc">
                <a:avLst>
                  <a:gd name="adj1" fmla="val 16200000"/>
                  <a:gd name="adj2" fmla="val 108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nvGrpSpPr>
            <p:cNvPr id="79" name="MoonLegend5">
              <a:extLst>
                <a:ext uri="{FF2B5EF4-FFF2-40B4-BE49-F238E27FC236}">
                  <a16:creationId xmlns:a16="http://schemas.microsoft.com/office/drawing/2014/main" id="{9CA32A60-9A5C-472D-92F9-6F4A9385C365}"/>
                </a:ext>
              </a:extLst>
            </p:cNvPr>
            <p:cNvGrpSpPr>
              <a:grpSpLocks noChangeAspect="1"/>
            </p:cNvGrpSpPr>
            <p:nvPr>
              <p:custDataLst>
                <p:tags r:id="rId32"/>
              </p:custDataLst>
            </p:nvPr>
          </p:nvGrpSpPr>
          <p:grpSpPr bwMode="auto">
            <a:xfrm>
              <a:off x="6655594" y="1370805"/>
              <a:ext cx="209550" cy="209551"/>
              <a:chOff x="4495" y="1440"/>
              <a:chExt cx="160" cy="160"/>
            </a:xfrm>
          </p:grpSpPr>
          <p:sp>
            <p:nvSpPr>
              <p:cNvPr id="88" name="Oval 50">
                <a:extLst>
                  <a:ext uri="{FF2B5EF4-FFF2-40B4-BE49-F238E27FC236}">
                    <a16:creationId xmlns:a16="http://schemas.microsoft.com/office/drawing/2014/main" id="{1A718B91-9D77-4027-8227-B24EF027FB1E}"/>
                  </a:ext>
                </a:extLst>
              </p:cNvPr>
              <p:cNvSpPr>
                <a:spLocks noChangeAspect="1" noChangeArrowheads="1"/>
              </p:cNvSpPr>
              <p:nvPr>
                <p:custDataLst>
                  <p:tags r:id="rId36"/>
                </p:custDataLst>
              </p:nvPr>
            </p:nvSpPr>
            <p:spPr bwMode="auto">
              <a:xfrm>
                <a:off x="4495" y="1440"/>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89" name="Oval 51">
                <a:extLst>
                  <a:ext uri="{FF2B5EF4-FFF2-40B4-BE49-F238E27FC236}">
                    <a16:creationId xmlns:a16="http://schemas.microsoft.com/office/drawing/2014/main" id="{E4DCA13F-8F91-4612-9CBA-612C35650BAE}"/>
                  </a:ext>
                </a:extLst>
              </p:cNvPr>
              <p:cNvSpPr>
                <a:spLocks noChangeAspect="1" noChangeArrowheads="1"/>
              </p:cNvSpPr>
              <p:nvPr>
                <p:custDataLst>
                  <p:tags r:id="rId37"/>
                </p:custDataLst>
              </p:nvPr>
            </p:nvSpPr>
            <p:spPr bwMode="auto">
              <a:xfrm>
                <a:off x="4495" y="1440"/>
                <a:ext cx="160" cy="160"/>
              </a:xfrm>
              <a:prstGeom prst="arc">
                <a:avLst>
                  <a:gd name="adj1" fmla="val 16200000"/>
                  <a:gd name="adj2" fmla="val 162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sp>
          <p:nvSpPr>
            <p:cNvPr id="80" name="Legend1">
              <a:extLst>
                <a:ext uri="{FF2B5EF4-FFF2-40B4-BE49-F238E27FC236}">
                  <a16:creationId xmlns:a16="http://schemas.microsoft.com/office/drawing/2014/main" id="{AFEBEC0F-16B1-4867-B024-A867A2EEA496}"/>
                </a:ext>
              </a:extLst>
            </p:cNvPr>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81" name="Legend2">
              <a:extLst>
                <a:ext uri="{FF2B5EF4-FFF2-40B4-BE49-F238E27FC236}">
                  <a16:creationId xmlns:a16="http://schemas.microsoft.com/office/drawing/2014/main" id="{953B45E7-2D68-46D2-A0B7-E18AD61B19E2}"/>
                </a:ext>
              </a:extLst>
            </p:cNvPr>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82" name="Legend3">
              <a:extLst>
                <a:ext uri="{FF2B5EF4-FFF2-40B4-BE49-F238E27FC236}">
                  <a16:creationId xmlns:a16="http://schemas.microsoft.com/office/drawing/2014/main" id="{D26129C7-D82E-4EF7-8CDE-6C2E28013285}"/>
                </a:ext>
              </a:extLst>
            </p:cNvPr>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83" name="Legend4">
              <a:extLst>
                <a:ext uri="{FF2B5EF4-FFF2-40B4-BE49-F238E27FC236}">
                  <a16:creationId xmlns:a16="http://schemas.microsoft.com/office/drawing/2014/main" id="{9B5E0F20-4559-4BC8-80CE-48EABDE156AD}"/>
                </a:ext>
              </a:extLst>
            </p:cNvPr>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84" name="Legend5">
              <a:extLst>
                <a:ext uri="{FF2B5EF4-FFF2-40B4-BE49-F238E27FC236}">
                  <a16:creationId xmlns:a16="http://schemas.microsoft.com/office/drawing/2014/main" id="{832DAD7D-D044-4738-9ABE-B25A6636B878}"/>
                </a:ext>
              </a:extLst>
            </p:cNvPr>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grpSp>
          <p:nvGrpSpPr>
            <p:cNvPr id="85" name="MoonLegend3">
              <a:extLst>
                <a:ext uri="{FF2B5EF4-FFF2-40B4-BE49-F238E27FC236}">
                  <a16:creationId xmlns:a16="http://schemas.microsoft.com/office/drawing/2014/main" id="{3E912D22-E297-4CE6-BE79-A7985C0FBBF6}"/>
                </a:ext>
              </a:extLst>
            </p:cNvPr>
            <p:cNvGrpSpPr>
              <a:grpSpLocks noChangeAspect="1"/>
            </p:cNvGrpSpPr>
            <p:nvPr>
              <p:custDataLst>
                <p:tags r:id="rId33"/>
              </p:custDataLst>
            </p:nvPr>
          </p:nvGrpSpPr>
          <p:grpSpPr bwMode="auto">
            <a:xfrm>
              <a:off x="6655594" y="822322"/>
              <a:ext cx="209550" cy="209551"/>
              <a:chOff x="4495" y="1198"/>
              <a:chExt cx="160" cy="160"/>
            </a:xfrm>
          </p:grpSpPr>
          <p:sp>
            <p:nvSpPr>
              <p:cNvPr id="86" name="Oval 47">
                <a:extLst>
                  <a:ext uri="{FF2B5EF4-FFF2-40B4-BE49-F238E27FC236}">
                    <a16:creationId xmlns:a16="http://schemas.microsoft.com/office/drawing/2014/main" id="{FD11E69A-6483-4037-B949-4D1D1A0FEEC5}"/>
                  </a:ext>
                </a:extLst>
              </p:cNvPr>
              <p:cNvSpPr>
                <a:spLocks noChangeAspect="1" noChangeArrowheads="1"/>
              </p:cNvSpPr>
              <p:nvPr>
                <p:custDataLst>
                  <p:tags r:id="rId34"/>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87" name="Arc 48">
                <a:extLst>
                  <a:ext uri="{FF2B5EF4-FFF2-40B4-BE49-F238E27FC236}">
                    <a16:creationId xmlns:a16="http://schemas.microsoft.com/office/drawing/2014/main" id="{6576C839-CB24-4DB8-80F5-1F6B0A147A87}"/>
                  </a:ext>
                </a:extLst>
              </p:cNvPr>
              <p:cNvSpPr>
                <a:spLocks noChangeAspect="1"/>
              </p:cNvSpPr>
              <p:nvPr>
                <p:custDataLst>
                  <p:tags r:id="rId35"/>
                </p:custDataLst>
              </p:nvPr>
            </p:nvSpPr>
            <p:spPr bwMode="auto">
              <a:xfrm>
                <a:off x="4495" y="1198"/>
                <a:ext cx="160" cy="160"/>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grpSp>
        <p:nvGrpSpPr>
          <p:cNvPr id="96" name="EmptyMoon" hidden="1">
            <a:extLst>
              <a:ext uri="{FF2B5EF4-FFF2-40B4-BE49-F238E27FC236}">
                <a16:creationId xmlns:a16="http://schemas.microsoft.com/office/drawing/2014/main" id="{707E17A1-1848-470B-9AF2-044B3C05A375}"/>
              </a:ext>
            </a:extLst>
          </p:cNvPr>
          <p:cNvGrpSpPr>
            <a:grpSpLocks noChangeAspect="1"/>
          </p:cNvGrpSpPr>
          <p:nvPr userDrawn="1">
            <p:custDataLst>
              <p:tags r:id="rId26"/>
            </p:custDataLst>
          </p:nvPr>
        </p:nvGrpSpPr>
        <p:grpSpPr>
          <a:xfrm>
            <a:off x="11383264" y="2492796"/>
            <a:ext cx="254000" cy="254000"/>
            <a:chOff x="762000" y="1270000"/>
            <a:chExt cx="254000" cy="254000"/>
          </a:xfrm>
        </p:grpSpPr>
        <p:sp>
          <p:nvSpPr>
            <p:cNvPr id="97" name="Oval 96">
              <a:extLst>
                <a:ext uri="{FF2B5EF4-FFF2-40B4-BE49-F238E27FC236}">
                  <a16:creationId xmlns:a16="http://schemas.microsoft.com/office/drawing/2014/main" id="{C9D3279C-1BCF-4752-9B18-F8A7510D2E5F}"/>
                </a:ext>
              </a:extLst>
            </p:cNvPr>
            <p:cNvSpPr/>
            <p:nvPr>
              <p:custDataLst>
                <p:tags r:id="rId27"/>
              </p:custDataLst>
            </p:nvPr>
          </p:nvSpPr>
          <p:spPr>
            <a:xfrm>
              <a:off x="762000" y="1270000"/>
              <a:ext cx="254000" cy="254000"/>
            </a:xfrm>
            <a:prstGeom prst="ellipse">
              <a:avLst/>
            </a:prstGeom>
            <a:solidFill>
              <a:schemeClr val="bg1"/>
            </a:solid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98" name="Arc 97">
              <a:extLst>
                <a:ext uri="{FF2B5EF4-FFF2-40B4-BE49-F238E27FC236}">
                  <a16:creationId xmlns:a16="http://schemas.microsoft.com/office/drawing/2014/main" id="{F8D931EB-99EF-40D6-B5E8-797176C3DF0D}"/>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6350" cap="sq" cmpd="sng" algn="ctr">
              <a:solidFill>
                <a:schemeClr val="accent6"/>
              </a:solidFill>
              <a:prstDash val="solid"/>
              <a:miter lim="800000"/>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2035093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sldNum="0" hdr="0" ftr="0" dt="0"/>
  <p:txStyles>
    <p:titleStyle>
      <a:lvl1pPr algn="l" defTabSz="1218026" rtl="0" eaLnBrk="1" fontAlgn="base" hangingPunct="1">
        <a:spcBef>
          <a:spcPct val="0"/>
        </a:spcBef>
        <a:spcAft>
          <a:spcPct val="0"/>
        </a:spcAft>
        <a:tabLst>
          <a:tab pos="367135" algn="l"/>
        </a:tabLst>
        <a:defRPr lang="x-none" sz="2500" b="1" baseline="0" noProof="0" dirty="0">
          <a:solidFill>
            <a:schemeClr val="tx2"/>
          </a:solidFill>
          <a:latin typeface="+mj-lt"/>
          <a:ea typeface="+mj-ea"/>
          <a:cs typeface="+mj-cs"/>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p:titleStyle>
    <p:bodyStyle>
      <a:lvl1pPr marL="0" indent="0" algn="l" defTabSz="1218026" rtl="0" eaLnBrk="1" fontAlgn="base" hangingPunct="1">
        <a:spcBef>
          <a:spcPct val="0"/>
        </a:spcBef>
        <a:spcAft>
          <a:spcPct val="0"/>
        </a:spcAft>
        <a:buClr>
          <a:schemeClr val="tx2"/>
        </a:buClr>
        <a:buSzPct val="100000"/>
        <a:defRPr lang="x-none" sz="1600" baseline="0">
          <a:solidFill>
            <a:schemeClr val="tx1"/>
          </a:solidFill>
          <a:latin typeface="+mn-lt"/>
          <a:ea typeface="+mn-ea"/>
          <a:cs typeface="+mn-cs"/>
        </a:defRPr>
      </a:lvl1pPr>
      <a:lvl2pPr marL="193675" indent="-192088" algn="l" defTabSz="1218026" rtl="0" eaLnBrk="1" fontAlgn="base" hangingPunct="1">
        <a:spcBef>
          <a:spcPct val="0"/>
        </a:spcBef>
        <a:spcAft>
          <a:spcPct val="0"/>
        </a:spcAft>
        <a:buClr>
          <a:schemeClr val="accent1"/>
        </a:buClr>
        <a:buSzPct val="100000"/>
        <a:buFont typeface="Wingdings" panose="05000000000000000000" pitchFamily="2" charset="2"/>
        <a:buChar char="§"/>
        <a:defRPr lang="x-none" sz="1600" baseline="0">
          <a:solidFill>
            <a:schemeClr val="tx1"/>
          </a:solidFill>
          <a:latin typeface="+mn-lt"/>
        </a:defRPr>
      </a:lvl2pPr>
      <a:lvl3pPr marL="457200" indent="-261938" algn="l" defTabSz="1218026" rtl="0" eaLnBrk="1" fontAlgn="base" hangingPunct="1">
        <a:spcBef>
          <a:spcPct val="0"/>
        </a:spcBef>
        <a:spcAft>
          <a:spcPct val="0"/>
        </a:spcAft>
        <a:buClr>
          <a:schemeClr val="accent1"/>
        </a:buClr>
        <a:buSzPct val="120000"/>
        <a:buFont typeface="Arial" panose="020B0604020202020204" pitchFamily="34" charset="0"/>
        <a:buChar char="–"/>
        <a:defRPr lang="x-none" sz="1600" baseline="0">
          <a:solidFill>
            <a:schemeClr val="tx1"/>
          </a:solidFill>
          <a:latin typeface="+mn-lt"/>
        </a:defRPr>
      </a:lvl3pPr>
      <a:lvl4pPr marL="614363" indent="-155575" algn="l" defTabSz="1218026" rtl="0" eaLnBrk="1" fontAlgn="base" hangingPunct="1">
        <a:spcBef>
          <a:spcPct val="0"/>
        </a:spcBef>
        <a:spcAft>
          <a:spcPct val="0"/>
        </a:spcAft>
        <a:buClr>
          <a:schemeClr val="accent1"/>
        </a:buClr>
        <a:buSzPct val="100000"/>
        <a:buFont typeface="Arial" panose="020B0604020202020204" pitchFamily="34" charset="0"/>
        <a:buChar char="•"/>
        <a:defRPr lang="x-none" sz="1600" baseline="0">
          <a:solidFill>
            <a:schemeClr val="tx1"/>
          </a:solidFill>
          <a:latin typeface="+mn-lt"/>
        </a:defRPr>
      </a:lvl4pPr>
      <a:lvl5pPr marL="749808" indent="-130175" algn="l" defTabSz="1218026" rtl="0" eaLnBrk="1" fontAlgn="base" hangingPunct="1">
        <a:spcBef>
          <a:spcPct val="0"/>
        </a:spcBef>
        <a:spcAft>
          <a:spcPct val="0"/>
        </a:spcAft>
        <a:buClr>
          <a:schemeClr val="accent1"/>
        </a:buClr>
        <a:buSzPct val="89000"/>
        <a:buFont typeface="Arial" panose="020B0604020202020204" pitchFamily="34" charset="0"/>
        <a:buChar char="-"/>
        <a:defRPr lang="x-none" sz="1600" baseline="0">
          <a:solidFill>
            <a:schemeClr val="tx1"/>
          </a:solidFill>
          <a:latin typeface="+mn-lt"/>
        </a:defRPr>
      </a:lvl5pPr>
      <a:lvl6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6pPr>
      <a:lvl7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7pPr>
      <a:lvl8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8pPr>
      <a:lvl9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9pPr>
    </p:bodyStyle>
    <p:otherStyle>
      <a:defPPr>
        <a:defRPr lang="x-none"/>
      </a:defPPr>
      <a:lvl1pPr marL="0" algn="l" defTabSz="1243941" rtl="0" eaLnBrk="1" latinLnBrk="0" hangingPunct="1">
        <a:defRPr lang="x-none" sz="2448" kern="1200">
          <a:solidFill>
            <a:schemeClr val="tx1"/>
          </a:solidFill>
          <a:latin typeface="+mn-lt"/>
          <a:ea typeface="+mn-ea"/>
          <a:cs typeface="+mn-cs"/>
        </a:defRPr>
      </a:lvl1pPr>
      <a:lvl2pPr marL="621970" algn="l" defTabSz="1243941" rtl="0" eaLnBrk="1" latinLnBrk="0" hangingPunct="1">
        <a:defRPr lang="x-none" sz="2448" kern="1200">
          <a:solidFill>
            <a:schemeClr val="tx1"/>
          </a:solidFill>
          <a:latin typeface="+mn-lt"/>
          <a:ea typeface="+mn-ea"/>
          <a:cs typeface="+mn-cs"/>
        </a:defRPr>
      </a:lvl2pPr>
      <a:lvl3pPr marL="1243941" algn="l" defTabSz="1243941" rtl="0" eaLnBrk="1" latinLnBrk="0" hangingPunct="1">
        <a:defRPr lang="x-none" sz="2448" kern="1200">
          <a:solidFill>
            <a:schemeClr val="tx1"/>
          </a:solidFill>
          <a:latin typeface="+mn-lt"/>
          <a:ea typeface="+mn-ea"/>
          <a:cs typeface="+mn-cs"/>
        </a:defRPr>
      </a:lvl3pPr>
      <a:lvl4pPr marL="1865909" algn="l" defTabSz="1243941" rtl="0" eaLnBrk="1" latinLnBrk="0" hangingPunct="1">
        <a:defRPr lang="x-none" sz="2448" kern="1200">
          <a:solidFill>
            <a:schemeClr val="tx1"/>
          </a:solidFill>
          <a:latin typeface="+mn-lt"/>
          <a:ea typeface="+mn-ea"/>
          <a:cs typeface="+mn-cs"/>
        </a:defRPr>
      </a:lvl4pPr>
      <a:lvl5pPr marL="2487880" algn="l" defTabSz="1243941" rtl="0" eaLnBrk="1" latinLnBrk="0" hangingPunct="1">
        <a:defRPr lang="x-none" sz="2448" kern="1200">
          <a:solidFill>
            <a:schemeClr val="tx1"/>
          </a:solidFill>
          <a:latin typeface="+mn-lt"/>
          <a:ea typeface="+mn-ea"/>
          <a:cs typeface="+mn-cs"/>
        </a:defRPr>
      </a:lvl5pPr>
      <a:lvl6pPr marL="3109850" algn="l" defTabSz="1243941" rtl="0" eaLnBrk="1" latinLnBrk="0" hangingPunct="1">
        <a:defRPr lang="x-none" sz="2448" kern="1200">
          <a:solidFill>
            <a:schemeClr val="tx1"/>
          </a:solidFill>
          <a:latin typeface="+mn-lt"/>
          <a:ea typeface="+mn-ea"/>
          <a:cs typeface="+mn-cs"/>
        </a:defRPr>
      </a:lvl6pPr>
      <a:lvl7pPr marL="3731821" algn="l" defTabSz="1243941" rtl="0" eaLnBrk="1" latinLnBrk="0" hangingPunct="1">
        <a:defRPr lang="x-none" sz="2448" kern="1200">
          <a:solidFill>
            <a:schemeClr val="tx1"/>
          </a:solidFill>
          <a:latin typeface="+mn-lt"/>
          <a:ea typeface="+mn-ea"/>
          <a:cs typeface="+mn-cs"/>
        </a:defRPr>
      </a:lvl7pPr>
      <a:lvl8pPr marL="4353790" algn="l" defTabSz="1243941" rtl="0" eaLnBrk="1" latinLnBrk="0" hangingPunct="1">
        <a:defRPr lang="x-none" sz="2448" kern="1200">
          <a:solidFill>
            <a:schemeClr val="tx1"/>
          </a:solidFill>
          <a:latin typeface="+mn-lt"/>
          <a:ea typeface="+mn-ea"/>
          <a:cs typeface="+mn-cs"/>
        </a:defRPr>
      </a:lvl8pPr>
      <a:lvl9pPr marL="4975761" algn="l" defTabSz="1243941" rtl="0" eaLnBrk="1" latinLnBrk="0" hangingPunct="1">
        <a:defRPr lang="x-none" sz="244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7">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D6B054-721D-6A4D-A367-FC5AA75F8FA5}"/>
              </a:ext>
            </a:extLst>
          </p:cNvPr>
          <p:cNvSpPr>
            <a:spLocks noGrp="1"/>
          </p:cNvSpPr>
          <p:nvPr>
            <p:ph type="ctrTitle"/>
          </p:nvPr>
        </p:nvSpPr>
        <p:spPr>
          <a:effectLst>
            <a:outerShdw blurRad="50800" dist="38100" dir="2700000" algn="tl" rotWithShape="0">
              <a:prstClr val="black">
                <a:alpha val="40000"/>
              </a:prstClr>
            </a:outerShdw>
          </a:effectLst>
        </p:spPr>
        <p:txBody>
          <a:bodyPr/>
          <a:lstStyle/>
          <a:p>
            <a:r>
              <a:rPr lang="en-US" dirty="0"/>
              <a:t>Covenant Health</a:t>
            </a:r>
            <a:br>
              <a:rPr lang="en-US" dirty="0"/>
            </a:br>
            <a:r>
              <a:rPr lang="en-US" dirty="0"/>
              <a:t>Regional Update for Physicians</a:t>
            </a:r>
          </a:p>
        </p:txBody>
      </p:sp>
      <p:sp>
        <p:nvSpPr>
          <p:cNvPr id="6" name="Subtitle 5">
            <a:extLst>
              <a:ext uri="{FF2B5EF4-FFF2-40B4-BE49-F238E27FC236}">
                <a16:creationId xmlns:a16="http://schemas.microsoft.com/office/drawing/2014/main" id="{560B31AF-7F72-534C-AF64-C57CCAEB887E}"/>
              </a:ext>
            </a:extLst>
          </p:cNvPr>
          <p:cNvSpPr>
            <a:spLocks noGrp="1"/>
          </p:cNvSpPr>
          <p:nvPr>
            <p:ph type="subTitle" idx="1"/>
          </p:nvPr>
        </p:nvSpPr>
        <p:spPr>
          <a:xfrm>
            <a:off x="1828800" y="4035972"/>
            <a:ext cx="8534400" cy="1069428"/>
          </a:xfrm>
        </p:spPr>
        <p:txBody>
          <a:bodyPr/>
          <a:lstStyle/>
          <a:p>
            <a:r>
              <a:rPr lang="en-US" dirty="0"/>
              <a:t>July 24, 2020</a:t>
            </a:r>
          </a:p>
        </p:txBody>
      </p:sp>
    </p:spTree>
    <p:extLst>
      <p:ext uri="{BB962C8B-B14F-4D97-AF65-F5344CB8AC3E}">
        <p14:creationId xmlns:p14="http://schemas.microsoft.com/office/powerpoint/2010/main" val="2391044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69783"/>
            <a:ext cx="9784080" cy="995088"/>
          </a:xfrm>
        </p:spPr>
        <p:txBody>
          <a:bodyPr/>
          <a:lstStyle/>
          <a:p>
            <a:r>
              <a:rPr lang="en-US" dirty="0">
                <a:solidFill>
                  <a:schemeClr val="bg1"/>
                </a:solidFill>
              </a:rPr>
              <a:t>PUI/Confirmed cases-hospitalized</a:t>
            </a:r>
          </a:p>
        </p:txBody>
      </p:sp>
      <p:sp>
        <p:nvSpPr>
          <p:cNvPr id="6" name="Rectangle 5"/>
          <p:cNvSpPr/>
          <p:nvPr/>
        </p:nvSpPr>
        <p:spPr>
          <a:xfrm>
            <a:off x="0" y="1222408"/>
            <a:ext cx="12192000" cy="7122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995362" y="1282448"/>
            <a:ext cx="10201275" cy="5511754"/>
          </a:xfrm>
          <a:prstGeom prst="rect">
            <a:avLst/>
          </a:prstGeom>
        </p:spPr>
      </p:pic>
    </p:spTree>
    <p:extLst>
      <p:ext uri="{BB962C8B-B14F-4D97-AF65-F5344CB8AC3E}">
        <p14:creationId xmlns:p14="http://schemas.microsoft.com/office/powerpoint/2010/main" val="1859247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632" y="73403"/>
            <a:ext cx="9784080" cy="1015491"/>
          </a:xfrm>
        </p:spPr>
        <p:txBody>
          <a:bodyPr/>
          <a:lstStyle/>
          <a:p>
            <a:r>
              <a:rPr lang="en-US" dirty="0">
                <a:solidFill>
                  <a:schemeClr val="bg1"/>
                </a:solidFill>
              </a:rPr>
              <a:t>PUI/Confirmed cases-hospitalized</a:t>
            </a:r>
          </a:p>
        </p:txBody>
      </p:sp>
      <p:sp>
        <p:nvSpPr>
          <p:cNvPr id="5" name="Rectangle 4"/>
          <p:cNvSpPr/>
          <p:nvPr/>
        </p:nvSpPr>
        <p:spPr>
          <a:xfrm>
            <a:off x="0" y="1040130"/>
            <a:ext cx="1219200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31510" y="846224"/>
            <a:ext cx="6964327" cy="36275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2152792" y="4613382"/>
            <a:ext cx="8321761" cy="2139612"/>
          </a:xfrm>
          <a:prstGeom prst="rect">
            <a:avLst/>
          </a:prstGeom>
        </p:spPr>
      </p:pic>
      <p:pic>
        <p:nvPicPr>
          <p:cNvPr id="15" name="Picture 14"/>
          <p:cNvPicPr>
            <a:picLocks noChangeAspect="1"/>
          </p:cNvPicPr>
          <p:nvPr/>
        </p:nvPicPr>
        <p:blipFill>
          <a:blip r:embed="rId4"/>
          <a:stretch>
            <a:fillRect/>
          </a:stretch>
        </p:blipFill>
        <p:spPr>
          <a:xfrm>
            <a:off x="2946005" y="846224"/>
            <a:ext cx="6735338" cy="3526248"/>
          </a:xfrm>
          <a:prstGeom prst="rect">
            <a:avLst/>
          </a:prstGeom>
        </p:spPr>
      </p:pic>
    </p:spTree>
    <p:extLst>
      <p:ext uri="{BB962C8B-B14F-4D97-AF65-F5344CB8AC3E}">
        <p14:creationId xmlns:p14="http://schemas.microsoft.com/office/powerpoint/2010/main" val="3385718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69783"/>
            <a:ext cx="9784080" cy="1508760"/>
          </a:xfrm>
        </p:spPr>
        <p:txBody>
          <a:bodyPr/>
          <a:lstStyle/>
          <a:p>
            <a:r>
              <a:rPr lang="en-US" dirty="0">
                <a:solidFill>
                  <a:schemeClr val="bg1"/>
                </a:solidFill>
              </a:rPr>
              <a:t>PUI/Confirmed cases-hospitalized</a:t>
            </a:r>
          </a:p>
        </p:txBody>
      </p:sp>
      <p:sp>
        <p:nvSpPr>
          <p:cNvPr id="6" name="Rectangle 5"/>
          <p:cNvSpPr/>
          <p:nvPr/>
        </p:nvSpPr>
        <p:spPr>
          <a:xfrm>
            <a:off x="0" y="983945"/>
            <a:ext cx="12192000" cy="950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547234" y="2079057"/>
            <a:ext cx="184731" cy="369332"/>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3"/>
          <a:stretch>
            <a:fillRect/>
          </a:stretch>
        </p:blipFill>
        <p:spPr>
          <a:xfrm>
            <a:off x="2610844" y="3579206"/>
            <a:ext cx="6834208" cy="3059312"/>
          </a:xfrm>
          <a:prstGeom prst="rect">
            <a:avLst/>
          </a:prstGeom>
        </p:spPr>
      </p:pic>
      <p:pic>
        <p:nvPicPr>
          <p:cNvPr id="10" name="Picture 9"/>
          <p:cNvPicPr>
            <a:picLocks noChangeAspect="1"/>
          </p:cNvPicPr>
          <p:nvPr/>
        </p:nvPicPr>
        <p:blipFill>
          <a:blip r:embed="rId4"/>
          <a:stretch>
            <a:fillRect/>
          </a:stretch>
        </p:blipFill>
        <p:spPr>
          <a:xfrm>
            <a:off x="382772" y="1145894"/>
            <a:ext cx="11706447" cy="2181352"/>
          </a:xfrm>
          <a:prstGeom prst="rect">
            <a:avLst/>
          </a:prstGeom>
        </p:spPr>
      </p:pic>
    </p:spTree>
    <p:extLst>
      <p:ext uri="{BB962C8B-B14F-4D97-AF65-F5344CB8AC3E}">
        <p14:creationId xmlns:p14="http://schemas.microsoft.com/office/powerpoint/2010/main" val="1148037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Surge Plan- Revised</a:t>
            </a:r>
          </a:p>
        </p:txBody>
      </p:sp>
      <p:graphicFrame>
        <p:nvGraphicFramePr>
          <p:cNvPr id="6" name="Table 5"/>
          <p:cNvGraphicFramePr>
            <a:graphicFrameLocks noGrp="1"/>
          </p:cNvGraphicFramePr>
          <p:nvPr>
            <p:extLst>
              <p:ext uri="{D42A27DB-BD31-4B8C-83A1-F6EECF244321}">
                <p14:modId xmlns:p14="http://schemas.microsoft.com/office/powerpoint/2010/main" val="3121185161"/>
              </p:ext>
            </p:extLst>
          </p:nvPr>
        </p:nvGraphicFramePr>
        <p:xfrm>
          <a:off x="2032000" y="1460342"/>
          <a:ext cx="8128000" cy="442468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40">
                <a:tc gridSpan="4">
                  <a:txBody>
                    <a:bodyPr/>
                    <a:lstStyle/>
                    <a:p>
                      <a:pPr algn="ctr"/>
                      <a:r>
                        <a:rPr lang="en-US" sz="2400" dirty="0"/>
                        <a:t>Covenant</a:t>
                      </a:r>
                      <a:r>
                        <a:rPr lang="en-US" sz="2400" baseline="0" dirty="0"/>
                        <a:t> Medical Center</a:t>
                      </a:r>
                      <a:endParaRPr lang="en-US" sz="2400"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2400" dirty="0"/>
                    </a:p>
                  </a:txBody>
                  <a:tcPr/>
                </a:tc>
                <a:extLst>
                  <a:ext uri="{0D108BD9-81ED-4DB2-BD59-A6C34878D82A}">
                    <a16:rowId xmlns:a16="http://schemas.microsoft.com/office/drawing/2014/main" val="10000"/>
                  </a:ext>
                </a:extLst>
              </a:tr>
              <a:tr h="370840">
                <a:tc>
                  <a:txBody>
                    <a:bodyPr/>
                    <a:lstStyle/>
                    <a:p>
                      <a:endParaRPr lang="en-US" b="1" dirty="0">
                        <a:solidFill>
                          <a:schemeClr val="bg1"/>
                        </a:solidFill>
                      </a:endParaRPr>
                    </a:p>
                  </a:txBody>
                  <a:tcPr>
                    <a:solidFill>
                      <a:schemeClr val="tx2">
                        <a:lumMod val="50000"/>
                      </a:schemeClr>
                    </a:solidFill>
                  </a:tcPr>
                </a:tc>
                <a:tc>
                  <a:txBody>
                    <a:bodyPr/>
                    <a:lstStyle/>
                    <a:p>
                      <a:pPr algn="ctr"/>
                      <a:r>
                        <a:rPr lang="en-US" b="1" dirty="0">
                          <a:solidFill>
                            <a:schemeClr val="bg1"/>
                          </a:solidFill>
                        </a:rPr>
                        <a:t>ICU</a:t>
                      </a:r>
                    </a:p>
                  </a:txBody>
                  <a:tcPr>
                    <a:solidFill>
                      <a:schemeClr val="tx2">
                        <a:lumMod val="50000"/>
                      </a:schemeClr>
                    </a:solidFill>
                  </a:tcPr>
                </a:tc>
                <a:tc>
                  <a:txBody>
                    <a:bodyPr/>
                    <a:lstStyle/>
                    <a:p>
                      <a:pPr algn="ctr"/>
                      <a:r>
                        <a:rPr lang="en-US" b="1" dirty="0">
                          <a:solidFill>
                            <a:schemeClr val="bg1"/>
                          </a:solidFill>
                        </a:rPr>
                        <a:t>Med </a:t>
                      </a:r>
                      <a:r>
                        <a:rPr lang="en-US" b="1" dirty="0" err="1">
                          <a:solidFill>
                            <a:schemeClr val="bg1"/>
                          </a:solidFill>
                        </a:rPr>
                        <a:t>Surg</a:t>
                      </a:r>
                      <a:endParaRPr lang="en-US" b="1" dirty="0">
                        <a:solidFill>
                          <a:schemeClr val="bg1"/>
                        </a:solidFill>
                      </a:endParaRPr>
                    </a:p>
                  </a:txBody>
                  <a:tcPr>
                    <a:solidFill>
                      <a:schemeClr val="tx2">
                        <a:lumMod val="50000"/>
                      </a:schemeClr>
                    </a:solidFill>
                  </a:tcPr>
                </a:tc>
                <a:tc>
                  <a:txBody>
                    <a:bodyPr/>
                    <a:lstStyle/>
                    <a:p>
                      <a:pPr algn="ctr"/>
                      <a:r>
                        <a:rPr lang="en-US" b="1" dirty="0">
                          <a:solidFill>
                            <a:schemeClr val="bg1"/>
                          </a:solidFill>
                        </a:rPr>
                        <a:t>Total</a:t>
                      </a:r>
                    </a:p>
                  </a:txBody>
                  <a:tcPr>
                    <a:solidFill>
                      <a:schemeClr val="tx2">
                        <a:lumMod val="50000"/>
                      </a:schemeClr>
                    </a:solidFill>
                  </a:tcPr>
                </a:tc>
                <a:extLst>
                  <a:ext uri="{0D108BD9-81ED-4DB2-BD59-A6C34878D82A}">
                    <a16:rowId xmlns:a16="http://schemas.microsoft.com/office/drawing/2014/main" val="10001"/>
                  </a:ext>
                </a:extLst>
              </a:tr>
              <a:tr h="370840">
                <a:tc>
                  <a:txBody>
                    <a:bodyPr/>
                    <a:lstStyle/>
                    <a:p>
                      <a:r>
                        <a:rPr lang="en-US" sz="2000" dirty="0">
                          <a:latin typeface="Arial" panose="020B0604020202020204" pitchFamily="34" charset="0"/>
                          <a:cs typeface="Arial" panose="020B0604020202020204" pitchFamily="34" charset="0"/>
                        </a:rPr>
                        <a:t>Phase 1</a:t>
                      </a:r>
                    </a:p>
                  </a:txBody>
                  <a:tcPr/>
                </a:tc>
                <a:tc>
                  <a:txBody>
                    <a:bodyPr/>
                    <a:lstStyle/>
                    <a:p>
                      <a:pPr algn="ctr"/>
                      <a:r>
                        <a:rPr lang="en-US" sz="2000" dirty="0">
                          <a:latin typeface="Arial" panose="020B0604020202020204" pitchFamily="34" charset="0"/>
                          <a:cs typeface="Arial" panose="020B0604020202020204" pitchFamily="34" charset="0"/>
                        </a:rPr>
                        <a:t>10-CICU</a:t>
                      </a:r>
                    </a:p>
                  </a:txBody>
                  <a:tcPr/>
                </a:tc>
                <a:tc>
                  <a:txBody>
                    <a:bodyPr/>
                    <a:lstStyle/>
                    <a:p>
                      <a:pPr algn="ct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10002"/>
                  </a:ext>
                </a:extLst>
              </a:tr>
              <a:tr h="370840">
                <a:tc>
                  <a:txBody>
                    <a:bodyPr/>
                    <a:lstStyle/>
                    <a:p>
                      <a:r>
                        <a:rPr lang="en-US" sz="2000" dirty="0">
                          <a:latin typeface="Arial" panose="020B0604020202020204" pitchFamily="34" charset="0"/>
                          <a:cs typeface="Arial" panose="020B0604020202020204" pitchFamily="34" charset="0"/>
                        </a:rPr>
                        <a:t>Phase</a:t>
                      </a:r>
                      <a:r>
                        <a:rPr lang="en-US" sz="2000" baseline="0" dirty="0">
                          <a:latin typeface="Arial" panose="020B0604020202020204" pitchFamily="34" charset="0"/>
                          <a:cs typeface="Arial" panose="020B0604020202020204" pitchFamily="34" charset="0"/>
                        </a:rPr>
                        <a:t> 2</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17-CICU</a:t>
                      </a:r>
                    </a:p>
                  </a:txBody>
                  <a:tcPr/>
                </a:tc>
                <a:tc>
                  <a:txBody>
                    <a:bodyPr/>
                    <a:lstStyle/>
                    <a:p>
                      <a:pPr algn="ctr"/>
                      <a:r>
                        <a:rPr lang="en-US" sz="2000" dirty="0">
                          <a:latin typeface="Arial" panose="020B0604020202020204" pitchFamily="34" charset="0"/>
                          <a:cs typeface="Arial" panose="020B0604020202020204" pitchFamily="34" charset="0"/>
                        </a:rPr>
                        <a:t>10-HC4</a:t>
                      </a:r>
                    </a:p>
                  </a:txBody>
                  <a:tcPr/>
                </a:tc>
                <a:tc>
                  <a:txBody>
                    <a:bodyPr/>
                    <a:lstStyle/>
                    <a:p>
                      <a:pPr algn="ctr"/>
                      <a:r>
                        <a:rPr lang="en-US" sz="2000" dirty="0">
                          <a:latin typeface="Arial" panose="020B0604020202020204" pitchFamily="34" charset="0"/>
                          <a:cs typeface="Arial" panose="020B0604020202020204" pitchFamily="34" charset="0"/>
                        </a:rPr>
                        <a:t>27</a:t>
                      </a:r>
                    </a:p>
                  </a:txBody>
                  <a:tcPr/>
                </a:tc>
                <a:extLst>
                  <a:ext uri="{0D108BD9-81ED-4DB2-BD59-A6C34878D82A}">
                    <a16:rowId xmlns:a16="http://schemas.microsoft.com/office/drawing/2014/main" val="10003"/>
                  </a:ext>
                </a:extLst>
              </a:tr>
              <a:tr h="370840">
                <a:tc>
                  <a:txBody>
                    <a:bodyPr/>
                    <a:lstStyle/>
                    <a:p>
                      <a:r>
                        <a:rPr lang="en-US" sz="2000" dirty="0">
                          <a:latin typeface="Arial" panose="020B0604020202020204" pitchFamily="34" charset="0"/>
                          <a:cs typeface="Arial" panose="020B0604020202020204" pitchFamily="34" charset="0"/>
                        </a:rPr>
                        <a:t>Phase 3</a:t>
                      </a:r>
                    </a:p>
                  </a:txBody>
                  <a:tcPr/>
                </a:tc>
                <a:tc>
                  <a:txBody>
                    <a:bodyPr/>
                    <a:lstStyle/>
                    <a:p>
                      <a:pPr algn="ctr"/>
                      <a:r>
                        <a:rPr lang="en-US" sz="2000" dirty="0">
                          <a:latin typeface="Arial" panose="020B0604020202020204" pitchFamily="34" charset="0"/>
                          <a:cs typeface="Arial" panose="020B0604020202020204" pitchFamily="34" charset="0"/>
                        </a:rPr>
                        <a:t>17-CICU</a:t>
                      </a:r>
                    </a:p>
                  </a:txBody>
                  <a:tcPr/>
                </a:tc>
                <a:tc>
                  <a:txBody>
                    <a:bodyPr/>
                    <a:lstStyle/>
                    <a:p>
                      <a:pPr algn="ctr"/>
                      <a:r>
                        <a:rPr lang="en-US" sz="2000" dirty="0">
                          <a:latin typeface="Arial" panose="020B0604020202020204" pitchFamily="34" charset="0"/>
                          <a:cs typeface="Arial" panose="020B0604020202020204" pitchFamily="34" charset="0"/>
                        </a:rPr>
                        <a:t>24-HC4</a:t>
                      </a:r>
                    </a:p>
                  </a:txBody>
                  <a:tcPr/>
                </a:tc>
                <a:tc>
                  <a:txBody>
                    <a:bodyPr/>
                    <a:lstStyle/>
                    <a:p>
                      <a:pPr algn="ctr"/>
                      <a:r>
                        <a:rPr lang="en-US" sz="2000" dirty="0">
                          <a:latin typeface="Arial" panose="020B0604020202020204" pitchFamily="34" charset="0"/>
                          <a:cs typeface="Arial" panose="020B0604020202020204" pitchFamily="34" charset="0"/>
                        </a:rPr>
                        <a:t>41</a:t>
                      </a:r>
                    </a:p>
                  </a:txBody>
                  <a:tcPr/>
                </a:tc>
                <a:extLst>
                  <a:ext uri="{0D108BD9-81ED-4DB2-BD59-A6C34878D82A}">
                    <a16:rowId xmlns:a16="http://schemas.microsoft.com/office/drawing/2014/main" val="10004"/>
                  </a:ext>
                </a:extLst>
              </a:tr>
              <a:tr h="370840">
                <a:tc>
                  <a:txBody>
                    <a:bodyPr/>
                    <a:lstStyle/>
                    <a:p>
                      <a:r>
                        <a:rPr lang="en-US" sz="2000" dirty="0">
                          <a:latin typeface="Arial" panose="020B0604020202020204" pitchFamily="34" charset="0"/>
                          <a:cs typeface="Arial" panose="020B0604020202020204" pitchFamily="34" charset="0"/>
                        </a:rPr>
                        <a:t>Phase 4</a:t>
                      </a:r>
                    </a:p>
                  </a:txBody>
                  <a:tcPr/>
                </a:tc>
                <a:tc>
                  <a:txBody>
                    <a:bodyPr/>
                    <a:lstStyle/>
                    <a:p>
                      <a:pPr algn="ctr"/>
                      <a:r>
                        <a:rPr lang="en-US" sz="2000" dirty="0">
                          <a:latin typeface="Arial" panose="020B0604020202020204" pitchFamily="34" charset="0"/>
                          <a:cs typeface="Arial" panose="020B0604020202020204" pitchFamily="34" charset="0"/>
                        </a:rPr>
                        <a:t>17-CICU</a:t>
                      </a:r>
                    </a:p>
                    <a:p>
                      <a:pPr algn="ctr"/>
                      <a:r>
                        <a:rPr lang="en-US" sz="2000" dirty="0">
                          <a:latin typeface="Arial" panose="020B0604020202020204" pitchFamily="34" charset="0"/>
                          <a:cs typeface="Arial" panose="020B0604020202020204" pitchFamily="34" charset="0"/>
                        </a:rPr>
                        <a:t>8-MICU</a:t>
                      </a:r>
                    </a:p>
                  </a:txBody>
                  <a:tcPr/>
                </a:tc>
                <a:tc>
                  <a:txBody>
                    <a:bodyPr/>
                    <a:lstStyle/>
                    <a:p>
                      <a:pPr algn="ctr"/>
                      <a:r>
                        <a:rPr lang="en-US" sz="2000" dirty="0">
                          <a:latin typeface="Arial" panose="020B0604020202020204" pitchFamily="34" charset="0"/>
                          <a:cs typeface="Arial" panose="020B0604020202020204" pitchFamily="34" charset="0"/>
                        </a:rPr>
                        <a:t>24-HC4</a:t>
                      </a:r>
                    </a:p>
                    <a:p>
                      <a:pPr algn="ctr"/>
                      <a:r>
                        <a:rPr lang="en-US" sz="2000" dirty="0">
                          <a:latin typeface="Arial" panose="020B0604020202020204" pitchFamily="34" charset="0"/>
                          <a:cs typeface="Arial" panose="020B0604020202020204" pitchFamily="34" charset="0"/>
                        </a:rPr>
                        <a:t>14-Pal</a:t>
                      </a:r>
                      <a:r>
                        <a:rPr lang="en-US" sz="2000" baseline="0" dirty="0">
                          <a:latin typeface="Arial" panose="020B0604020202020204" pitchFamily="34" charset="0"/>
                          <a:cs typeface="Arial" panose="020B0604020202020204" pitchFamily="34" charset="0"/>
                        </a:rPr>
                        <a:t> Med</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63</a:t>
                      </a:r>
                    </a:p>
                  </a:txBody>
                  <a:tcPr/>
                </a:tc>
                <a:extLst>
                  <a:ext uri="{0D108BD9-81ED-4DB2-BD59-A6C34878D82A}">
                    <a16:rowId xmlns:a16="http://schemas.microsoft.com/office/drawing/2014/main" val="10005"/>
                  </a:ext>
                </a:extLst>
              </a:tr>
              <a:tr h="370840">
                <a:tc>
                  <a:txBody>
                    <a:bodyPr/>
                    <a:lstStyle/>
                    <a:p>
                      <a:r>
                        <a:rPr lang="en-US" sz="2000" dirty="0">
                          <a:latin typeface="Arial" panose="020B0604020202020204" pitchFamily="34" charset="0"/>
                          <a:cs typeface="Arial" panose="020B0604020202020204" pitchFamily="34" charset="0"/>
                        </a:rPr>
                        <a:t>Phase</a:t>
                      </a:r>
                      <a:r>
                        <a:rPr lang="en-US" sz="2000" baseline="0" dirty="0">
                          <a:latin typeface="Arial" panose="020B0604020202020204" pitchFamily="34" charset="0"/>
                          <a:cs typeface="Arial" panose="020B0604020202020204" pitchFamily="34" charset="0"/>
                        </a:rPr>
                        <a:t> 5</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17-CICU</a:t>
                      </a:r>
                    </a:p>
                    <a:p>
                      <a:pPr algn="ctr"/>
                      <a:r>
                        <a:rPr lang="en-US" sz="2000" dirty="0">
                          <a:latin typeface="Arial" panose="020B0604020202020204" pitchFamily="34" charset="0"/>
                          <a:cs typeface="Arial" panose="020B0604020202020204" pitchFamily="34" charset="0"/>
                        </a:rPr>
                        <a:t>16-MICU</a:t>
                      </a:r>
                    </a:p>
                  </a:txBody>
                  <a:tcPr/>
                </a:tc>
                <a:tc>
                  <a:txBody>
                    <a:bodyPr/>
                    <a:lstStyle/>
                    <a:p>
                      <a:pPr algn="ctr"/>
                      <a:r>
                        <a:rPr lang="en-US" sz="2000" dirty="0">
                          <a:latin typeface="Arial" panose="020B0604020202020204" pitchFamily="34" charset="0"/>
                          <a:cs typeface="Arial" panose="020B0604020202020204" pitchFamily="34" charset="0"/>
                        </a:rPr>
                        <a:t>24-HC4</a:t>
                      </a:r>
                    </a:p>
                    <a:p>
                      <a:pPr algn="ctr"/>
                      <a:r>
                        <a:rPr lang="en-US" sz="2000" dirty="0">
                          <a:latin typeface="Arial" panose="020B0604020202020204" pitchFamily="34" charset="0"/>
                          <a:cs typeface="Arial" panose="020B0604020202020204" pitchFamily="34" charset="0"/>
                        </a:rPr>
                        <a:t>14-Pal</a:t>
                      </a:r>
                      <a:r>
                        <a:rPr lang="en-US" sz="2000" baseline="0" dirty="0">
                          <a:latin typeface="Arial" panose="020B0604020202020204" pitchFamily="34" charset="0"/>
                          <a:cs typeface="Arial" panose="020B0604020202020204" pitchFamily="34" charset="0"/>
                        </a:rPr>
                        <a:t> Med</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71</a:t>
                      </a:r>
                    </a:p>
                  </a:txBody>
                  <a:tcPr/>
                </a:tc>
                <a:extLst>
                  <a:ext uri="{0D108BD9-81ED-4DB2-BD59-A6C34878D82A}">
                    <a16:rowId xmlns:a16="http://schemas.microsoft.com/office/drawing/2014/main" val="10006"/>
                  </a:ext>
                </a:extLst>
              </a:tr>
              <a:tr h="370840">
                <a:tc>
                  <a:txBody>
                    <a:bodyPr/>
                    <a:lstStyle/>
                    <a:p>
                      <a:r>
                        <a:rPr lang="en-US" sz="2000" dirty="0">
                          <a:latin typeface="Arial" panose="020B0604020202020204" pitchFamily="34" charset="0"/>
                          <a:cs typeface="Arial" panose="020B0604020202020204" pitchFamily="34" charset="0"/>
                        </a:rPr>
                        <a:t>Phase</a:t>
                      </a:r>
                      <a:r>
                        <a:rPr lang="en-US" sz="2000" baseline="0" dirty="0">
                          <a:latin typeface="Arial" panose="020B0604020202020204" pitchFamily="34" charset="0"/>
                          <a:cs typeface="Arial" panose="020B0604020202020204" pitchFamily="34" charset="0"/>
                        </a:rPr>
                        <a:t> 6</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17-CICU</a:t>
                      </a:r>
                    </a:p>
                    <a:p>
                      <a:pPr algn="ctr"/>
                      <a:r>
                        <a:rPr lang="en-US" sz="2000" dirty="0">
                          <a:latin typeface="Arial" panose="020B0604020202020204" pitchFamily="34" charset="0"/>
                          <a:cs typeface="Arial" panose="020B0604020202020204" pitchFamily="34" charset="0"/>
                        </a:rPr>
                        <a:t>16-MICU</a:t>
                      </a:r>
                    </a:p>
                    <a:p>
                      <a:pPr algn="ctr"/>
                      <a:r>
                        <a:rPr lang="en-US" sz="2000" dirty="0">
                          <a:latin typeface="Arial" panose="020B0604020202020204" pitchFamily="34" charset="0"/>
                          <a:cs typeface="Arial" panose="020B0604020202020204" pitchFamily="34" charset="0"/>
                        </a:rPr>
                        <a:t>8- SICU 4 (east)</a:t>
                      </a:r>
                    </a:p>
                  </a:txBody>
                  <a:tcPr/>
                </a:tc>
                <a:tc>
                  <a:txBody>
                    <a:bodyPr/>
                    <a:lstStyle/>
                    <a:p>
                      <a:pPr algn="ctr"/>
                      <a:r>
                        <a:rPr lang="en-US" sz="2000" dirty="0">
                          <a:latin typeface="Arial" panose="020B0604020202020204" pitchFamily="34" charset="0"/>
                          <a:cs typeface="Arial" panose="020B0604020202020204" pitchFamily="34" charset="0"/>
                        </a:rPr>
                        <a:t>24-HC4</a:t>
                      </a:r>
                    </a:p>
                    <a:p>
                      <a:pPr algn="ctr"/>
                      <a:r>
                        <a:rPr lang="en-US" sz="2000" dirty="0">
                          <a:latin typeface="Arial" panose="020B0604020202020204" pitchFamily="34" charset="0"/>
                          <a:cs typeface="Arial" panose="020B0604020202020204" pitchFamily="34" charset="0"/>
                        </a:rPr>
                        <a:t>14-Pal</a:t>
                      </a:r>
                      <a:r>
                        <a:rPr lang="en-US" sz="2000" baseline="0" dirty="0">
                          <a:latin typeface="Arial" panose="020B0604020202020204" pitchFamily="34" charset="0"/>
                          <a:cs typeface="Arial" panose="020B0604020202020204" pitchFamily="34" charset="0"/>
                        </a:rPr>
                        <a:t> Med</a:t>
                      </a: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15 – S 9 (east)</a:t>
                      </a:r>
                    </a:p>
                  </a:txBody>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94</a:t>
                      </a:r>
                    </a:p>
                  </a:txBody>
                  <a:tcPr/>
                </a:tc>
                <a:extLst>
                  <a:ext uri="{0D108BD9-81ED-4DB2-BD59-A6C34878D82A}">
                    <a16:rowId xmlns:a16="http://schemas.microsoft.com/office/drawing/2014/main" val="10007"/>
                  </a:ext>
                </a:extLst>
              </a:tr>
            </a:tbl>
          </a:graphicData>
        </a:graphic>
      </p:graphicFrame>
      <p:grpSp>
        <p:nvGrpSpPr>
          <p:cNvPr id="5" name="Group 4">
            <a:extLst>
              <a:ext uri="{FF2B5EF4-FFF2-40B4-BE49-F238E27FC236}">
                <a16:creationId xmlns:a16="http://schemas.microsoft.com/office/drawing/2014/main" id="{35B4F667-D8B1-A84B-B087-E08FF3A0A23E}"/>
              </a:ext>
            </a:extLst>
          </p:cNvPr>
          <p:cNvGrpSpPr/>
          <p:nvPr/>
        </p:nvGrpSpPr>
        <p:grpSpPr>
          <a:xfrm>
            <a:off x="1148992" y="4456716"/>
            <a:ext cx="861444" cy="429583"/>
            <a:chOff x="1650830" y="2945718"/>
            <a:chExt cx="861444" cy="429583"/>
          </a:xfrm>
        </p:grpSpPr>
        <p:sp>
          <p:nvSpPr>
            <p:cNvPr id="7" name="Right Arrow 6">
              <a:extLst>
                <a:ext uri="{FF2B5EF4-FFF2-40B4-BE49-F238E27FC236}">
                  <a16:creationId xmlns:a16="http://schemas.microsoft.com/office/drawing/2014/main" id="{BE8FA671-9B01-9D46-8AF2-721E81B6565C}"/>
                </a:ext>
              </a:extLst>
            </p:cNvPr>
            <p:cNvSpPr/>
            <p:nvPr/>
          </p:nvSpPr>
          <p:spPr>
            <a:xfrm>
              <a:off x="1650830" y="2945718"/>
              <a:ext cx="861444" cy="42958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DCA1B8C-5BD1-EB4A-A956-165EC0473B51}"/>
                </a:ext>
              </a:extLst>
            </p:cNvPr>
            <p:cNvSpPr txBox="1"/>
            <p:nvPr/>
          </p:nvSpPr>
          <p:spPr>
            <a:xfrm>
              <a:off x="1692881" y="3045093"/>
              <a:ext cx="635110" cy="230832"/>
            </a:xfrm>
            <a:prstGeom prst="rect">
              <a:avLst/>
            </a:prstGeom>
            <a:noFill/>
          </p:spPr>
          <p:txBody>
            <a:bodyPr wrap="none" rtlCol="0">
              <a:spAutoFit/>
            </a:bodyPr>
            <a:lstStyle/>
            <a:p>
              <a:r>
                <a:rPr lang="en-US" sz="900" b="1" dirty="0">
                  <a:solidFill>
                    <a:schemeClr val="bg1"/>
                  </a:solidFill>
                </a:rPr>
                <a:t>Currently</a:t>
              </a:r>
            </a:p>
          </p:txBody>
        </p:sp>
      </p:grpSp>
      <p:grpSp>
        <p:nvGrpSpPr>
          <p:cNvPr id="9" name="Group 8">
            <a:extLst>
              <a:ext uri="{FF2B5EF4-FFF2-40B4-BE49-F238E27FC236}">
                <a16:creationId xmlns:a16="http://schemas.microsoft.com/office/drawing/2014/main" id="{A2AF7951-22D2-6740-B4ED-504BBDC61F43}"/>
              </a:ext>
            </a:extLst>
          </p:cNvPr>
          <p:cNvGrpSpPr/>
          <p:nvPr/>
        </p:nvGrpSpPr>
        <p:grpSpPr>
          <a:xfrm>
            <a:off x="1148992" y="4235513"/>
            <a:ext cx="861444" cy="429583"/>
            <a:chOff x="1657458" y="2111168"/>
            <a:chExt cx="861444" cy="429583"/>
          </a:xfrm>
        </p:grpSpPr>
        <p:sp>
          <p:nvSpPr>
            <p:cNvPr id="10" name="Right Arrow 9">
              <a:extLst>
                <a:ext uri="{FF2B5EF4-FFF2-40B4-BE49-F238E27FC236}">
                  <a16:creationId xmlns:a16="http://schemas.microsoft.com/office/drawing/2014/main" id="{96170749-65B9-9849-AF73-5829713B4A71}"/>
                </a:ext>
              </a:extLst>
            </p:cNvPr>
            <p:cNvSpPr/>
            <p:nvPr/>
          </p:nvSpPr>
          <p:spPr>
            <a:xfrm>
              <a:off x="1657458" y="2111168"/>
              <a:ext cx="861444" cy="429583"/>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5D29F20-0484-3B4E-B2A8-B0518F0B8E8F}"/>
                </a:ext>
              </a:extLst>
            </p:cNvPr>
            <p:cNvSpPr txBox="1"/>
            <p:nvPr/>
          </p:nvSpPr>
          <p:spPr>
            <a:xfrm>
              <a:off x="1699509" y="2210543"/>
              <a:ext cx="678391" cy="230832"/>
            </a:xfrm>
            <a:prstGeom prst="rect">
              <a:avLst/>
            </a:prstGeom>
            <a:noFill/>
          </p:spPr>
          <p:txBody>
            <a:bodyPr wrap="none" rtlCol="0">
              <a:spAutoFit/>
            </a:bodyPr>
            <a:lstStyle/>
            <a:p>
              <a:r>
                <a:rPr lang="en-US" sz="900" b="1" dirty="0">
                  <a:solidFill>
                    <a:schemeClr val="bg1"/>
                  </a:solidFill>
                </a:rPr>
                <a:t>Last Week</a:t>
              </a:r>
            </a:p>
          </p:txBody>
        </p:sp>
      </p:grpSp>
    </p:spTree>
    <p:extLst>
      <p:ext uri="{BB962C8B-B14F-4D97-AF65-F5344CB8AC3E}">
        <p14:creationId xmlns:p14="http://schemas.microsoft.com/office/powerpoint/2010/main" val="543164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35985"/>
            <a:ext cx="12192000" cy="14856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itle 1"/>
          <p:cNvSpPr txBox="1">
            <a:spLocks/>
          </p:cNvSpPr>
          <p:nvPr/>
        </p:nvSpPr>
        <p:spPr>
          <a:xfrm>
            <a:off x="339472" y="259799"/>
            <a:ext cx="9784080" cy="1508760"/>
          </a:xfrm>
          <a:prstGeom prst="rect">
            <a:avLst/>
          </a:prstGeom>
        </p:spPr>
        <p:txBody>
          <a:bodyP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US" sz="5400" dirty="0">
                <a:solidFill>
                  <a:schemeClr val="bg1"/>
                </a:solidFill>
              </a:rPr>
              <a:t>Caregivers</a:t>
            </a:r>
          </a:p>
        </p:txBody>
      </p:sp>
      <p:grpSp>
        <p:nvGrpSpPr>
          <p:cNvPr id="12" name="Group 11"/>
          <p:cNvGrpSpPr/>
          <p:nvPr/>
        </p:nvGrpSpPr>
        <p:grpSpPr>
          <a:xfrm>
            <a:off x="2427561" y="6390682"/>
            <a:ext cx="9459420" cy="369332"/>
            <a:chOff x="2267436" y="6275179"/>
            <a:chExt cx="9459420" cy="369332"/>
          </a:xfrm>
        </p:grpSpPr>
        <p:sp>
          <p:nvSpPr>
            <p:cNvPr id="4" name="Rectangle 3"/>
            <p:cNvSpPr/>
            <p:nvPr/>
          </p:nvSpPr>
          <p:spPr>
            <a:xfrm>
              <a:off x="7016597" y="6281124"/>
              <a:ext cx="1351722" cy="3081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a:t>
              </a:r>
            </a:p>
          </p:txBody>
        </p:sp>
        <p:sp>
          <p:nvSpPr>
            <p:cNvPr id="8" name="Rectangle 7"/>
            <p:cNvSpPr/>
            <p:nvPr/>
          </p:nvSpPr>
          <p:spPr>
            <a:xfrm>
              <a:off x="10375134" y="6292274"/>
              <a:ext cx="1351722" cy="3081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Critical</a:t>
              </a:r>
            </a:p>
          </p:txBody>
        </p:sp>
        <p:sp>
          <p:nvSpPr>
            <p:cNvPr id="9" name="Rectangle 8"/>
            <p:cNvSpPr/>
            <p:nvPr/>
          </p:nvSpPr>
          <p:spPr>
            <a:xfrm>
              <a:off x="8709562" y="6297689"/>
              <a:ext cx="1351722" cy="308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50000"/>
                    </a:schemeClr>
                  </a:solidFill>
                </a:rPr>
                <a:t>Moderate</a:t>
              </a:r>
            </a:p>
          </p:txBody>
        </p:sp>
        <p:sp>
          <p:nvSpPr>
            <p:cNvPr id="6" name="TextBox 5"/>
            <p:cNvSpPr txBox="1"/>
            <p:nvPr/>
          </p:nvSpPr>
          <p:spPr>
            <a:xfrm>
              <a:off x="2267436" y="6275179"/>
              <a:ext cx="4779193" cy="369332"/>
            </a:xfrm>
            <a:prstGeom prst="rect">
              <a:avLst/>
            </a:prstGeom>
            <a:noFill/>
          </p:spPr>
          <p:txBody>
            <a:bodyPr wrap="none" rtlCol="0">
              <a:spAutoFit/>
            </a:bodyPr>
            <a:lstStyle/>
            <a:p>
              <a:r>
                <a:rPr lang="en-US" dirty="0"/>
                <a:t>Count reflects # furlough (exposed and positive)</a:t>
              </a:r>
            </a:p>
          </p:txBody>
        </p:sp>
      </p:grpSp>
      <p:sp>
        <p:nvSpPr>
          <p:cNvPr id="11" name="Rectangle 10"/>
          <p:cNvSpPr/>
          <p:nvPr/>
        </p:nvSpPr>
        <p:spPr>
          <a:xfrm>
            <a:off x="0" y="861927"/>
            <a:ext cx="12192000" cy="972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57915" y="910447"/>
            <a:ext cx="4499117" cy="584775"/>
          </a:xfrm>
          <a:prstGeom prst="rect">
            <a:avLst/>
          </a:prstGeom>
          <a:noFill/>
        </p:spPr>
        <p:txBody>
          <a:bodyPr wrap="none" rtlCol="0">
            <a:spAutoFit/>
          </a:bodyPr>
          <a:lstStyle/>
          <a:p>
            <a:r>
              <a:rPr lang="en-US" sz="3200" dirty="0"/>
              <a:t>COVID Related Furloughs</a:t>
            </a:r>
          </a:p>
        </p:txBody>
      </p:sp>
      <p:pic>
        <p:nvPicPr>
          <p:cNvPr id="7" name="Picture 6"/>
          <p:cNvPicPr>
            <a:picLocks noChangeAspect="1"/>
          </p:cNvPicPr>
          <p:nvPr/>
        </p:nvPicPr>
        <p:blipFill>
          <a:blip r:embed="rId3"/>
          <a:stretch>
            <a:fillRect/>
          </a:stretch>
        </p:blipFill>
        <p:spPr>
          <a:xfrm>
            <a:off x="696163" y="1543742"/>
            <a:ext cx="10799674" cy="4665720"/>
          </a:xfrm>
          <a:prstGeom prst="rect">
            <a:avLst/>
          </a:prstGeom>
        </p:spPr>
      </p:pic>
    </p:spTree>
    <p:extLst>
      <p:ext uri="{BB962C8B-B14F-4D97-AF65-F5344CB8AC3E}">
        <p14:creationId xmlns:p14="http://schemas.microsoft.com/office/powerpoint/2010/main" val="1682648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627E-8C16-FE47-BEF2-46A71F906FE4}"/>
              </a:ext>
            </a:extLst>
          </p:cNvPr>
          <p:cNvSpPr>
            <a:spLocks noGrp="1"/>
          </p:cNvSpPr>
          <p:nvPr>
            <p:ph type="ctrTitle"/>
          </p:nvPr>
        </p:nvSpPr>
        <p:spPr/>
        <p:txBody>
          <a:bodyPr/>
          <a:lstStyle/>
          <a:p>
            <a:r>
              <a:rPr lang="en-US" dirty="0"/>
              <a:t>Statistics</a:t>
            </a:r>
          </a:p>
        </p:txBody>
      </p:sp>
      <p:sp>
        <p:nvSpPr>
          <p:cNvPr id="3" name="Subtitle 2">
            <a:extLst>
              <a:ext uri="{FF2B5EF4-FFF2-40B4-BE49-F238E27FC236}">
                <a16:creationId xmlns:a16="http://schemas.microsoft.com/office/drawing/2014/main" id="{7AFBD5A8-559C-6647-B0DC-B4E1C1ED98AC}"/>
              </a:ext>
            </a:extLst>
          </p:cNvPr>
          <p:cNvSpPr>
            <a:spLocks noGrp="1"/>
          </p:cNvSpPr>
          <p:nvPr>
            <p:ph type="subTitle" idx="1"/>
          </p:nvPr>
        </p:nvSpPr>
        <p:spPr/>
        <p:txBody>
          <a:bodyPr/>
          <a:lstStyle/>
          <a:p>
            <a:r>
              <a:rPr lang="en-US" sz="2400" b="1" dirty="0"/>
              <a:t>Cristian </a:t>
            </a:r>
            <a:r>
              <a:rPr lang="en-US" sz="2400" b="1" dirty="0" err="1"/>
              <a:t>Requenez</a:t>
            </a:r>
            <a:r>
              <a:rPr lang="en-US" sz="2400" b="1" dirty="0"/>
              <a:t>, MS</a:t>
            </a:r>
          </a:p>
          <a:p>
            <a:r>
              <a:rPr lang="en-US" sz="2400" dirty="0"/>
              <a:t>Clinical Data Analyst</a:t>
            </a:r>
          </a:p>
          <a:p>
            <a:r>
              <a:rPr lang="en-US" sz="2400" dirty="0"/>
              <a:t>Performance Improvement and Decision Support Services</a:t>
            </a:r>
          </a:p>
          <a:p>
            <a:endParaRPr lang="en-US" dirty="0"/>
          </a:p>
        </p:txBody>
      </p:sp>
    </p:spTree>
    <p:extLst>
      <p:ext uri="{BB962C8B-B14F-4D97-AF65-F5344CB8AC3E}">
        <p14:creationId xmlns:p14="http://schemas.microsoft.com/office/powerpoint/2010/main" val="2613290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298C94-AE30-764B-ABC2-67B4676B0289}"/>
              </a:ext>
            </a:extLst>
          </p:cNvPr>
          <p:cNvSpPr>
            <a:spLocks noGrp="1"/>
          </p:cNvSpPr>
          <p:nvPr>
            <p:ph type="ctrTitle"/>
          </p:nvPr>
        </p:nvSpPr>
        <p:spPr>
          <a:xfrm>
            <a:off x="727886" y="242250"/>
            <a:ext cx="10363200" cy="1470025"/>
          </a:xfrm>
        </p:spPr>
        <p:txBody>
          <a:bodyPr/>
          <a:lstStyle/>
          <a:p>
            <a:r>
              <a:rPr lang="en-US" sz="4000" dirty="0"/>
              <a:t>Providence System </a:t>
            </a:r>
            <a:r>
              <a:rPr lang="en-US" sz="4000" u="sng" dirty="0">
                <a:solidFill>
                  <a:schemeClr val="accent2"/>
                </a:solidFill>
              </a:rPr>
              <a:t>Hospitalized</a:t>
            </a:r>
            <a:r>
              <a:rPr lang="en-US" sz="4000" dirty="0"/>
              <a:t> COVID-19 Cases</a:t>
            </a:r>
          </a:p>
        </p:txBody>
      </p:sp>
      <p:pic>
        <p:nvPicPr>
          <p:cNvPr id="5" name="Picture 4" descr="A screenshot of a cell phone&#10;&#10;Description automatically generated">
            <a:extLst>
              <a:ext uri="{FF2B5EF4-FFF2-40B4-BE49-F238E27FC236}">
                <a16:creationId xmlns:a16="http://schemas.microsoft.com/office/drawing/2014/main" id="{A97246F5-F076-4FD3-AC12-34032CBEC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855" y="914399"/>
            <a:ext cx="7175261" cy="5232967"/>
          </a:xfrm>
          <a:prstGeom prst="rect">
            <a:avLst/>
          </a:prstGeom>
        </p:spPr>
      </p:pic>
      <p:sp>
        <p:nvSpPr>
          <p:cNvPr id="2" name="Rectangle 1">
            <a:extLst>
              <a:ext uri="{FF2B5EF4-FFF2-40B4-BE49-F238E27FC236}">
                <a16:creationId xmlns:a16="http://schemas.microsoft.com/office/drawing/2014/main" id="{B1E16DED-21AB-0441-B2D5-408E4C9E868A}"/>
              </a:ext>
            </a:extLst>
          </p:cNvPr>
          <p:cNvSpPr/>
          <p:nvPr/>
        </p:nvSpPr>
        <p:spPr>
          <a:xfrm>
            <a:off x="1875099" y="2858947"/>
            <a:ext cx="7303625" cy="243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10CE4C3-9353-724B-9E4A-9310ACEEA6B0}"/>
              </a:ext>
            </a:extLst>
          </p:cNvPr>
          <p:cNvSpPr txBox="1"/>
          <p:nvPr/>
        </p:nvSpPr>
        <p:spPr>
          <a:xfrm>
            <a:off x="9850055" y="2749648"/>
            <a:ext cx="720069" cy="461665"/>
          </a:xfrm>
          <a:prstGeom prst="rect">
            <a:avLst/>
          </a:prstGeom>
          <a:noFill/>
        </p:spPr>
        <p:txBody>
          <a:bodyPr wrap="none" rtlCol="0">
            <a:spAutoFit/>
          </a:bodyPr>
          <a:lstStyle/>
          <a:p>
            <a:r>
              <a:rPr lang="en-US" sz="2400" b="1" dirty="0">
                <a:solidFill>
                  <a:srgbClr val="FF0000"/>
                </a:solidFill>
              </a:rPr>
              <a:t>13%</a:t>
            </a:r>
          </a:p>
        </p:txBody>
      </p:sp>
    </p:spTree>
    <p:extLst>
      <p:ext uri="{BB962C8B-B14F-4D97-AF65-F5344CB8AC3E}">
        <p14:creationId xmlns:p14="http://schemas.microsoft.com/office/powerpoint/2010/main" val="2490619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57ED-EA83-5E41-9C91-6F6DC641E679}"/>
              </a:ext>
            </a:extLst>
          </p:cNvPr>
          <p:cNvSpPr>
            <a:spLocks noGrp="1"/>
          </p:cNvSpPr>
          <p:nvPr>
            <p:ph type="ctrTitle"/>
          </p:nvPr>
        </p:nvSpPr>
        <p:spPr>
          <a:xfrm>
            <a:off x="889000" y="313501"/>
            <a:ext cx="10363200" cy="1470025"/>
          </a:xfrm>
        </p:spPr>
        <p:txBody>
          <a:bodyPr/>
          <a:lstStyle/>
          <a:p>
            <a:r>
              <a:rPr lang="en-US" dirty="0"/>
              <a:t>Providence Inpatient COVID-19 Volume</a:t>
            </a:r>
          </a:p>
        </p:txBody>
      </p:sp>
      <p:pic>
        <p:nvPicPr>
          <p:cNvPr id="5" name="Picture 4" descr="A close up of a map&#10;&#10;Description automatically generated">
            <a:extLst>
              <a:ext uri="{FF2B5EF4-FFF2-40B4-BE49-F238E27FC236}">
                <a16:creationId xmlns:a16="http://schemas.microsoft.com/office/drawing/2014/main" id="{04C65C0E-7D5F-45E9-94DA-3AC40257C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850" y="1714500"/>
            <a:ext cx="8953500" cy="3429000"/>
          </a:xfrm>
          <a:prstGeom prst="rect">
            <a:avLst/>
          </a:prstGeom>
        </p:spPr>
      </p:pic>
    </p:spTree>
    <p:extLst>
      <p:ext uri="{BB962C8B-B14F-4D97-AF65-F5344CB8AC3E}">
        <p14:creationId xmlns:p14="http://schemas.microsoft.com/office/powerpoint/2010/main" val="3649904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0B32-2EBE-4645-8EF5-BBC1AA5FA4DA}"/>
              </a:ext>
            </a:extLst>
          </p:cNvPr>
          <p:cNvSpPr>
            <a:spLocks noGrp="1"/>
          </p:cNvSpPr>
          <p:nvPr>
            <p:ph type="ctrTitle"/>
          </p:nvPr>
        </p:nvSpPr>
        <p:spPr>
          <a:xfrm>
            <a:off x="629393" y="218499"/>
            <a:ext cx="10363200" cy="1470025"/>
          </a:xfrm>
        </p:spPr>
        <p:txBody>
          <a:bodyPr/>
          <a:lstStyle/>
          <a:p>
            <a:r>
              <a:rPr lang="en-US" dirty="0"/>
              <a:t>Texas Inpatient COVID-19 Volume</a:t>
            </a:r>
          </a:p>
        </p:txBody>
      </p:sp>
      <p:pic>
        <p:nvPicPr>
          <p:cNvPr id="5" name="Picture 4" descr="A close up of a map&#10;&#10;Description automatically generated">
            <a:extLst>
              <a:ext uri="{FF2B5EF4-FFF2-40B4-BE49-F238E27FC236}">
                <a16:creationId xmlns:a16="http://schemas.microsoft.com/office/drawing/2014/main" id="{580ECA8B-6121-437C-8FDF-B731398DC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07" y="1471131"/>
            <a:ext cx="8972550" cy="3543300"/>
          </a:xfrm>
          <a:prstGeom prst="rect">
            <a:avLst/>
          </a:prstGeom>
        </p:spPr>
      </p:pic>
    </p:spTree>
    <p:extLst>
      <p:ext uri="{BB962C8B-B14F-4D97-AF65-F5344CB8AC3E}">
        <p14:creationId xmlns:p14="http://schemas.microsoft.com/office/powerpoint/2010/main" val="1656128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84B-AEF3-4723-802B-0934782DC4EF}"/>
              </a:ext>
            </a:extLst>
          </p:cNvPr>
          <p:cNvSpPr>
            <a:spLocks noGrp="1"/>
          </p:cNvSpPr>
          <p:nvPr>
            <p:ph type="ctrTitle"/>
          </p:nvPr>
        </p:nvSpPr>
        <p:spPr>
          <a:xfrm>
            <a:off x="914400" y="390401"/>
            <a:ext cx="10363200" cy="1470025"/>
          </a:xfrm>
        </p:spPr>
        <p:txBody>
          <a:bodyPr/>
          <a:lstStyle/>
          <a:p>
            <a:r>
              <a:rPr lang="en-US" dirty="0"/>
              <a:t>New COVID-19 POSITIVES by Day Trend</a:t>
            </a:r>
            <a:br>
              <a:rPr lang="en-US" dirty="0"/>
            </a:br>
            <a:endParaRPr lang="en-US" dirty="0"/>
          </a:p>
        </p:txBody>
      </p:sp>
      <p:pic>
        <p:nvPicPr>
          <p:cNvPr id="4" name="Picture 3">
            <a:extLst>
              <a:ext uri="{FF2B5EF4-FFF2-40B4-BE49-F238E27FC236}">
                <a16:creationId xmlns:a16="http://schemas.microsoft.com/office/drawing/2014/main" id="{8BCBF917-F532-4CBE-B010-821F874445E4}"/>
              </a:ext>
            </a:extLst>
          </p:cNvPr>
          <p:cNvPicPr>
            <a:picLocks noChangeAspect="1"/>
          </p:cNvPicPr>
          <p:nvPr/>
        </p:nvPicPr>
        <p:blipFill>
          <a:blip r:embed="rId2"/>
          <a:stretch>
            <a:fillRect/>
          </a:stretch>
        </p:blipFill>
        <p:spPr>
          <a:xfrm>
            <a:off x="1649083" y="1121248"/>
            <a:ext cx="8893834" cy="4615503"/>
          </a:xfrm>
          <a:prstGeom prst="rect">
            <a:avLst/>
          </a:prstGeom>
        </p:spPr>
      </p:pic>
    </p:spTree>
    <p:extLst>
      <p:ext uri="{BB962C8B-B14F-4D97-AF65-F5344CB8AC3E}">
        <p14:creationId xmlns:p14="http://schemas.microsoft.com/office/powerpoint/2010/main" val="522819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3F873-4306-024F-A0E3-9C8E69D3A4D2}"/>
              </a:ext>
            </a:extLst>
          </p:cNvPr>
          <p:cNvSpPr>
            <a:spLocks noGrp="1"/>
          </p:cNvSpPr>
          <p:nvPr>
            <p:ph type="ctrTitle"/>
          </p:nvPr>
        </p:nvSpPr>
        <p:spPr>
          <a:xfrm>
            <a:off x="886120" y="1399613"/>
            <a:ext cx="10363200" cy="1470025"/>
          </a:xfrm>
          <a:effectLst>
            <a:outerShdw blurRad="50800" dist="38100" dir="2700000" algn="tl" rotWithShape="0">
              <a:prstClr val="black">
                <a:alpha val="40000"/>
              </a:prstClr>
            </a:outerShdw>
          </a:effectLst>
        </p:spPr>
        <p:txBody>
          <a:bodyPr/>
          <a:lstStyle/>
          <a:p>
            <a:r>
              <a:rPr lang="en-US" sz="5400" dirty="0"/>
              <a:t>Reflection</a:t>
            </a:r>
          </a:p>
        </p:txBody>
      </p:sp>
      <p:sp>
        <p:nvSpPr>
          <p:cNvPr id="3" name="Subtitle 2">
            <a:extLst>
              <a:ext uri="{FF2B5EF4-FFF2-40B4-BE49-F238E27FC236}">
                <a16:creationId xmlns:a16="http://schemas.microsoft.com/office/drawing/2014/main" id="{D70C335F-AA52-3E46-93A3-40312A7C9E92}"/>
              </a:ext>
            </a:extLst>
          </p:cNvPr>
          <p:cNvSpPr>
            <a:spLocks noGrp="1"/>
          </p:cNvSpPr>
          <p:nvPr>
            <p:ph type="subTitle" idx="1"/>
          </p:nvPr>
        </p:nvSpPr>
        <p:spPr>
          <a:xfrm>
            <a:off x="1621616" y="4347967"/>
            <a:ext cx="8892208" cy="998261"/>
          </a:xfrm>
          <a:effectLst>
            <a:outerShdw blurRad="50800" dist="38100" dir="2700000" algn="tl" rotWithShape="0">
              <a:prstClr val="black">
                <a:alpha val="40000"/>
              </a:prstClr>
            </a:outerShdw>
          </a:effectLst>
        </p:spPr>
        <p:txBody>
          <a:bodyPr/>
          <a:lstStyle/>
          <a:p>
            <a:r>
              <a:rPr lang="en-US" dirty="0"/>
              <a:t>Sammy </a:t>
            </a:r>
            <a:r>
              <a:rPr lang="en-US" dirty="0" err="1"/>
              <a:t>Deeb</a:t>
            </a:r>
            <a:r>
              <a:rPr lang="en-US" dirty="0"/>
              <a:t>, MD</a:t>
            </a:r>
          </a:p>
        </p:txBody>
      </p:sp>
    </p:spTree>
    <p:extLst>
      <p:ext uri="{BB962C8B-B14F-4D97-AF65-F5344CB8AC3E}">
        <p14:creationId xmlns:p14="http://schemas.microsoft.com/office/powerpoint/2010/main" val="2861108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84B-AEF3-4723-802B-0934782DC4EF}"/>
              </a:ext>
            </a:extLst>
          </p:cNvPr>
          <p:cNvSpPr>
            <a:spLocks noGrp="1"/>
          </p:cNvSpPr>
          <p:nvPr>
            <p:ph type="ctrTitle"/>
          </p:nvPr>
        </p:nvSpPr>
        <p:spPr>
          <a:xfrm>
            <a:off x="914400" y="390401"/>
            <a:ext cx="10363200" cy="1470025"/>
          </a:xfrm>
        </p:spPr>
        <p:txBody>
          <a:bodyPr/>
          <a:lstStyle/>
          <a:p>
            <a:r>
              <a:rPr lang="en-US" dirty="0"/>
              <a:t> COVID-19 POSITIVES Age Distribution</a:t>
            </a:r>
            <a:br>
              <a:rPr lang="en-US" dirty="0"/>
            </a:br>
            <a:endParaRPr lang="en-US" dirty="0"/>
          </a:p>
        </p:txBody>
      </p:sp>
      <p:pic>
        <p:nvPicPr>
          <p:cNvPr id="3" name="Picture 2">
            <a:extLst>
              <a:ext uri="{FF2B5EF4-FFF2-40B4-BE49-F238E27FC236}">
                <a16:creationId xmlns:a16="http://schemas.microsoft.com/office/drawing/2014/main" id="{29D58586-5C48-47DA-B0AC-A369A57FC0AE}"/>
              </a:ext>
            </a:extLst>
          </p:cNvPr>
          <p:cNvPicPr>
            <a:picLocks noChangeAspect="1"/>
          </p:cNvPicPr>
          <p:nvPr/>
        </p:nvPicPr>
        <p:blipFill>
          <a:blip r:embed="rId2"/>
          <a:stretch>
            <a:fillRect/>
          </a:stretch>
        </p:blipFill>
        <p:spPr>
          <a:xfrm>
            <a:off x="1262013" y="1121336"/>
            <a:ext cx="9667973" cy="4878783"/>
          </a:xfrm>
          <a:prstGeom prst="rect">
            <a:avLst/>
          </a:prstGeom>
        </p:spPr>
      </p:pic>
    </p:spTree>
    <p:extLst>
      <p:ext uri="{BB962C8B-B14F-4D97-AF65-F5344CB8AC3E}">
        <p14:creationId xmlns:p14="http://schemas.microsoft.com/office/powerpoint/2010/main" val="2153981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0B32-2EBE-4645-8EF5-BBC1AA5FA4DA}"/>
              </a:ext>
            </a:extLst>
          </p:cNvPr>
          <p:cNvSpPr>
            <a:spLocks noGrp="1"/>
          </p:cNvSpPr>
          <p:nvPr>
            <p:ph type="ctrTitle"/>
          </p:nvPr>
        </p:nvSpPr>
        <p:spPr>
          <a:xfrm>
            <a:off x="914400" y="319380"/>
            <a:ext cx="10363200" cy="1470025"/>
          </a:xfrm>
        </p:spPr>
        <p:txBody>
          <a:bodyPr/>
          <a:lstStyle/>
          <a:p>
            <a:r>
              <a:rPr lang="en-US" sz="4000" dirty="0"/>
              <a:t>TX/NM Region Weekly Procedures (YOY)</a:t>
            </a:r>
          </a:p>
        </p:txBody>
      </p:sp>
      <p:pic>
        <p:nvPicPr>
          <p:cNvPr id="4" name="Picture 3" descr="A close up of a building&#10;&#10;Description automatically generated">
            <a:extLst>
              <a:ext uri="{FF2B5EF4-FFF2-40B4-BE49-F238E27FC236}">
                <a16:creationId xmlns:a16="http://schemas.microsoft.com/office/drawing/2014/main" id="{28F87C27-A61B-49F7-9270-BBFC08B52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723" y="954938"/>
            <a:ext cx="7332554" cy="5136817"/>
          </a:xfrm>
          <a:prstGeom prst="rect">
            <a:avLst/>
          </a:prstGeom>
        </p:spPr>
      </p:pic>
    </p:spTree>
    <p:extLst>
      <p:ext uri="{BB962C8B-B14F-4D97-AF65-F5344CB8AC3E}">
        <p14:creationId xmlns:p14="http://schemas.microsoft.com/office/powerpoint/2010/main" val="4020051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6D365-FA34-C840-B18D-DF96F0E243AA}"/>
              </a:ext>
            </a:extLst>
          </p:cNvPr>
          <p:cNvSpPr>
            <a:spLocks noGrp="1"/>
          </p:cNvSpPr>
          <p:nvPr>
            <p:ph type="ctrTitle"/>
          </p:nvPr>
        </p:nvSpPr>
        <p:spPr/>
        <p:txBody>
          <a:bodyPr/>
          <a:lstStyle/>
          <a:p>
            <a:r>
              <a:rPr lang="en-US" dirty="0"/>
              <a:t>Center for Disease Control Statistics</a:t>
            </a:r>
          </a:p>
        </p:txBody>
      </p:sp>
      <p:sp>
        <p:nvSpPr>
          <p:cNvPr id="3" name="Subtitle 2">
            <a:extLst>
              <a:ext uri="{FF2B5EF4-FFF2-40B4-BE49-F238E27FC236}">
                <a16:creationId xmlns:a16="http://schemas.microsoft.com/office/drawing/2014/main" id="{5F9FED09-71C4-FB49-A0CB-3485BFB363F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4914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AD94C-324D-BF4D-B6DF-58C7F26C5CA3}"/>
              </a:ext>
            </a:extLst>
          </p:cNvPr>
          <p:cNvSpPr>
            <a:spLocks noGrp="1"/>
          </p:cNvSpPr>
          <p:nvPr>
            <p:ph type="title"/>
          </p:nvPr>
        </p:nvSpPr>
        <p:spPr/>
        <p:txBody>
          <a:bodyPr/>
          <a:lstStyle/>
          <a:p>
            <a:r>
              <a:rPr lang="en-US" dirty="0"/>
              <a:t>Relationship of Hospitalizations by Age Group</a:t>
            </a:r>
          </a:p>
        </p:txBody>
      </p:sp>
      <p:pic>
        <p:nvPicPr>
          <p:cNvPr id="5" name="Content Placeholder 4">
            <a:extLst>
              <a:ext uri="{FF2B5EF4-FFF2-40B4-BE49-F238E27FC236}">
                <a16:creationId xmlns:a16="http://schemas.microsoft.com/office/drawing/2014/main" id="{0E67DCE5-AA27-CB45-A334-3F4AA3DE9E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1478" y="1089806"/>
            <a:ext cx="9334832" cy="5125006"/>
          </a:xfrm>
        </p:spPr>
      </p:pic>
    </p:spTree>
    <p:extLst>
      <p:ext uri="{BB962C8B-B14F-4D97-AF65-F5344CB8AC3E}">
        <p14:creationId xmlns:p14="http://schemas.microsoft.com/office/powerpoint/2010/main" val="1009719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95C81-DC58-9342-B00C-B6469401DAED}"/>
              </a:ext>
            </a:extLst>
          </p:cNvPr>
          <p:cNvSpPr>
            <a:spLocks noGrp="1"/>
          </p:cNvSpPr>
          <p:nvPr>
            <p:ph type="title"/>
          </p:nvPr>
        </p:nvSpPr>
        <p:spPr/>
        <p:txBody>
          <a:bodyPr/>
          <a:lstStyle/>
          <a:p>
            <a:r>
              <a:rPr lang="en-US" sz="3600" dirty="0"/>
              <a:t>Deaths from Pneumonia, Influenza and </a:t>
            </a:r>
            <a:r>
              <a:rPr lang="en-US" sz="3600" dirty="0" err="1"/>
              <a:t>Covid</a:t>
            </a:r>
            <a:r>
              <a:rPr lang="en-US" sz="3600" dirty="0"/>
              <a:t> -19</a:t>
            </a:r>
          </a:p>
        </p:txBody>
      </p:sp>
      <p:pic>
        <p:nvPicPr>
          <p:cNvPr id="5" name="Content Placeholder 4">
            <a:extLst>
              <a:ext uri="{FF2B5EF4-FFF2-40B4-BE49-F238E27FC236}">
                <a16:creationId xmlns:a16="http://schemas.microsoft.com/office/drawing/2014/main" id="{0B1A8F75-83A8-314D-AD23-620D2BDC49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1731" y="1219200"/>
            <a:ext cx="7768538" cy="4906963"/>
          </a:xfrm>
        </p:spPr>
      </p:pic>
    </p:spTree>
    <p:extLst>
      <p:ext uri="{BB962C8B-B14F-4D97-AF65-F5344CB8AC3E}">
        <p14:creationId xmlns:p14="http://schemas.microsoft.com/office/powerpoint/2010/main" val="3581552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981E7-C321-AF40-B615-5D3FBAC76100}"/>
              </a:ext>
            </a:extLst>
          </p:cNvPr>
          <p:cNvSpPr>
            <a:spLocks noGrp="1"/>
          </p:cNvSpPr>
          <p:nvPr>
            <p:ph type="ctrTitle"/>
          </p:nvPr>
        </p:nvSpPr>
        <p:spPr/>
        <p:txBody>
          <a:bodyPr/>
          <a:lstStyle/>
          <a:p>
            <a:r>
              <a:rPr lang="en-US"/>
              <a:t>Covid-19 Testing</a:t>
            </a:r>
          </a:p>
        </p:txBody>
      </p:sp>
      <p:sp>
        <p:nvSpPr>
          <p:cNvPr id="5" name="Subtitle 4">
            <a:extLst>
              <a:ext uri="{FF2B5EF4-FFF2-40B4-BE49-F238E27FC236}">
                <a16:creationId xmlns:a16="http://schemas.microsoft.com/office/drawing/2014/main" id="{B4B92158-CE6E-5640-9736-808DFFCB593E}"/>
              </a:ext>
            </a:extLst>
          </p:cNvPr>
          <p:cNvSpPr>
            <a:spLocks noGrp="1"/>
          </p:cNvSpPr>
          <p:nvPr>
            <p:ph type="subTitle" idx="1"/>
          </p:nvPr>
        </p:nvSpPr>
        <p:spPr/>
        <p:txBody>
          <a:bodyPr/>
          <a:lstStyle/>
          <a:p>
            <a:r>
              <a:rPr lang="en-US" dirty="0"/>
              <a:t>The entire country is struggling to provide adequate testing capacity</a:t>
            </a:r>
          </a:p>
        </p:txBody>
      </p:sp>
    </p:spTree>
    <p:extLst>
      <p:ext uri="{BB962C8B-B14F-4D97-AF65-F5344CB8AC3E}">
        <p14:creationId xmlns:p14="http://schemas.microsoft.com/office/powerpoint/2010/main" val="195478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94152-E6D8-434D-A444-12ABAE5122F5}"/>
              </a:ext>
            </a:extLst>
          </p:cNvPr>
          <p:cNvSpPr>
            <a:spLocks noGrp="1"/>
          </p:cNvSpPr>
          <p:nvPr>
            <p:ph type="title"/>
          </p:nvPr>
        </p:nvSpPr>
        <p:spPr/>
        <p:txBody>
          <a:bodyPr/>
          <a:lstStyle/>
          <a:p>
            <a:r>
              <a:rPr lang="en-US" dirty="0"/>
              <a:t>Testing Capacity</a:t>
            </a:r>
          </a:p>
        </p:txBody>
      </p:sp>
      <p:pic>
        <p:nvPicPr>
          <p:cNvPr id="5" name="Content Placeholder 4">
            <a:extLst>
              <a:ext uri="{FF2B5EF4-FFF2-40B4-BE49-F238E27FC236}">
                <a16:creationId xmlns:a16="http://schemas.microsoft.com/office/drawing/2014/main" id="{F0BD9207-62C6-7D42-AC64-6D12D3002C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9898" y="869370"/>
            <a:ext cx="10250758" cy="5562427"/>
          </a:xfrm>
        </p:spPr>
      </p:pic>
    </p:spTree>
    <p:extLst>
      <p:ext uri="{BB962C8B-B14F-4D97-AF65-F5344CB8AC3E}">
        <p14:creationId xmlns:p14="http://schemas.microsoft.com/office/powerpoint/2010/main" val="3874730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118" y="-2693"/>
            <a:ext cx="9784080" cy="1508760"/>
          </a:xfrm>
        </p:spPr>
        <p:txBody>
          <a:bodyPr>
            <a:normAutofit/>
          </a:bodyPr>
          <a:lstStyle/>
          <a:p>
            <a:r>
              <a:rPr lang="en-US" sz="5400" dirty="0">
                <a:solidFill>
                  <a:schemeClr val="bg1"/>
                </a:solidFill>
              </a:rPr>
              <a:t>TESTING – STATEWIDE</a:t>
            </a:r>
          </a:p>
        </p:txBody>
      </p:sp>
      <p:sp>
        <p:nvSpPr>
          <p:cNvPr id="6" name="Rectangle 5"/>
          <p:cNvSpPr/>
          <p:nvPr/>
        </p:nvSpPr>
        <p:spPr>
          <a:xfrm>
            <a:off x="0" y="1142234"/>
            <a:ext cx="12192000" cy="727665"/>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7" name="Picture 6">
            <a:extLst>
              <a:ext uri="{FF2B5EF4-FFF2-40B4-BE49-F238E27FC236}">
                <a16:creationId xmlns:a16="http://schemas.microsoft.com/office/drawing/2014/main" id="{62E44A86-6C9E-074C-9C8A-2E2E8D207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042" y="800161"/>
            <a:ext cx="8136610" cy="5421163"/>
          </a:xfrm>
          <a:prstGeom prst="rect">
            <a:avLst/>
          </a:prstGeom>
        </p:spPr>
      </p:pic>
    </p:spTree>
    <p:extLst>
      <p:ext uri="{BB962C8B-B14F-4D97-AF65-F5344CB8AC3E}">
        <p14:creationId xmlns:p14="http://schemas.microsoft.com/office/powerpoint/2010/main" val="85780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DC11A-5ADE-AD4F-BB84-9FB49F9F07AC}"/>
              </a:ext>
            </a:extLst>
          </p:cNvPr>
          <p:cNvSpPr>
            <a:spLocks noGrp="1"/>
          </p:cNvSpPr>
          <p:nvPr>
            <p:ph type="ctrTitle"/>
          </p:nvPr>
        </p:nvSpPr>
        <p:spPr/>
        <p:txBody>
          <a:bodyPr/>
          <a:lstStyle/>
          <a:p>
            <a:r>
              <a:rPr lang="en-US" dirty="0"/>
              <a:t>Infectious Disease</a:t>
            </a:r>
            <a:br>
              <a:rPr lang="en-US" dirty="0"/>
            </a:br>
            <a:r>
              <a:rPr lang="en-US" dirty="0"/>
              <a:t>Clinical Decision Team Recommendations</a:t>
            </a:r>
          </a:p>
        </p:txBody>
      </p:sp>
      <p:sp>
        <p:nvSpPr>
          <p:cNvPr id="3" name="Subtitle 2">
            <a:extLst>
              <a:ext uri="{FF2B5EF4-FFF2-40B4-BE49-F238E27FC236}">
                <a16:creationId xmlns:a16="http://schemas.microsoft.com/office/drawing/2014/main" id="{220006A9-2E88-9747-936B-7EB5C0A37C3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6522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652"/>
            <a:ext cx="12259522" cy="1508760"/>
          </a:xfrm>
        </p:spPr>
        <p:txBody>
          <a:bodyPr>
            <a:noAutofit/>
          </a:bodyPr>
          <a:lstStyle/>
          <a:p>
            <a:r>
              <a:rPr lang="en-US" sz="2800" dirty="0">
                <a:solidFill>
                  <a:schemeClr val="bg1"/>
                </a:solidFill>
                <a:latin typeface="Arial" panose="020B0604020202020204" pitchFamily="34" charset="0"/>
                <a:cs typeface="Arial" panose="020B0604020202020204" pitchFamily="34" charset="0"/>
              </a:rPr>
              <a:t>Info From COVID -19 Planning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ID CDT</a:t>
            </a:r>
            <a:br>
              <a:rPr lang="en-US" sz="2800" dirty="0">
                <a:solidFill>
                  <a:schemeClr val="bg1"/>
                </a:solidFill>
                <a:latin typeface="Arial" panose="020B0604020202020204" pitchFamily="34" charset="0"/>
                <a:cs typeface="Arial" panose="020B0604020202020204" pitchFamily="34" charset="0"/>
              </a:rPr>
            </a:br>
            <a:endParaRPr lang="en-US" sz="3600"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0" y="1310324"/>
            <a:ext cx="12192000" cy="6881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485001" y="1026325"/>
            <a:ext cx="9289519" cy="5283215"/>
          </a:xfrm>
          <a:prstGeom prst="rect">
            <a:avLst/>
          </a:prstGeom>
        </p:spPr>
      </p:pic>
      <p:sp>
        <p:nvSpPr>
          <p:cNvPr id="4" name="TextBox 3"/>
          <p:cNvSpPr txBox="1"/>
          <p:nvPr/>
        </p:nvSpPr>
        <p:spPr>
          <a:xfrm>
            <a:off x="1886552" y="1793646"/>
            <a:ext cx="4209448" cy="369332"/>
          </a:xfrm>
          <a:prstGeom prst="rect">
            <a:avLst/>
          </a:prstGeom>
          <a:noFill/>
        </p:spPr>
        <p:txBody>
          <a:bodyPr wrap="square" rtlCol="0">
            <a:spAutoFit/>
          </a:bodyPr>
          <a:lstStyle/>
          <a:p>
            <a:r>
              <a:rPr lang="en-US" dirty="0">
                <a:solidFill>
                  <a:srgbClr val="C00000"/>
                </a:solidFill>
              </a:rPr>
              <a:t>FOR CAREGIVERS</a:t>
            </a:r>
          </a:p>
        </p:txBody>
      </p:sp>
      <p:sp>
        <p:nvSpPr>
          <p:cNvPr id="5" name="Rounded Rectangle 4"/>
          <p:cNvSpPr/>
          <p:nvPr/>
        </p:nvSpPr>
        <p:spPr>
          <a:xfrm>
            <a:off x="7293936" y="2024082"/>
            <a:ext cx="2934586" cy="4055720"/>
          </a:xfrm>
          <a:prstGeom prst="round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60140" y="6004324"/>
            <a:ext cx="2802177" cy="707886"/>
          </a:xfrm>
          <a:prstGeom prst="rect">
            <a:avLst/>
          </a:prstGeom>
          <a:solidFill>
            <a:srgbClr val="339933"/>
          </a:solidFill>
        </p:spPr>
        <p:txBody>
          <a:bodyPr wrap="none" lIns="91440" tIns="45720" rIns="91440" bIns="45720">
            <a:spAutoFit/>
          </a:bodyPr>
          <a:lstStyle/>
          <a:p>
            <a:pPr algn="ctr"/>
            <a:r>
              <a:rPr lang="en-U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APPROVED</a:t>
            </a:r>
          </a:p>
        </p:txBody>
      </p:sp>
    </p:spTree>
    <p:extLst>
      <p:ext uri="{BB962C8B-B14F-4D97-AF65-F5344CB8AC3E}">
        <p14:creationId xmlns:p14="http://schemas.microsoft.com/office/powerpoint/2010/main" val="615402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248E-B47A-0E4F-861E-61BE6A2C9C65}"/>
              </a:ext>
            </a:extLst>
          </p:cNvPr>
          <p:cNvSpPr>
            <a:spLocks noGrp="1"/>
          </p:cNvSpPr>
          <p:nvPr>
            <p:ph type="ctrTitle"/>
          </p:nvPr>
        </p:nvSpPr>
        <p:spPr/>
        <p:txBody>
          <a:bodyPr/>
          <a:lstStyle/>
          <a:p>
            <a:r>
              <a:rPr lang="en-US" dirty="0"/>
              <a:t>Current Regional Census</a:t>
            </a:r>
          </a:p>
        </p:txBody>
      </p:sp>
      <p:sp>
        <p:nvSpPr>
          <p:cNvPr id="3" name="Subtitle 2">
            <a:extLst>
              <a:ext uri="{FF2B5EF4-FFF2-40B4-BE49-F238E27FC236}">
                <a16:creationId xmlns:a16="http://schemas.microsoft.com/office/drawing/2014/main" id="{9428FF28-2036-AA45-9039-11A5E95F7AD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92265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E032-7901-EC4D-96FF-EDF098D19912}"/>
              </a:ext>
            </a:extLst>
          </p:cNvPr>
          <p:cNvSpPr>
            <a:spLocks noGrp="1"/>
          </p:cNvSpPr>
          <p:nvPr>
            <p:ph type="ctrTitle"/>
          </p:nvPr>
        </p:nvSpPr>
        <p:spPr/>
        <p:txBody>
          <a:bodyPr/>
          <a:lstStyle/>
          <a:p>
            <a:r>
              <a:rPr lang="en-US" dirty="0"/>
              <a:t>Returning to Operations</a:t>
            </a:r>
          </a:p>
        </p:txBody>
      </p:sp>
      <p:sp>
        <p:nvSpPr>
          <p:cNvPr id="3" name="Subtitle 2">
            <a:extLst>
              <a:ext uri="{FF2B5EF4-FFF2-40B4-BE49-F238E27FC236}">
                <a16:creationId xmlns:a16="http://schemas.microsoft.com/office/drawing/2014/main" id="{558F8702-33D7-3947-9266-54FC2FBE557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14088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8E9B-3348-2E48-AEC6-0F9DC26A2361}"/>
              </a:ext>
            </a:extLst>
          </p:cNvPr>
          <p:cNvSpPr>
            <a:spLocks noGrp="1"/>
          </p:cNvSpPr>
          <p:nvPr>
            <p:ph type="ctrTitle"/>
          </p:nvPr>
        </p:nvSpPr>
        <p:spPr/>
        <p:txBody>
          <a:bodyPr/>
          <a:lstStyle/>
          <a:p>
            <a:r>
              <a:rPr lang="en-US" dirty="0"/>
              <a:t>Pharmacy Update</a:t>
            </a:r>
          </a:p>
        </p:txBody>
      </p:sp>
      <p:sp>
        <p:nvSpPr>
          <p:cNvPr id="3" name="Subtitle 2">
            <a:extLst>
              <a:ext uri="{FF2B5EF4-FFF2-40B4-BE49-F238E27FC236}">
                <a16:creationId xmlns:a16="http://schemas.microsoft.com/office/drawing/2014/main" id="{2CFB1F05-386F-0540-9F30-D1AFFBA4E7F9}"/>
              </a:ext>
            </a:extLst>
          </p:cNvPr>
          <p:cNvSpPr>
            <a:spLocks noGrp="1"/>
          </p:cNvSpPr>
          <p:nvPr>
            <p:ph type="subTitle" idx="1"/>
          </p:nvPr>
        </p:nvSpPr>
        <p:spPr/>
        <p:txBody>
          <a:bodyPr anchor="t"/>
          <a:lstStyle/>
          <a:p>
            <a:r>
              <a:rPr lang="en-US" dirty="0">
                <a:ea typeface="+mn-lt"/>
                <a:cs typeface="+mn-lt"/>
              </a:rPr>
              <a:t>Wesley Wells</a:t>
            </a:r>
          </a:p>
          <a:p>
            <a:r>
              <a:rPr lang="en-US" dirty="0">
                <a:ea typeface="+mn-lt"/>
                <a:cs typeface="+mn-lt"/>
              </a:rPr>
              <a:t>Regional Pharmacy Director</a:t>
            </a:r>
            <a:endParaRPr lang="en-US" dirty="0"/>
          </a:p>
        </p:txBody>
      </p:sp>
    </p:spTree>
    <p:extLst>
      <p:ext uri="{BB962C8B-B14F-4D97-AF65-F5344CB8AC3E}">
        <p14:creationId xmlns:p14="http://schemas.microsoft.com/office/powerpoint/2010/main" val="551659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CHS COVID-19 Treatments</a:t>
            </a:r>
          </a:p>
        </p:txBody>
      </p:sp>
      <p:graphicFrame>
        <p:nvGraphicFramePr>
          <p:cNvPr id="4" name="Content Placeholder 3"/>
          <p:cNvGraphicFramePr>
            <a:graphicFrameLocks noGrp="1"/>
          </p:cNvGraphicFramePr>
          <p:nvPr>
            <p:ph idx="1"/>
            <p:extLst/>
          </p:nvPr>
        </p:nvGraphicFramePr>
        <p:xfrm>
          <a:off x="369571" y="1158248"/>
          <a:ext cx="11452859" cy="4693920"/>
        </p:xfrm>
        <a:graphic>
          <a:graphicData uri="http://schemas.openxmlformats.org/drawingml/2006/table">
            <a:tbl>
              <a:tblPr firstRow="1" bandRow="1">
                <a:tableStyleId>{5C22544A-7EE6-4342-B048-85BDC9FD1C3A}</a:tableStyleId>
              </a:tblPr>
              <a:tblGrid>
                <a:gridCol w="1932397">
                  <a:extLst>
                    <a:ext uri="{9D8B030D-6E8A-4147-A177-3AD203B41FA5}">
                      <a16:colId xmlns:a16="http://schemas.microsoft.com/office/drawing/2014/main" val="20000"/>
                    </a:ext>
                  </a:extLst>
                </a:gridCol>
                <a:gridCol w="2388755">
                  <a:extLst>
                    <a:ext uri="{9D8B030D-6E8A-4147-A177-3AD203B41FA5}">
                      <a16:colId xmlns:a16="http://schemas.microsoft.com/office/drawing/2014/main" val="20001"/>
                    </a:ext>
                  </a:extLst>
                </a:gridCol>
                <a:gridCol w="3607457">
                  <a:extLst>
                    <a:ext uri="{9D8B030D-6E8A-4147-A177-3AD203B41FA5}">
                      <a16:colId xmlns:a16="http://schemas.microsoft.com/office/drawing/2014/main" val="20002"/>
                    </a:ext>
                  </a:extLst>
                </a:gridCol>
                <a:gridCol w="3524250">
                  <a:extLst>
                    <a:ext uri="{9D8B030D-6E8A-4147-A177-3AD203B41FA5}">
                      <a16:colId xmlns:a16="http://schemas.microsoft.com/office/drawing/2014/main" val="20003"/>
                    </a:ext>
                  </a:extLst>
                </a:gridCol>
              </a:tblGrid>
              <a:tr h="272618">
                <a:tc>
                  <a:txBody>
                    <a:bodyPr/>
                    <a:lstStyle/>
                    <a:p>
                      <a:r>
                        <a:rPr lang="en-US" sz="1400" dirty="0"/>
                        <a:t>Agent</a:t>
                      </a:r>
                    </a:p>
                  </a:txBody>
                  <a:tcPr/>
                </a:tc>
                <a:tc>
                  <a:txBody>
                    <a:bodyPr/>
                    <a:lstStyle/>
                    <a:p>
                      <a:r>
                        <a:rPr lang="en-US" sz="1400" dirty="0"/>
                        <a:t>Dosage</a:t>
                      </a:r>
                    </a:p>
                  </a:txBody>
                  <a:tcPr/>
                </a:tc>
                <a:tc>
                  <a:txBody>
                    <a:bodyPr/>
                    <a:lstStyle/>
                    <a:p>
                      <a:r>
                        <a:rPr lang="en-US" sz="1400" dirty="0"/>
                        <a:t>Comments</a:t>
                      </a:r>
                    </a:p>
                  </a:txBody>
                  <a:tcPr/>
                </a:tc>
                <a:tc>
                  <a:txBody>
                    <a:bodyPr/>
                    <a:lstStyle/>
                    <a:p>
                      <a:r>
                        <a:rPr lang="en-US" sz="1400" dirty="0"/>
                        <a:t>Update</a:t>
                      </a:r>
                    </a:p>
                  </a:txBody>
                  <a:tcPr/>
                </a:tc>
                <a:extLst>
                  <a:ext uri="{0D108BD9-81ED-4DB2-BD59-A6C34878D82A}">
                    <a16:rowId xmlns:a16="http://schemas.microsoft.com/office/drawing/2014/main" val="10000"/>
                  </a:ext>
                </a:extLst>
              </a:tr>
              <a:tr h="3135111">
                <a:tc>
                  <a:txBody>
                    <a:bodyPr/>
                    <a:lstStyle/>
                    <a:p>
                      <a:r>
                        <a:rPr lang="en-US" sz="1400" dirty="0" err="1"/>
                        <a:t>Remdesivir</a:t>
                      </a:r>
                      <a:endParaRPr lang="en-US" sz="1400" dirty="0"/>
                    </a:p>
                    <a:p>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t>Emergency Use</a:t>
                      </a:r>
                      <a:r>
                        <a:rPr lang="en-US" sz="1400" b="0" baseline="0" dirty="0"/>
                        <a:t> </a:t>
                      </a:r>
                      <a:r>
                        <a:rPr lang="en-US" sz="1400" b="0" dirty="0"/>
                        <a:t>Authorization (EUA) 5/1/20</a:t>
                      </a:r>
                    </a:p>
                    <a:p>
                      <a:endParaRPr lang="en-US" sz="1400" dirty="0"/>
                    </a:p>
                  </a:txBody>
                  <a:tcPr/>
                </a:tc>
                <a:tc>
                  <a:txBody>
                    <a:bodyPr/>
                    <a:lstStyle/>
                    <a:p>
                      <a:r>
                        <a:rPr lang="en-US" sz="1400" b="0" dirty="0"/>
                        <a:t>200 mg IV x 1, then 100 mg IV daily x 4</a:t>
                      </a:r>
                      <a:r>
                        <a:rPr lang="en-US" sz="1400" b="0" baseline="0" dirty="0"/>
                        <a:t> </a:t>
                      </a:r>
                      <a:r>
                        <a:rPr lang="en-US" sz="1400" b="0" dirty="0"/>
                        <a:t>days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Can consider an additional 5 days of therapy in the following patients: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a:t>Clinically worsening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a:t>Continues on high-flow nasal cannula, non-rebreather, </a:t>
                      </a:r>
                      <a:r>
                        <a:rPr lang="en-US" sz="1400" b="0" baseline="0" dirty="0" err="1"/>
                        <a:t>ventimask</a:t>
                      </a:r>
                      <a:r>
                        <a:rPr lang="en-US" sz="1400" b="0" baseline="0" dirty="0"/>
                        <a:t>, mech ventilation, or ECMO w/o improvement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a:t>Immunosuppressed </a:t>
                      </a:r>
                    </a:p>
                  </a:txBody>
                  <a:tcPr/>
                </a:tc>
                <a:tc>
                  <a:txBody>
                    <a:bodyPr/>
                    <a:lstStyle/>
                    <a:p>
                      <a:r>
                        <a:rPr lang="en-US" sz="1400" dirty="0"/>
                        <a:t>CMC expanded access program</a:t>
                      </a:r>
                      <a:r>
                        <a:rPr lang="en-US" sz="1400" baseline="0" dirty="0"/>
                        <a:t> </a:t>
                      </a:r>
                      <a:r>
                        <a:rPr lang="en-US" sz="1400" dirty="0"/>
                        <a:t>ended</a:t>
                      </a:r>
                      <a:r>
                        <a:rPr lang="en-US" sz="1400" baseline="0" dirty="0"/>
                        <a:t> 5/29/20</a:t>
                      </a:r>
                      <a:endParaRPr lang="en-US" sz="1400" dirty="0"/>
                    </a:p>
                    <a:p>
                      <a:pPr marL="0" indent="0">
                        <a:buFont typeface="Arial" panose="020B0604020202020204" pitchFamily="34" charset="0"/>
                        <a:buNone/>
                      </a:pPr>
                      <a:endParaRPr lang="en-US" sz="14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PSJH criteria for EUA: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1. Adults or pediatrics with confirmed SARS-CoV-2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2. Pneumonia per chest imaging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3. Patient with SpO2 ≤ 94% </a:t>
                      </a:r>
                      <a:r>
                        <a:rPr lang="en-US" sz="1400" b="0" u="sng" baseline="0" dirty="0"/>
                        <a:t>or</a:t>
                      </a:r>
                      <a:r>
                        <a:rPr lang="en-US" sz="1400" b="0" baseline="0" dirty="0"/>
                        <a:t> requiring supplemental O2, mech vent, and/or ECMO</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4. AST/ALT &lt; 5 x ULN</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5. eGFR &gt; 30 ml/min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baseline="0" dirty="0"/>
                        <a:t>Must provide “Fact Sheet for Patients” and document that we communicated information to patient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a:t>Mandatory AE</a:t>
                      </a:r>
                      <a:r>
                        <a:rPr lang="en-US" sz="1400" b="0" i="1" baseline="0" dirty="0"/>
                        <a:t> reporting to FDA MedWatch</a:t>
                      </a:r>
                      <a:endParaRPr lang="en-US" sz="1400" b="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Emergency</a:t>
                      </a:r>
                      <a:r>
                        <a:rPr lang="en-US" sz="1400" b="1" baseline="0" dirty="0"/>
                        <a:t> </a:t>
                      </a:r>
                      <a:r>
                        <a:rPr lang="en-US" sz="1400" b="1" dirty="0"/>
                        <a:t>Use Authorization</a:t>
                      </a:r>
                    </a:p>
                    <a:p>
                      <a:pPr marL="0" marR="0" indent="0" algn="l" rtl="0" eaLnBrk="1" fontAlgn="auto" latinLnBrk="0" hangingPunct="1">
                        <a:lnSpc>
                          <a:spcPct val="100000"/>
                        </a:lnSpc>
                        <a:spcBef>
                          <a:spcPts val="0"/>
                        </a:spcBef>
                        <a:spcAft>
                          <a:spcPts val="0"/>
                        </a:spcAft>
                        <a:buFontTx/>
                        <a:buNone/>
                      </a:pPr>
                      <a:r>
                        <a:rPr lang="en-US" sz="1400" b="0" baseline="0" dirty="0"/>
                        <a:t>Inventory = </a:t>
                      </a:r>
                      <a:r>
                        <a:rPr lang="en-US" sz="1200" b="0" baseline="0" dirty="0"/>
                        <a:t>131 vials at CMC as of Thursday</a:t>
                      </a:r>
                    </a:p>
                    <a:p>
                      <a:pPr marL="0" marR="0" indent="0" algn="l" rtl="0" eaLnBrk="1" fontAlgn="auto" latinLnBrk="0" hangingPunct="1">
                        <a:lnSpc>
                          <a:spcPct val="100000"/>
                        </a:lnSpc>
                        <a:spcBef>
                          <a:spcPts val="0"/>
                        </a:spcBef>
                        <a:spcAft>
                          <a:spcPts val="0"/>
                        </a:spcAft>
                        <a:buFontTx/>
                        <a:buNone/>
                      </a:pPr>
                      <a:r>
                        <a:rPr lang="en-US" sz="1200" b="0" baseline="0" dirty="0"/>
                        <a:t>(69 vials at Plainview)</a:t>
                      </a:r>
                      <a:endParaRPr lang="en-US" sz="1400"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baseline="0" dirty="0"/>
                    </a:p>
                    <a:p>
                      <a:pPr marL="0" marR="0" indent="0" algn="l" rtl="0" eaLnBrk="1" fontAlgn="auto" latinLnBrk="0" hangingPunct="1">
                        <a:lnSpc>
                          <a:spcPct val="100000"/>
                        </a:lnSpc>
                        <a:spcBef>
                          <a:spcPts val="0"/>
                        </a:spcBef>
                        <a:spcAft>
                          <a:spcPts val="0"/>
                        </a:spcAft>
                        <a:buFontTx/>
                        <a:buNone/>
                      </a:pPr>
                      <a:r>
                        <a:rPr lang="en-US" sz="1400" b="1" baseline="0" dirty="0"/>
                        <a:t>EUA Patients: </a:t>
                      </a:r>
                      <a:r>
                        <a:rPr lang="en-US" sz="1400" b="0" baseline="0" dirty="0"/>
                        <a:t>11</a:t>
                      </a:r>
                      <a:r>
                        <a:rPr lang="en-US" sz="1200" b="0" baseline="0" dirty="0"/>
                        <a:t> patients on therapy at CMC as of Thursday AM</a:t>
                      </a:r>
                      <a:endParaRPr lang="en-US" sz="1400"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i="0" baseline="0" dirty="0"/>
                        <a:t>7/15/20: purchased through ASB, allocation based on </a:t>
                      </a:r>
                      <a:r>
                        <a:rPr lang="en-US" sz="1400" b="1" i="0" baseline="0" dirty="0" err="1"/>
                        <a:t>Teletracking</a:t>
                      </a:r>
                      <a:r>
                        <a:rPr lang="en-US" sz="1400" b="1" i="0" baseline="0" dirty="0"/>
                        <a:t> reporting</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400" b="1" i="0" baseline="0" dirty="0"/>
                        <a:t>Reporting data daily</a:t>
                      </a: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sz="1400" b="1"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i="0" baseline="0" dirty="0"/>
                        <a:t>7/21/20: Utilization Team Met</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400" b="1" i="0" baseline="0" dirty="0"/>
                        <a:t>Discussed ethical concerns  when supply becomes limited</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400" b="1" i="0" baseline="0" dirty="0"/>
                        <a:t> Finalized utilization document</a:t>
                      </a: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sz="1400" b="1"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i="0" baseline="0" dirty="0"/>
                        <a:t>Evaluating </a:t>
                      </a:r>
                      <a:r>
                        <a:rPr lang="en-US" sz="1400" b="1" i="0" baseline="0"/>
                        <a:t>feasibility of </a:t>
                      </a:r>
                      <a:r>
                        <a:rPr lang="en-US" sz="1400" b="1" i="0" baseline="0" dirty="0"/>
                        <a:t>open trials</a:t>
                      </a:r>
                    </a:p>
                  </a:txBody>
                  <a:tcPr/>
                </a:tc>
                <a:extLst>
                  <a:ext uri="{0D108BD9-81ED-4DB2-BD59-A6C34878D82A}">
                    <a16:rowId xmlns:a16="http://schemas.microsoft.com/office/drawing/2014/main" val="10001"/>
                  </a:ext>
                </a:extLst>
              </a:tr>
              <a:tr h="654284">
                <a:tc>
                  <a:txBody>
                    <a:bodyPr/>
                    <a:lstStyle/>
                    <a:p>
                      <a:r>
                        <a:rPr lang="en-US" sz="1400" dirty="0"/>
                        <a:t>Dexamethasone</a:t>
                      </a:r>
                    </a:p>
                  </a:txBody>
                  <a:tcPr/>
                </a:tc>
                <a:tc>
                  <a:txBody>
                    <a:bodyPr/>
                    <a:lstStyle/>
                    <a:p>
                      <a:r>
                        <a:rPr lang="en-US" sz="1400" dirty="0"/>
                        <a:t>6 mg IV/PO daily x 10 days</a:t>
                      </a:r>
                    </a:p>
                  </a:txBody>
                  <a:tcPr/>
                </a:tc>
                <a:tc>
                  <a:txBody>
                    <a:bodyPr/>
                    <a:lstStyle/>
                    <a:p>
                      <a:r>
                        <a:rPr lang="en-US" sz="1400" dirty="0"/>
                        <a:t>Not recommended in patients who do not require supplemental</a:t>
                      </a:r>
                      <a:r>
                        <a:rPr lang="en-US" sz="1400" baseline="0" dirty="0"/>
                        <a:t> oxygen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t>NIH guidelines recommend use in mechanically ventilated patients or those on supplemental oxygen</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456818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CHS COVID-19 Treatments</a:t>
            </a:r>
          </a:p>
        </p:txBody>
      </p:sp>
      <p:graphicFrame>
        <p:nvGraphicFramePr>
          <p:cNvPr id="4" name="Content Placeholder 3"/>
          <p:cNvGraphicFramePr>
            <a:graphicFrameLocks noGrp="1"/>
          </p:cNvGraphicFramePr>
          <p:nvPr>
            <p:ph idx="1"/>
            <p:extLst/>
          </p:nvPr>
        </p:nvGraphicFramePr>
        <p:xfrm>
          <a:off x="457200" y="1217731"/>
          <a:ext cx="11308081" cy="3127087"/>
        </p:xfrm>
        <a:graphic>
          <a:graphicData uri="http://schemas.openxmlformats.org/drawingml/2006/table">
            <a:tbl>
              <a:tblPr firstRow="1" bandRow="1">
                <a:tableStyleId>{5C22544A-7EE6-4342-B048-85BDC9FD1C3A}</a:tableStyleId>
              </a:tblPr>
              <a:tblGrid>
                <a:gridCol w="1730333">
                  <a:extLst>
                    <a:ext uri="{9D8B030D-6E8A-4147-A177-3AD203B41FA5}">
                      <a16:colId xmlns:a16="http://schemas.microsoft.com/office/drawing/2014/main" val="20000"/>
                    </a:ext>
                  </a:extLst>
                </a:gridCol>
                <a:gridCol w="2029820">
                  <a:extLst>
                    <a:ext uri="{9D8B030D-6E8A-4147-A177-3AD203B41FA5}">
                      <a16:colId xmlns:a16="http://schemas.microsoft.com/office/drawing/2014/main" val="20001"/>
                    </a:ext>
                  </a:extLst>
                </a:gridCol>
                <a:gridCol w="3295212">
                  <a:extLst>
                    <a:ext uri="{9D8B030D-6E8A-4147-A177-3AD203B41FA5}">
                      <a16:colId xmlns:a16="http://schemas.microsoft.com/office/drawing/2014/main" val="20002"/>
                    </a:ext>
                  </a:extLst>
                </a:gridCol>
                <a:gridCol w="4252716">
                  <a:extLst>
                    <a:ext uri="{9D8B030D-6E8A-4147-A177-3AD203B41FA5}">
                      <a16:colId xmlns:a16="http://schemas.microsoft.com/office/drawing/2014/main" val="20003"/>
                    </a:ext>
                  </a:extLst>
                </a:gridCol>
              </a:tblGrid>
              <a:tr h="240619">
                <a:tc>
                  <a:txBody>
                    <a:bodyPr/>
                    <a:lstStyle/>
                    <a:p>
                      <a:r>
                        <a:rPr lang="en-US" sz="1300" dirty="0"/>
                        <a:t>Agent</a:t>
                      </a:r>
                    </a:p>
                  </a:txBody>
                  <a:tcPr/>
                </a:tc>
                <a:tc>
                  <a:txBody>
                    <a:bodyPr/>
                    <a:lstStyle/>
                    <a:p>
                      <a:r>
                        <a:rPr lang="en-US" sz="1300" dirty="0"/>
                        <a:t>Dosage</a:t>
                      </a:r>
                    </a:p>
                  </a:txBody>
                  <a:tcPr/>
                </a:tc>
                <a:tc>
                  <a:txBody>
                    <a:bodyPr/>
                    <a:lstStyle/>
                    <a:p>
                      <a:r>
                        <a:rPr lang="en-US" sz="1300" dirty="0"/>
                        <a:t>Comments</a:t>
                      </a:r>
                    </a:p>
                  </a:txBody>
                  <a:tcPr/>
                </a:tc>
                <a:tc>
                  <a:txBody>
                    <a:bodyPr/>
                    <a:lstStyle/>
                    <a:p>
                      <a:r>
                        <a:rPr lang="en-US" sz="1300" dirty="0"/>
                        <a:t>Update</a:t>
                      </a:r>
                    </a:p>
                  </a:txBody>
                  <a:tcPr/>
                </a:tc>
                <a:extLst>
                  <a:ext uri="{0D108BD9-81ED-4DB2-BD59-A6C34878D82A}">
                    <a16:rowId xmlns:a16="http://schemas.microsoft.com/office/drawing/2014/main" val="10000"/>
                  </a:ext>
                </a:extLst>
              </a:tr>
              <a:tr h="2051590">
                <a:tc>
                  <a:txBody>
                    <a:bodyPr/>
                    <a:lstStyle/>
                    <a:p>
                      <a:r>
                        <a:rPr lang="en-US" sz="1300" dirty="0"/>
                        <a:t>Tocilizumab</a:t>
                      </a:r>
                    </a:p>
                  </a:txBody>
                  <a:tcPr/>
                </a:tc>
                <a:tc>
                  <a:txBody>
                    <a:bodyPr/>
                    <a:lstStyle/>
                    <a:p>
                      <a:r>
                        <a:rPr lang="en-US" sz="1300" dirty="0"/>
                        <a:t>400 mg IVPB</a:t>
                      </a:r>
                      <a:r>
                        <a:rPr lang="en-US" sz="1300" baseline="0" dirty="0"/>
                        <a:t> x 1 dose</a:t>
                      </a:r>
                    </a:p>
                    <a:p>
                      <a:endParaRPr lang="en-US" sz="1300" baseline="0" dirty="0"/>
                    </a:p>
                    <a:p>
                      <a:r>
                        <a:rPr lang="en-US" sz="1300" baseline="0" dirty="0"/>
                        <a:t>M</a:t>
                      </a:r>
                      <a:r>
                        <a:rPr lang="en-US" sz="1300" dirty="0"/>
                        <a:t>ay repeat x 1 in 8-12 hours if clinical symptoms worsen or do not demonstrate improvement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a:t>IL-6 receptor antagonist used to treat CRS (</a:t>
                      </a:r>
                      <a:r>
                        <a:rPr lang="en-US" sz="1300" b="1" dirty="0"/>
                        <a:t>$2.13K - $4.25K per dose)</a:t>
                      </a:r>
                    </a:p>
                    <a:p>
                      <a:endParaRPr lang="en-US" sz="1300" dirty="0"/>
                    </a:p>
                    <a:p>
                      <a:r>
                        <a:rPr lang="en-US" sz="1300" dirty="0"/>
                        <a:t>CHS criteria for use:</a:t>
                      </a:r>
                    </a:p>
                    <a:p>
                      <a:pPr marL="285750" indent="-285750">
                        <a:buFont typeface="Arial" panose="020B0604020202020204" pitchFamily="34" charset="0"/>
                        <a:buChar char="•"/>
                      </a:pPr>
                      <a:r>
                        <a:rPr lang="en-US" sz="1300" dirty="0"/>
                        <a:t>Proven COVID-19 infection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Early treatment of severe/critically ill patients who are clinically deteriorating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a:t>Restricted to i</a:t>
                      </a:r>
                      <a:r>
                        <a:rPr lang="en-US" sz="1300" dirty="0"/>
                        <a:t>ntensivists or ID</a:t>
                      </a:r>
                    </a:p>
                    <a:p>
                      <a:pPr marL="285750" indent="-285750">
                        <a:buFont typeface="Arial" panose="020B0604020202020204" pitchFamily="34" charset="0"/>
                        <a:buChar char="•"/>
                      </a:pPr>
                      <a:r>
                        <a:rPr lang="en-US" sz="1300" dirty="0"/>
                        <a:t>AST/ALT &lt;5xULN, ANC &gt;500, </a:t>
                      </a:r>
                      <a:r>
                        <a:rPr lang="en-US" sz="1300" dirty="0" err="1"/>
                        <a:t>Plt</a:t>
                      </a:r>
                      <a:r>
                        <a:rPr lang="en-US" sz="1300" dirty="0"/>
                        <a:t> &gt;50K</a:t>
                      </a:r>
                    </a:p>
                    <a:p>
                      <a:pPr marL="285750" indent="-285750">
                        <a:buFont typeface="Arial" panose="020B0604020202020204" pitchFamily="34" charset="0"/>
                        <a:buChar char="•"/>
                      </a:pPr>
                      <a:endParaRPr lang="en-US" sz="1300" b="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i="0" dirty="0"/>
                        <a:t>PSJH compliance: </a:t>
                      </a:r>
                      <a:r>
                        <a:rPr lang="en-US" sz="1300" b="0" i="0" u="sng" dirty="0"/>
                        <a:t>signed informed consent </a:t>
                      </a:r>
                      <a:r>
                        <a:rPr lang="en-US" sz="1300" b="0" i="0" dirty="0"/>
                        <a:t>is recommended prior to dispensing this agent</a:t>
                      </a:r>
                    </a:p>
                  </a:txBody>
                  <a:tcPr/>
                </a:tc>
                <a:tc>
                  <a:txBody>
                    <a:bodyPr/>
                    <a:lstStyle/>
                    <a:p>
                      <a:r>
                        <a:rPr lang="en-US" sz="1300" b="0" i="0" dirty="0"/>
                        <a:t>NIH </a:t>
                      </a:r>
                      <a:r>
                        <a:rPr lang="en-US" sz="1300" b="0" i="0" baseline="0" dirty="0"/>
                        <a:t>guidelines state </a:t>
                      </a:r>
                      <a:r>
                        <a:rPr lang="en-US" sz="1300" b="0" i="0" dirty="0"/>
                        <a:t>insufficient data to recommend for or against the use of IL-6 inhibitors for treatment of COVID-19</a:t>
                      </a:r>
                    </a:p>
                    <a:p>
                      <a:endParaRPr lang="en-US" sz="1300" b="0" i="0" dirty="0"/>
                    </a:p>
                    <a:p>
                      <a:r>
                        <a:rPr lang="en-US" sz="1300" b="0" i="0" dirty="0"/>
                        <a:t>7/8/20: PSJH ID-CDT approval of new criteria</a:t>
                      </a:r>
                      <a:r>
                        <a:rPr lang="en-US" sz="1300" b="0" i="0" baseline="0" dirty="0"/>
                        <a:t> for use:</a:t>
                      </a:r>
                    </a:p>
                    <a:p>
                      <a:pPr marL="285750" indent="-285750">
                        <a:buFont typeface="Arial" panose="020B0604020202020204" pitchFamily="34" charset="0"/>
                        <a:buChar char="•"/>
                      </a:pPr>
                      <a:r>
                        <a:rPr lang="en-US" sz="1300" b="0" i="0" dirty="0"/>
                        <a:t>Severe/critically ill patients who are clinically deteriorating despite other treatment and/or supportive care</a:t>
                      </a:r>
                    </a:p>
                    <a:p>
                      <a:pPr marL="285750" indent="-285750">
                        <a:buFont typeface="Arial" panose="020B0604020202020204" pitchFamily="34" charset="0"/>
                        <a:buChar char="•"/>
                      </a:pPr>
                      <a:r>
                        <a:rPr lang="en-US" sz="1300" b="0" i="0" dirty="0"/>
                        <a:t>Require at least 6 L </a:t>
                      </a:r>
                      <a:r>
                        <a:rPr lang="en-US" sz="1300" b="0" i="0" dirty="0" err="1"/>
                        <a:t>suppl</a:t>
                      </a:r>
                      <a:r>
                        <a:rPr lang="en-US" sz="1300" b="0" i="0" dirty="0"/>
                        <a:t> O2 to maintain a SpO2 ≥ 93%</a:t>
                      </a:r>
                    </a:p>
                    <a:p>
                      <a:pPr marL="285750" indent="-285750">
                        <a:buFont typeface="Arial" panose="020B0604020202020204" pitchFamily="34" charset="0"/>
                        <a:buChar char="•"/>
                      </a:pPr>
                      <a:r>
                        <a:rPr lang="en-US" sz="1300" b="0" i="0" dirty="0"/>
                        <a:t>Mechanical vent OR multi organ failure OR ICU admission</a:t>
                      </a:r>
                    </a:p>
                  </a:txBody>
                  <a:tcPr/>
                </a:tc>
                <a:extLst>
                  <a:ext uri="{0D108BD9-81ED-4DB2-BD59-A6C34878D82A}">
                    <a16:rowId xmlns:a16="http://schemas.microsoft.com/office/drawing/2014/main" val="10003"/>
                  </a:ext>
                </a:extLst>
              </a:tr>
              <a:tr h="368647">
                <a:tc>
                  <a:txBody>
                    <a:bodyPr/>
                    <a:lstStyle/>
                    <a:p>
                      <a:r>
                        <a:rPr lang="en-US" sz="1400" dirty="0"/>
                        <a:t>Convalescent</a:t>
                      </a:r>
                      <a:r>
                        <a:rPr lang="en-US" sz="1400" baseline="0" dirty="0"/>
                        <a:t> </a:t>
                      </a:r>
                      <a:r>
                        <a:rPr lang="en-US" sz="1400" dirty="0"/>
                        <a:t>Plasma</a:t>
                      </a:r>
                    </a:p>
                  </a:txBody>
                  <a:tcPr/>
                </a:tc>
                <a:tc>
                  <a:txBody>
                    <a:bodyPr/>
                    <a:lstStyle/>
                    <a:p>
                      <a:r>
                        <a:rPr lang="en-US" sz="1400" dirty="0"/>
                        <a:t>1</a:t>
                      </a:r>
                      <a:r>
                        <a:rPr lang="en-US" sz="1400" baseline="0" dirty="0"/>
                        <a:t> unit (200-400mL) x 1</a:t>
                      </a:r>
                      <a:endParaRPr lang="en-US" sz="1400" dirty="0"/>
                    </a:p>
                  </a:txBody>
                  <a:tcPr/>
                </a:tc>
                <a:tc>
                  <a:txBody>
                    <a:bodyPr/>
                    <a:lstStyle/>
                    <a:p>
                      <a:r>
                        <a:rPr lang="en-US" sz="1400" dirty="0"/>
                        <a:t>CMC</a:t>
                      </a:r>
                      <a:r>
                        <a:rPr lang="en-US" sz="1400" baseline="0" dirty="0"/>
                        <a:t> e</a:t>
                      </a:r>
                      <a:r>
                        <a:rPr lang="en-US" sz="1400" dirty="0"/>
                        <a:t>nrolled in Mayo trial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t>Enrolled </a:t>
                      </a:r>
                      <a:r>
                        <a:rPr lang="en-US" sz="1400" b="1" dirty="0"/>
                        <a:t>35</a:t>
                      </a:r>
                      <a:r>
                        <a:rPr lang="en-US" sz="1400" b="0" dirty="0"/>
                        <a:t> patients to date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85198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CHS COVID-19 Treatments</a:t>
            </a:r>
          </a:p>
        </p:txBody>
      </p:sp>
      <p:graphicFrame>
        <p:nvGraphicFramePr>
          <p:cNvPr id="4" name="Content Placeholder 3"/>
          <p:cNvGraphicFramePr>
            <a:graphicFrameLocks noGrp="1"/>
          </p:cNvGraphicFramePr>
          <p:nvPr>
            <p:ph idx="1"/>
            <p:extLst/>
          </p:nvPr>
        </p:nvGraphicFramePr>
        <p:xfrm>
          <a:off x="517713" y="1219200"/>
          <a:ext cx="11208122" cy="3577985"/>
        </p:xfrm>
        <a:graphic>
          <a:graphicData uri="http://schemas.openxmlformats.org/drawingml/2006/table">
            <a:tbl>
              <a:tblPr firstRow="1" bandRow="1">
                <a:tableStyleId>{5C22544A-7EE6-4342-B048-85BDC9FD1C3A}</a:tableStyleId>
              </a:tblPr>
              <a:tblGrid>
                <a:gridCol w="1891103">
                  <a:extLst>
                    <a:ext uri="{9D8B030D-6E8A-4147-A177-3AD203B41FA5}">
                      <a16:colId xmlns:a16="http://schemas.microsoft.com/office/drawing/2014/main" val="20000"/>
                    </a:ext>
                  </a:extLst>
                </a:gridCol>
                <a:gridCol w="2337710">
                  <a:extLst>
                    <a:ext uri="{9D8B030D-6E8A-4147-A177-3AD203B41FA5}">
                      <a16:colId xmlns:a16="http://schemas.microsoft.com/office/drawing/2014/main" val="20001"/>
                    </a:ext>
                  </a:extLst>
                </a:gridCol>
                <a:gridCol w="3935725">
                  <a:extLst>
                    <a:ext uri="{9D8B030D-6E8A-4147-A177-3AD203B41FA5}">
                      <a16:colId xmlns:a16="http://schemas.microsoft.com/office/drawing/2014/main" val="20002"/>
                    </a:ext>
                  </a:extLst>
                </a:gridCol>
                <a:gridCol w="3043584">
                  <a:extLst>
                    <a:ext uri="{9D8B030D-6E8A-4147-A177-3AD203B41FA5}">
                      <a16:colId xmlns:a16="http://schemas.microsoft.com/office/drawing/2014/main" val="20003"/>
                    </a:ext>
                  </a:extLst>
                </a:gridCol>
              </a:tblGrid>
              <a:tr h="316625">
                <a:tc>
                  <a:txBody>
                    <a:bodyPr/>
                    <a:lstStyle/>
                    <a:p>
                      <a:r>
                        <a:rPr lang="en-US" sz="1400" dirty="0"/>
                        <a:t>Agent</a:t>
                      </a:r>
                    </a:p>
                  </a:txBody>
                  <a:tcPr/>
                </a:tc>
                <a:tc>
                  <a:txBody>
                    <a:bodyPr/>
                    <a:lstStyle/>
                    <a:p>
                      <a:r>
                        <a:rPr lang="en-US" sz="1400" dirty="0"/>
                        <a:t>Dosage</a:t>
                      </a:r>
                    </a:p>
                  </a:txBody>
                  <a:tcPr/>
                </a:tc>
                <a:tc>
                  <a:txBody>
                    <a:bodyPr/>
                    <a:lstStyle/>
                    <a:p>
                      <a:r>
                        <a:rPr lang="en-US" sz="1400" dirty="0"/>
                        <a:t>Comments</a:t>
                      </a:r>
                    </a:p>
                  </a:txBody>
                  <a:tcPr/>
                </a:tc>
                <a:tc>
                  <a:txBody>
                    <a:bodyPr/>
                    <a:lstStyle/>
                    <a:p>
                      <a:r>
                        <a:rPr lang="en-US" sz="1400" dirty="0"/>
                        <a:t>Update</a:t>
                      </a:r>
                    </a:p>
                  </a:txBody>
                  <a:tcPr/>
                </a:tc>
                <a:extLst>
                  <a:ext uri="{0D108BD9-81ED-4DB2-BD59-A6C34878D82A}">
                    <a16:rowId xmlns:a16="http://schemas.microsoft.com/office/drawing/2014/main" val="10000"/>
                  </a:ext>
                </a:extLst>
              </a:tr>
              <a:tr h="304800">
                <a:tc>
                  <a:txBody>
                    <a:bodyPr/>
                    <a:lstStyle/>
                    <a:p>
                      <a:r>
                        <a:rPr lang="en-US" sz="1400" dirty="0"/>
                        <a:t>Ivermectin</a:t>
                      </a:r>
                    </a:p>
                  </a:txBody>
                  <a:tcPr/>
                </a:tc>
                <a:tc>
                  <a:txBody>
                    <a:bodyPr/>
                    <a:lstStyle/>
                    <a:p>
                      <a:r>
                        <a:rPr lang="en-US" sz="1400" dirty="0"/>
                        <a:t>150-400 mcg/kg PO</a:t>
                      </a:r>
                    </a:p>
                  </a:txBody>
                  <a:tcPr/>
                </a:tc>
                <a:tc>
                  <a:txBody>
                    <a:bodyPr/>
                    <a:lstStyle/>
                    <a:p>
                      <a:r>
                        <a:rPr lang="en-US" sz="1400" dirty="0"/>
                        <a:t>In vitro studies show activity</a:t>
                      </a:r>
                      <a:r>
                        <a:rPr lang="en-US" sz="1400" baseline="0" dirty="0"/>
                        <a:t> </a:t>
                      </a:r>
                      <a:r>
                        <a:rPr lang="en-US" sz="1400" dirty="0"/>
                        <a:t>at </a:t>
                      </a:r>
                      <a:r>
                        <a:rPr lang="en-US" sz="1400" b="1" u="sng" dirty="0"/>
                        <a:t>high doses</a:t>
                      </a:r>
                    </a:p>
                    <a:p>
                      <a:endParaRPr lang="en-US" sz="1400" dirty="0"/>
                    </a:p>
                    <a:p>
                      <a:r>
                        <a:rPr lang="en-US" sz="1400" dirty="0"/>
                        <a:t>No RCT data</a:t>
                      </a:r>
                    </a:p>
                    <a:p>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t>No published peer reviewed data supporting its safety and efficacy:</a:t>
                      </a:r>
                      <a:r>
                        <a:rPr lang="en-US" sz="1400" b="0" baseline="0" dirty="0"/>
                        <a:t> c</a:t>
                      </a:r>
                      <a:r>
                        <a:rPr lang="en-US" sz="1400" b="0" i="0" dirty="0"/>
                        <a:t>aution</a:t>
                      </a:r>
                      <a:r>
                        <a:rPr lang="en-US" sz="1400" b="0" i="0" baseline="0" dirty="0"/>
                        <a:t> with </a:t>
                      </a:r>
                      <a:r>
                        <a:rPr lang="en-US" sz="1400" b="0" i="0" dirty="0"/>
                        <a:t>pilot,</a:t>
                      </a:r>
                      <a:r>
                        <a:rPr lang="en-US" sz="1400" b="0" i="0" baseline="0" dirty="0"/>
                        <a:t> phase 2, or retrospective study info available on pre-print</a:t>
                      </a:r>
                      <a:endParaRPr lang="en-US" sz="1400" b="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Effective</a:t>
                      </a:r>
                      <a:r>
                        <a:rPr lang="en-US" sz="1400" b="1" baseline="0" dirty="0"/>
                        <a:t> dosing strategy unknown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Concentration used in-vitro showing activity</a:t>
                      </a:r>
                      <a:r>
                        <a:rPr lang="en-US" sz="1400" b="1" baseline="0" dirty="0"/>
                        <a:t> i</a:t>
                      </a:r>
                      <a:r>
                        <a:rPr lang="en-US" sz="1400" b="1" dirty="0"/>
                        <a:t>s &gt;35X higher than the max plasma concentration</a:t>
                      </a:r>
                      <a:r>
                        <a:rPr lang="en-US" sz="1400" b="1" baseline="0" dirty="0"/>
                        <a:t> </a:t>
                      </a:r>
                      <a:r>
                        <a:rPr lang="en-US" sz="1400" b="1" dirty="0"/>
                        <a:t>after oral administration of approved dose</a:t>
                      </a:r>
                      <a:r>
                        <a:rPr lang="en-US" sz="1400" b="1" baseline="0" dirty="0"/>
                        <a:t> (200 mcg/kg)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baseline="0" dirty="0"/>
                        <a:t>For 70kg patient = 14 mg x 35 = 490 mg (&gt;160 3mg tablets)</a:t>
                      </a:r>
                      <a:endParaRPr lang="en-US" sz="1400" b="1" dirty="0"/>
                    </a:p>
                  </a:txBody>
                  <a:tcPr/>
                </a:tc>
                <a:extLst>
                  <a:ext uri="{0D108BD9-81ED-4DB2-BD59-A6C34878D82A}">
                    <a16:rowId xmlns:a16="http://schemas.microsoft.com/office/drawing/2014/main" val="2432982967"/>
                  </a:ext>
                </a:extLst>
              </a:tr>
              <a:tr h="279428">
                <a:tc>
                  <a:txBody>
                    <a:bodyPr/>
                    <a:lstStyle/>
                    <a:p>
                      <a:r>
                        <a:rPr lang="en-US" sz="1400" dirty="0"/>
                        <a:t>Sildenafil</a:t>
                      </a:r>
                    </a:p>
                  </a:txBody>
                  <a:tcPr/>
                </a:tc>
                <a:tc>
                  <a:txBody>
                    <a:bodyPr/>
                    <a:lstStyle/>
                    <a:p>
                      <a:r>
                        <a:rPr lang="en-US" sz="1400" dirty="0"/>
                        <a:t>20 mg PO three times a day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t>COVID-19 efficacy?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Clinical trials ongoing</a:t>
                      </a:r>
                    </a:p>
                  </a:txBody>
                  <a:tcPr/>
                </a:tc>
                <a:extLst>
                  <a:ext uri="{0D108BD9-81ED-4DB2-BD59-A6C34878D82A}">
                    <a16:rowId xmlns:a16="http://schemas.microsoft.com/office/drawing/2014/main" val="3299706894"/>
                  </a:ext>
                </a:extLst>
              </a:tr>
              <a:tr h="279428">
                <a:tc>
                  <a:txBody>
                    <a:bodyPr/>
                    <a:lstStyle/>
                    <a:p>
                      <a:r>
                        <a:rPr lang="en-US" sz="1400" dirty="0" err="1"/>
                        <a:t>Zanubrutinib</a:t>
                      </a:r>
                      <a:endParaRPr lang="en-US" sz="1400" dirty="0"/>
                    </a:p>
                  </a:txBody>
                  <a:tcPr/>
                </a:tc>
                <a:tc>
                  <a:txBody>
                    <a:bodyPr/>
                    <a:lstStyle/>
                    <a:p>
                      <a:r>
                        <a:rPr lang="en-US" sz="1400" dirty="0"/>
                        <a:t>320 mg PO once daily for up to a maximum of 28 days</a:t>
                      </a:r>
                    </a:p>
                  </a:txBody>
                  <a:tcPr/>
                </a:tc>
                <a:tc>
                  <a:txBody>
                    <a:bodyPr/>
                    <a:lstStyle/>
                    <a:p>
                      <a:r>
                        <a:rPr lang="en-US" sz="1400" dirty="0"/>
                        <a:t>CMC will be participating in</a:t>
                      </a:r>
                      <a:r>
                        <a:rPr lang="en-US" sz="1400" baseline="0" dirty="0"/>
                        <a:t> this p</a:t>
                      </a:r>
                      <a:r>
                        <a:rPr lang="en-US" sz="1400" dirty="0"/>
                        <a:t>hase 2, randomized, double blind, placebo-controlled</a:t>
                      </a:r>
                      <a:r>
                        <a:rPr lang="en-US" sz="1400" baseline="0" dirty="0"/>
                        <a:t> (N~</a:t>
                      </a:r>
                      <a:r>
                        <a:rPr lang="en-US" sz="1400" dirty="0"/>
                        <a:t>46-52</a:t>
                      </a:r>
                      <a:r>
                        <a:rPr lang="en-US" sz="1400" baseline="0" dirty="0"/>
                        <a:t>) </a:t>
                      </a:r>
                      <a:endParaRPr lang="en-US" sz="1400" dirty="0"/>
                    </a:p>
                  </a:txBody>
                  <a:tcPr/>
                </a:tc>
                <a:tc>
                  <a:txBody>
                    <a:bodyPr/>
                    <a:lstStyle/>
                    <a:p>
                      <a:r>
                        <a:rPr lang="en-US" sz="1400" b="0" baseline="0" dirty="0"/>
                        <a:t>Completed initial training. Hope to enroll patients in the next few weeks.</a:t>
                      </a:r>
                    </a:p>
                    <a:p>
                      <a:endParaRPr lang="en-US" sz="1400" b="1" baseline="0" dirty="0"/>
                    </a:p>
                    <a:p>
                      <a:r>
                        <a:rPr lang="en-US" sz="1400" b="0" baseline="0" dirty="0"/>
                        <a:t>Current enrollment: 0 patients</a:t>
                      </a:r>
                      <a:endParaRPr lang="en-US" sz="1400" b="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71476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13C0-2AD8-47DB-815C-CA73FE2CB807}"/>
              </a:ext>
            </a:extLst>
          </p:cNvPr>
          <p:cNvSpPr>
            <a:spLocks noGrp="1"/>
          </p:cNvSpPr>
          <p:nvPr>
            <p:ph type="title"/>
          </p:nvPr>
        </p:nvSpPr>
        <p:spPr/>
        <p:txBody>
          <a:bodyPr/>
          <a:lstStyle/>
          <a:p>
            <a:r>
              <a:rPr lang="en-US" dirty="0"/>
              <a:t>Pharmacy Shortages/Allocations</a:t>
            </a:r>
          </a:p>
        </p:txBody>
      </p:sp>
      <p:sp>
        <p:nvSpPr>
          <p:cNvPr id="3" name="Content Placeholder 2">
            <a:extLst>
              <a:ext uri="{FF2B5EF4-FFF2-40B4-BE49-F238E27FC236}">
                <a16:creationId xmlns:a16="http://schemas.microsoft.com/office/drawing/2014/main" id="{4D087979-DCA8-4EEB-A9EE-5FF6E60AABA5}"/>
              </a:ext>
            </a:extLst>
          </p:cNvPr>
          <p:cNvSpPr>
            <a:spLocks noGrp="1"/>
          </p:cNvSpPr>
          <p:nvPr>
            <p:ph idx="1"/>
          </p:nvPr>
        </p:nvSpPr>
        <p:spPr>
          <a:xfrm>
            <a:off x="1268817" y="1208569"/>
            <a:ext cx="4543260" cy="4906963"/>
          </a:xfrm>
        </p:spPr>
        <p:txBody>
          <a:bodyPr anchor="t"/>
          <a:lstStyle/>
          <a:p>
            <a:r>
              <a:rPr lang="en-US" sz="2400" dirty="0">
                <a:solidFill>
                  <a:schemeClr val="bg1"/>
                </a:solidFill>
              </a:rPr>
              <a:t>Covid-19 Related</a:t>
            </a:r>
          </a:p>
          <a:p>
            <a:pPr lvl="1"/>
            <a:r>
              <a:rPr lang="en-US" sz="1800" dirty="0" err="1">
                <a:solidFill>
                  <a:schemeClr val="bg1"/>
                </a:solidFill>
              </a:rPr>
              <a:t>Cisatracurium</a:t>
            </a:r>
            <a:endParaRPr lang="en-US" sz="1800" dirty="0">
              <a:solidFill>
                <a:schemeClr val="bg1"/>
              </a:solidFill>
            </a:endParaRPr>
          </a:p>
          <a:p>
            <a:pPr lvl="1"/>
            <a:r>
              <a:rPr lang="en-US" sz="1800" dirty="0">
                <a:solidFill>
                  <a:schemeClr val="bg1"/>
                </a:solidFill>
              </a:rPr>
              <a:t>Rocuronium</a:t>
            </a:r>
          </a:p>
          <a:p>
            <a:pPr lvl="1"/>
            <a:r>
              <a:rPr lang="en-US" sz="1800" dirty="0">
                <a:solidFill>
                  <a:schemeClr val="bg1"/>
                </a:solidFill>
              </a:rPr>
              <a:t>Vecuronium</a:t>
            </a:r>
          </a:p>
          <a:p>
            <a:pPr lvl="1"/>
            <a:r>
              <a:rPr lang="en-US" sz="1800" dirty="0">
                <a:solidFill>
                  <a:schemeClr val="bg1"/>
                </a:solidFill>
              </a:rPr>
              <a:t>Propofol</a:t>
            </a:r>
          </a:p>
          <a:p>
            <a:pPr lvl="1"/>
            <a:r>
              <a:rPr lang="en-US" sz="1800" dirty="0">
                <a:solidFill>
                  <a:schemeClr val="bg1"/>
                </a:solidFill>
              </a:rPr>
              <a:t>Fentanyl</a:t>
            </a:r>
          </a:p>
          <a:p>
            <a:pPr lvl="1"/>
            <a:r>
              <a:rPr lang="en-US" sz="1800" dirty="0">
                <a:solidFill>
                  <a:schemeClr val="bg1"/>
                </a:solidFill>
              </a:rPr>
              <a:t>Vitamin C Liquid and </a:t>
            </a:r>
            <a:r>
              <a:rPr lang="en-US" sz="1800" dirty="0" err="1">
                <a:solidFill>
                  <a:schemeClr val="bg1"/>
                </a:solidFill>
              </a:rPr>
              <a:t>Inj</a:t>
            </a:r>
            <a:endParaRPr lang="en-US" sz="1800" dirty="0">
              <a:solidFill>
                <a:schemeClr val="bg1"/>
              </a:solidFill>
            </a:endParaRPr>
          </a:p>
          <a:p>
            <a:pPr lvl="1"/>
            <a:r>
              <a:rPr lang="en-US" sz="1800" dirty="0">
                <a:solidFill>
                  <a:schemeClr val="bg1"/>
                </a:solidFill>
              </a:rPr>
              <a:t>Dexamethasone </a:t>
            </a:r>
            <a:r>
              <a:rPr lang="en-US" sz="1800" dirty="0" err="1">
                <a:solidFill>
                  <a:schemeClr val="bg1"/>
                </a:solidFill>
              </a:rPr>
              <a:t>Inj</a:t>
            </a:r>
            <a:r>
              <a:rPr lang="en-US" sz="1800" dirty="0">
                <a:solidFill>
                  <a:schemeClr val="bg1"/>
                </a:solidFill>
              </a:rPr>
              <a:t> and Tabs</a:t>
            </a:r>
          </a:p>
          <a:p>
            <a:pPr lvl="1"/>
            <a:r>
              <a:rPr lang="en-US" sz="1800" b="1" dirty="0">
                <a:solidFill>
                  <a:schemeClr val="bg1"/>
                </a:solidFill>
              </a:rPr>
              <a:t>Ivermectin</a:t>
            </a:r>
          </a:p>
          <a:p>
            <a:pPr lvl="1"/>
            <a:r>
              <a:rPr lang="en-US" sz="1800" b="1" dirty="0">
                <a:solidFill>
                  <a:schemeClr val="bg1"/>
                </a:solidFill>
                <a:cs typeface="Calibri"/>
              </a:rPr>
              <a:t>Dexamethasone</a:t>
            </a:r>
          </a:p>
          <a:p>
            <a:pPr lvl="1"/>
            <a:r>
              <a:rPr lang="en-US" sz="1800" b="1" u="sng" dirty="0">
                <a:solidFill>
                  <a:schemeClr val="bg1"/>
                </a:solidFill>
                <a:cs typeface="Calibri"/>
              </a:rPr>
              <a:t>Zinc Sulfate Tabs</a:t>
            </a:r>
          </a:p>
          <a:p>
            <a:pPr lvl="1"/>
            <a:r>
              <a:rPr lang="en-US" sz="1800" dirty="0">
                <a:solidFill>
                  <a:schemeClr val="bg1"/>
                </a:solidFill>
                <a:cs typeface="Calibri"/>
              </a:rPr>
              <a:t>Sildenafil Tabs</a:t>
            </a:r>
          </a:p>
          <a:p>
            <a:pPr lvl="1"/>
            <a:r>
              <a:rPr lang="en-US" sz="1800" dirty="0">
                <a:solidFill>
                  <a:schemeClr val="bg1"/>
                </a:solidFill>
                <a:cs typeface="Calibri"/>
              </a:rPr>
              <a:t>Budesonide Inhalers</a:t>
            </a:r>
          </a:p>
        </p:txBody>
      </p:sp>
      <p:sp>
        <p:nvSpPr>
          <p:cNvPr id="4" name="Content Placeholder 2">
            <a:extLst>
              <a:ext uri="{FF2B5EF4-FFF2-40B4-BE49-F238E27FC236}">
                <a16:creationId xmlns:a16="http://schemas.microsoft.com/office/drawing/2014/main" id="{91049E37-ED62-4510-8AD3-2B3E05ED66E4}"/>
              </a:ext>
            </a:extLst>
          </p:cNvPr>
          <p:cNvSpPr txBox="1">
            <a:spLocks/>
          </p:cNvSpPr>
          <p:nvPr/>
        </p:nvSpPr>
        <p:spPr>
          <a:xfrm>
            <a:off x="6609905" y="1219203"/>
            <a:ext cx="4649333" cy="4906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chemeClr val="bg1"/>
                </a:solidFill>
              </a:rPr>
              <a:t>Non-Covid-19 Related</a:t>
            </a:r>
          </a:p>
          <a:p>
            <a:pPr lvl="1"/>
            <a:r>
              <a:rPr lang="en-US" sz="1800" b="1" dirty="0">
                <a:solidFill>
                  <a:schemeClr val="bg1"/>
                </a:solidFill>
              </a:rPr>
              <a:t>Bumetanide</a:t>
            </a:r>
          </a:p>
          <a:p>
            <a:pPr lvl="1"/>
            <a:r>
              <a:rPr lang="en-US" sz="1800" dirty="0">
                <a:solidFill>
                  <a:schemeClr val="bg1"/>
                </a:solidFill>
              </a:rPr>
              <a:t>Amiodarone</a:t>
            </a:r>
          </a:p>
          <a:p>
            <a:pPr lvl="1"/>
            <a:r>
              <a:rPr lang="en-US" sz="1800" dirty="0">
                <a:solidFill>
                  <a:schemeClr val="bg1"/>
                </a:solidFill>
              </a:rPr>
              <a:t>Dopamine</a:t>
            </a:r>
          </a:p>
          <a:p>
            <a:pPr lvl="1"/>
            <a:r>
              <a:rPr lang="en-US" sz="1800" dirty="0">
                <a:solidFill>
                  <a:schemeClr val="bg1"/>
                </a:solidFill>
              </a:rPr>
              <a:t>Dobutamine</a:t>
            </a:r>
          </a:p>
          <a:p>
            <a:pPr lvl="1"/>
            <a:r>
              <a:rPr lang="en-US" sz="1800" dirty="0">
                <a:solidFill>
                  <a:schemeClr val="bg1"/>
                </a:solidFill>
              </a:rPr>
              <a:t>Famotidine</a:t>
            </a:r>
          </a:p>
          <a:p>
            <a:pPr lvl="1"/>
            <a:r>
              <a:rPr lang="en-US" sz="1800" dirty="0">
                <a:solidFill>
                  <a:schemeClr val="bg1"/>
                </a:solidFill>
              </a:rPr>
              <a:t>Furosemide </a:t>
            </a:r>
            <a:r>
              <a:rPr lang="en-US" sz="1800" dirty="0" err="1">
                <a:solidFill>
                  <a:schemeClr val="bg1"/>
                </a:solidFill>
              </a:rPr>
              <a:t>Inj</a:t>
            </a:r>
            <a:endParaRPr lang="en-US" sz="1800" dirty="0">
              <a:solidFill>
                <a:schemeClr val="bg1"/>
              </a:solidFill>
            </a:endParaRPr>
          </a:p>
          <a:p>
            <a:pPr lvl="1"/>
            <a:r>
              <a:rPr lang="en-US" sz="1800" dirty="0">
                <a:solidFill>
                  <a:schemeClr val="bg1"/>
                </a:solidFill>
              </a:rPr>
              <a:t>Doxycycline </a:t>
            </a:r>
            <a:r>
              <a:rPr lang="en-US" sz="1800" dirty="0" err="1">
                <a:solidFill>
                  <a:schemeClr val="bg1"/>
                </a:solidFill>
              </a:rPr>
              <a:t>Inj</a:t>
            </a:r>
            <a:endParaRPr lang="en-US" sz="1800" dirty="0">
              <a:solidFill>
                <a:schemeClr val="bg1"/>
              </a:solidFill>
            </a:endParaRPr>
          </a:p>
          <a:p>
            <a:pPr lvl="1"/>
            <a:r>
              <a:rPr lang="en-US" sz="1800" b="1" dirty="0">
                <a:solidFill>
                  <a:schemeClr val="bg1"/>
                </a:solidFill>
              </a:rPr>
              <a:t>Nitroglycerin SDV</a:t>
            </a:r>
          </a:p>
          <a:p>
            <a:pPr lvl="1"/>
            <a:r>
              <a:rPr lang="en-US" sz="1800" dirty="0">
                <a:solidFill>
                  <a:schemeClr val="bg1"/>
                </a:solidFill>
              </a:rPr>
              <a:t>Bupivacaine with epinephrine</a:t>
            </a:r>
          </a:p>
          <a:p>
            <a:pPr lvl="1"/>
            <a:r>
              <a:rPr lang="en-US" sz="1800" dirty="0">
                <a:solidFill>
                  <a:schemeClr val="bg1"/>
                </a:solidFill>
              </a:rPr>
              <a:t>Lidocaine with epinephrine</a:t>
            </a:r>
          </a:p>
          <a:p>
            <a:pPr lvl="1"/>
            <a:r>
              <a:rPr lang="en-US" sz="1800" dirty="0">
                <a:solidFill>
                  <a:schemeClr val="bg1"/>
                </a:solidFill>
              </a:rPr>
              <a:t>Methadone </a:t>
            </a:r>
            <a:r>
              <a:rPr lang="en-US" sz="1800" dirty="0" err="1">
                <a:solidFill>
                  <a:schemeClr val="bg1"/>
                </a:solidFill>
              </a:rPr>
              <a:t>Inj</a:t>
            </a:r>
            <a:endParaRPr lang="en-US" sz="1800" dirty="0">
              <a:solidFill>
                <a:schemeClr val="bg1"/>
              </a:solidFill>
            </a:endParaRPr>
          </a:p>
          <a:p>
            <a:pPr lvl="1"/>
            <a:r>
              <a:rPr lang="en-US" sz="1800" dirty="0">
                <a:solidFill>
                  <a:schemeClr val="bg1"/>
                </a:solidFill>
              </a:rPr>
              <a:t>Nalbuphine </a:t>
            </a:r>
            <a:r>
              <a:rPr lang="en-US" sz="1800" dirty="0" err="1">
                <a:solidFill>
                  <a:schemeClr val="bg1"/>
                </a:solidFill>
              </a:rPr>
              <a:t>Inj</a:t>
            </a:r>
            <a:endParaRPr lang="en-US" sz="1800" dirty="0">
              <a:solidFill>
                <a:schemeClr val="bg1"/>
              </a:solidFill>
            </a:endParaRPr>
          </a:p>
        </p:txBody>
      </p:sp>
    </p:spTree>
    <p:extLst>
      <p:ext uri="{BB962C8B-B14F-4D97-AF65-F5344CB8AC3E}">
        <p14:creationId xmlns:p14="http://schemas.microsoft.com/office/powerpoint/2010/main" val="296351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BE1BDE-38D8-5946-81AA-5703F9E79D15}"/>
              </a:ext>
            </a:extLst>
          </p:cNvPr>
          <p:cNvSpPr>
            <a:spLocks noGrp="1"/>
          </p:cNvSpPr>
          <p:nvPr>
            <p:ph type="ctrTitle"/>
          </p:nvPr>
        </p:nvSpPr>
        <p:spPr/>
        <p:txBody>
          <a:bodyPr/>
          <a:lstStyle/>
          <a:p>
            <a:r>
              <a:rPr lang="en-US" dirty="0"/>
              <a:t>Are we close to a Vaccine?</a:t>
            </a:r>
          </a:p>
        </p:txBody>
      </p:sp>
      <p:sp>
        <p:nvSpPr>
          <p:cNvPr id="5" name="Subtitle 4">
            <a:extLst>
              <a:ext uri="{FF2B5EF4-FFF2-40B4-BE49-F238E27FC236}">
                <a16:creationId xmlns:a16="http://schemas.microsoft.com/office/drawing/2014/main" id="{2BC30790-290A-A545-A83F-14F3DF007A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84754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FE8E-6BBC-E844-8A36-6C9CFB52BB94}"/>
              </a:ext>
            </a:extLst>
          </p:cNvPr>
          <p:cNvSpPr>
            <a:spLocks noGrp="1"/>
          </p:cNvSpPr>
          <p:nvPr>
            <p:ph type="title"/>
          </p:nvPr>
        </p:nvSpPr>
        <p:spPr/>
        <p:txBody>
          <a:bodyPr/>
          <a:lstStyle/>
          <a:p>
            <a:r>
              <a:rPr lang="en-US" dirty="0"/>
              <a:t>Vaccine Trials Underway</a:t>
            </a:r>
          </a:p>
        </p:txBody>
      </p:sp>
      <p:pic>
        <p:nvPicPr>
          <p:cNvPr id="5" name="Content Placeholder 4">
            <a:extLst>
              <a:ext uri="{FF2B5EF4-FFF2-40B4-BE49-F238E27FC236}">
                <a16:creationId xmlns:a16="http://schemas.microsoft.com/office/drawing/2014/main" id="{2E8D68D1-C534-9E4C-AADC-A73582AB89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2525"/>
          <a:stretch/>
        </p:blipFill>
        <p:spPr>
          <a:xfrm>
            <a:off x="890964" y="1819523"/>
            <a:ext cx="10410071" cy="3468094"/>
          </a:xfrm>
        </p:spPr>
      </p:pic>
    </p:spTree>
    <p:extLst>
      <p:ext uri="{BB962C8B-B14F-4D97-AF65-F5344CB8AC3E}">
        <p14:creationId xmlns:p14="http://schemas.microsoft.com/office/powerpoint/2010/main" val="2060880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C8FA4E-CA8A-AC4E-8C85-F983A3349269}"/>
              </a:ext>
            </a:extLst>
          </p:cNvPr>
          <p:cNvSpPr>
            <a:spLocks noGrp="1"/>
          </p:cNvSpPr>
          <p:nvPr>
            <p:ph type="ctrTitle"/>
          </p:nvPr>
        </p:nvSpPr>
        <p:spPr/>
        <p:txBody>
          <a:bodyPr/>
          <a:lstStyle/>
          <a:p>
            <a:r>
              <a:rPr lang="en-US"/>
              <a:t>Texas Demographics</a:t>
            </a:r>
          </a:p>
        </p:txBody>
      </p:sp>
      <p:sp>
        <p:nvSpPr>
          <p:cNvPr id="5" name="Subtitle 4">
            <a:extLst>
              <a:ext uri="{FF2B5EF4-FFF2-40B4-BE49-F238E27FC236}">
                <a16:creationId xmlns:a16="http://schemas.microsoft.com/office/drawing/2014/main" id="{9307FDAA-B804-324F-93EC-967979A3E5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045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2357-CDEA-7743-9367-43A21F6125D4}"/>
              </a:ext>
            </a:extLst>
          </p:cNvPr>
          <p:cNvSpPr>
            <a:spLocks noGrp="1"/>
          </p:cNvSpPr>
          <p:nvPr>
            <p:ph type="title"/>
          </p:nvPr>
        </p:nvSpPr>
        <p:spPr/>
        <p:txBody>
          <a:bodyPr/>
          <a:lstStyle/>
          <a:p>
            <a:r>
              <a:rPr lang="en-US" dirty="0"/>
              <a:t>Texas DSHS Regional Advisory Councils</a:t>
            </a:r>
          </a:p>
        </p:txBody>
      </p:sp>
      <p:pic>
        <p:nvPicPr>
          <p:cNvPr id="5" name="Content Placeholder 4">
            <a:extLst>
              <a:ext uri="{FF2B5EF4-FFF2-40B4-BE49-F238E27FC236}">
                <a16:creationId xmlns:a16="http://schemas.microsoft.com/office/drawing/2014/main" id="{41AA4536-FF15-904F-963C-112152DA6D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3295" y="1219200"/>
            <a:ext cx="6345410" cy="4906963"/>
          </a:xfrm>
        </p:spPr>
      </p:pic>
    </p:spTree>
    <p:extLst>
      <p:ext uri="{BB962C8B-B14F-4D97-AF65-F5344CB8AC3E}">
        <p14:creationId xmlns:p14="http://schemas.microsoft.com/office/powerpoint/2010/main" val="2539836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46" y="31624"/>
            <a:ext cx="10524744" cy="1380744"/>
          </a:xfrm>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Regional</a:t>
            </a:r>
          </a:p>
        </p:txBody>
      </p:sp>
      <p:sp>
        <p:nvSpPr>
          <p:cNvPr id="4" name="Rectangle 3"/>
          <p:cNvSpPr/>
          <p:nvPr/>
        </p:nvSpPr>
        <p:spPr>
          <a:xfrm>
            <a:off x="0" y="1267970"/>
            <a:ext cx="12192000" cy="9144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532579079"/>
              </p:ext>
            </p:extLst>
          </p:nvPr>
        </p:nvGraphicFramePr>
        <p:xfrm>
          <a:off x="1248343" y="1373444"/>
          <a:ext cx="10093158" cy="2741361"/>
        </p:xfrm>
        <a:graphic>
          <a:graphicData uri="http://schemas.openxmlformats.org/drawingml/2006/table">
            <a:tbl>
              <a:tblPr firstRow="1" bandRow="1">
                <a:tableStyleId>{5C22544A-7EE6-4342-B048-85BDC9FD1C3A}</a:tableStyleId>
              </a:tblPr>
              <a:tblGrid>
                <a:gridCol w="1538736">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384067">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823678">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721837">
                  <a:extLst>
                    <a:ext uri="{9D8B030D-6E8A-4147-A177-3AD203B41FA5}">
                      <a16:colId xmlns:a16="http://schemas.microsoft.com/office/drawing/2014/main" val="20006"/>
                    </a:ext>
                  </a:extLst>
                </a:gridCol>
              </a:tblGrid>
              <a:tr h="463883">
                <a:tc>
                  <a:txBody>
                    <a:bodyPr/>
                    <a:lstStyle/>
                    <a:p>
                      <a:endParaRPr lang="en-US" sz="2000" dirty="0"/>
                    </a:p>
                  </a:txBody>
                  <a:tcPr/>
                </a:tc>
                <a:tc gridSpan="2">
                  <a:txBody>
                    <a:bodyPr/>
                    <a:lstStyle/>
                    <a:p>
                      <a:pPr algn="ctr"/>
                      <a:r>
                        <a:rPr lang="en-US" sz="2400" b="1" dirty="0">
                          <a:solidFill>
                            <a:schemeClr val="bg1">
                              <a:lumMod val="90000"/>
                              <a:lumOff val="10000"/>
                            </a:schemeClr>
                          </a:solidFill>
                          <a:latin typeface="Arial" panose="020B0604020202020204" pitchFamily="34" charset="0"/>
                          <a:cs typeface="Arial" panose="020B0604020202020204" pitchFamily="34" charset="0"/>
                        </a:rPr>
                        <a:t>Lubbock</a:t>
                      </a:r>
                    </a:p>
                  </a:txBody>
                  <a:tcPr/>
                </a:tc>
                <a:tc hMerge="1">
                  <a:txBody>
                    <a:bodyPr/>
                    <a:lstStyle/>
                    <a:p>
                      <a:endParaRPr lang="en-US" dirty="0"/>
                    </a:p>
                  </a:txBody>
                  <a:tcPr/>
                </a:tc>
                <a:tc gridSpan="2">
                  <a:txBody>
                    <a:bodyPr/>
                    <a:lstStyle/>
                    <a:p>
                      <a:pPr algn="ctr"/>
                      <a:r>
                        <a:rPr lang="en-US" sz="2400" b="1" dirty="0">
                          <a:solidFill>
                            <a:schemeClr val="bg1">
                              <a:lumMod val="90000"/>
                              <a:lumOff val="10000"/>
                            </a:schemeClr>
                          </a:solidFill>
                          <a:latin typeface="Arial" panose="020B0604020202020204" pitchFamily="34" charset="0"/>
                          <a:cs typeface="Arial" panose="020B0604020202020204" pitchFamily="34" charset="0"/>
                        </a:rPr>
                        <a:t>Hockley</a:t>
                      </a:r>
                    </a:p>
                  </a:txBody>
                  <a:tcPr/>
                </a:tc>
                <a:tc hMerge="1">
                  <a:txBody>
                    <a:bodyPr/>
                    <a:lstStyle/>
                    <a:p>
                      <a:endParaRPr lang="en-US" sz="2000" dirty="0">
                        <a:latin typeface="Arial" panose="020B0604020202020204" pitchFamily="34" charset="0"/>
                        <a:cs typeface="Arial" panose="020B0604020202020204" pitchFamily="34" charset="0"/>
                      </a:endParaRPr>
                    </a:p>
                  </a:txBody>
                  <a:tcPr/>
                </a:tc>
                <a:tc gridSpan="2">
                  <a:txBody>
                    <a:bodyPr/>
                    <a:lstStyle/>
                    <a:p>
                      <a:pPr algn="ctr"/>
                      <a:r>
                        <a:rPr lang="en-US" sz="2400" b="1" dirty="0">
                          <a:solidFill>
                            <a:schemeClr val="bg1">
                              <a:lumMod val="90000"/>
                              <a:lumOff val="10000"/>
                            </a:schemeClr>
                          </a:solidFill>
                          <a:latin typeface="Arial" panose="020B0604020202020204" pitchFamily="34" charset="0"/>
                          <a:cs typeface="Arial" panose="020B0604020202020204" pitchFamily="34" charset="0"/>
                        </a:rPr>
                        <a:t>Hale</a:t>
                      </a:r>
                    </a:p>
                  </a:txBody>
                  <a:tcPr/>
                </a:tc>
                <a:tc hMerge="1">
                  <a:txBody>
                    <a:bodyPr/>
                    <a:lstStyle/>
                    <a:p>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11728">
                <a:tc>
                  <a:txBody>
                    <a:bodyPr/>
                    <a:lstStyle/>
                    <a:p>
                      <a:endParaRPr lang="en-US" sz="2000" dirty="0"/>
                    </a:p>
                  </a:txBody>
                  <a:tcPr/>
                </a:tc>
                <a:tc>
                  <a:txBody>
                    <a:bodyPr/>
                    <a:lstStyle/>
                    <a:p>
                      <a:pPr algn="ctr"/>
                      <a:endParaRPr lang="en-US" sz="2000" dirty="0">
                        <a:latin typeface="Arial" panose="020B0604020202020204" pitchFamily="34" charset="0"/>
                        <a:cs typeface="Arial" panose="020B0604020202020204" pitchFamily="34" charset="0"/>
                      </a:endParaRPr>
                    </a:p>
                  </a:txBody>
                  <a:tcPr/>
                </a:tc>
                <a:tc>
                  <a:txBody>
                    <a:bodyPr/>
                    <a:lstStyle/>
                    <a:p>
                      <a:pPr algn="ctr"/>
                      <a:r>
                        <a:rPr lang="en-US" sz="2000" baseline="0" dirty="0">
                          <a:latin typeface="Arial" panose="020B0604020202020204" pitchFamily="34" charset="0"/>
                          <a:cs typeface="Arial" panose="020B0604020202020204" pitchFamily="34" charset="0"/>
                        </a:rPr>
                        <a:t>7/22</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2000" dirty="0">
                        <a:latin typeface="Arial" panose="020B0604020202020204" pitchFamily="34" charset="0"/>
                        <a:cs typeface="Arial" panose="020B0604020202020204" pitchFamily="34" charset="0"/>
                      </a:endParaRPr>
                    </a:p>
                  </a:txBody>
                  <a:tcPr/>
                </a:tc>
                <a:tc>
                  <a:txBody>
                    <a:bodyPr/>
                    <a:lstStyle/>
                    <a:p>
                      <a:pPr algn="ctr"/>
                      <a:r>
                        <a:rPr lang="en-US" sz="2000" baseline="0" dirty="0">
                          <a:latin typeface="Arial" panose="020B0604020202020204" pitchFamily="34" charset="0"/>
                          <a:cs typeface="Arial" panose="020B0604020202020204" pitchFamily="34" charset="0"/>
                        </a:rPr>
                        <a:t>7/22</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2000" dirty="0">
                        <a:latin typeface="Arial" panose="020B0604020202020204" pitchFamily="34" charset="0"/>
                        <a:cs typeface="Arial" panose="020B0604020202020204" pitchFamily="34" charset="0"/>
                      </a:endParaRPr>
                    </a:p>
                  </a:txBody>
                  <a:tcPr/>
                </a:tc>
                <a:tc>
                  <a:txBody>
                    <a:bodyPr/>
                    <a:lstStyle/>
                    <a:p>
                      <a:pPr algn="ctr"/>
                      <a:r>
                        <a:rPr lang="en-US" sz="2000" baseline="0" dirty="0">
                          <a:latin typeface="Arial" panose="020B0604020202020204" pitchFamily="34" charset="0"/>
                          <a:cs typeface="Arial" panose="020B0604020202020204" pitchFamily="34" charset="0"/>
                        </a:rPr>
                        <a:t>7/22</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60166">
                <a:tc>
                  <a:txBody>
                    <a:bodyPr/>
                    <a:lstStyle/>
                    <a:p>
                      <a:r>
                        <a:rPr lang="en-US" sz="2400" dirty="0">
                          <a:latin typeface="Arial" panose="020B0604020202020204" pitchFamily="34" charset="0"/>
                          <a:cs typeface="Arial" panose="020B0604020202020204" pitchFamily="34" charset="0"/>
                        </a:rPr>
                        <a:t>Total</a:t>
                      </a:r>
                    </a:p>
                  </a:txBody>
                  <a:tcPr/>
                </a:tc>
                <a:tc>
                  <a:txBody>
                    <a:bodyPr/>
                    <a:lstStyle/>
                    <a:p>
                      <a:pPr algn="ctr">
                        <a:buNone/>
                      </a:pPr>
                      <a:endParaRPr lang="en-US" sz="2000" dirty="0">
                        <a:latin typeface="Arial" panose="020B0604020202020204" pitchFamily="34" charset="0"/>
                        <a:cs typeface="Arial" panose="020B0604020202020204" pitchFamily="34" charset="0"/>
                      </a:endParaRPr>
                    </a:p>
                  </a:txBody>
                  <a:tcPr/>
                </a:tc>
                <a:tc>
                  <a:txBody>
                    <a:bodyPr/>
                    <a:lstStyle/>
                    <a:p>
                      <a:pPr algn="ctr">
                        <a:buNone/>
                      </a:pPr>
                      <a:r>
                        <a:rPr lang="en-US" sz="2000" dirty="0">
                          <a:latin typeface="Arial" panose="020B0604020202020204" pitchFamily="34" charset="0"/>
                          <a:cs typeface="Arial" panose="020B0604020202020204" pitchFamily="34" charset="0"/>
                        </a:rPr>
                        <a:t>4769</a:t>
                      </a:r>
                    </a:p>
                  </a:txBody>
                  <a:tcPr/>
                </a:tc>
                <a:tc>
                  <a:txBody>
                    <a:bodyPr/>
                    <a:lstStyle/>
                    <a:p>
                      <a:pPr algn="ct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130</a:t>
                      </a:r>
                    </a:p>
                  </a:txBody>
                  <a:tcPr/>
                </a:tc>
                <a:tc>
                  <a:txBody>
                    <a:bodyPr/>
                    <a:lstStyle/>
                    <a:p>
                      <a:pPr algn="ct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1032</a:t>
                      </a:r>
                    </a:p>
                  </a:txBody>
                  <a:tcPr/>
                </a:tc>
                <a:extLst>
                  <a:ext uri="{0D108BD9-81ED-4DB2-BD59-A6C34878D82A}">
                    <a16:rowId xmlns:a16="http://schemas.microsoft.com/office/drawing/2014/main" val="10002"/>
                  </a:ext>
                </a:extLst>
              </a:tr>
              <a:tr h="460166">
                <a:tc>
                  <a:txBody>
                    <a:bodyPr/>
                    <a:lstStyle/>
                    <a:p>
                      <a:r>
                        <a:rPr lang="en-US" sz="2400" dirty="0">
                          <a:latin typeface="Arial" panose="020B0604020202020204" pitchFamily="34" charset="0"/>
                          <a:cs typeface="Arial" panose="020B0604020202020204" pitchFamily="34" charset="0"/>
                        </a:rPr>
                        <a:t>Active</a:t>
                      </a:r>
                    </a:p>
                  </a:txBody>
                  <a:tcPr/>
                </a:tc>
                <a:tc>
                  <a:txBody>
                    <a:bodyPr/>
                    <a:lstStyle/>
                    <a:p>
                      <a:pPr algn="ctr">
                        <a:buNone/>
                      </a:pPr>
                      <a:endParaRPr lang="en-US" sz="2000" dirty="0">
                        <a:latin typeface="Arial" panose="020B0604020202020204" pitchFamily="34" charset="0"/>
                        <a:cs typeface="Arial" panose="020B0604020202020204" pitchFamily="34" charset="0"/>
                      </a:endParaRPr>
                    </a:p>
                  </a:txBody>
                  <a:tcPr/>
                </a:tc>
                <a:tc>
                  <a:txBody>
                    <a:bodyPr/>
                    <a:lstStyle/>
                    <a:p>
                      <a:pPr algn="ctr">
                        <a:buNone/>
                      </a:pPr>
                      <a:r>
                        <a:rPr lang="en-US" sz="2000" dirty="0">
                          <a:latin typeface="Arial" panose="020B0604020202020204" pitchFamily="34" charset="0"/>
                          <a:cs typeface="Arial" panose="020B0604020202020204" pitchFamily="34" charset="0"/>
                        </a:rPr>
                        <a:t>2233</a:t>
                      </a:r>
                    </a:p>
                  </a:txBody>
                  <a:tcPr/>
                </a:tc>
                <a:tc>
                  <a:txBody>
                    <a:bodyPr/>
                    <a:lstStyle/>
                    <a:p>
                      <a:pPr algn="ct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567</a:t>
                      </a:r>
                    </a:p>
                  </a:txBody>
                  <a:tcPr/>
                </a:tc>
                <a:tc>
                  <a:txBody>
                    <a:bodyPr/>
                    <a:lstStyle/>
                    <a:p>
                      <a:pPr algn="ct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177</a:t>
                      </a:r>
                    </a:p>
                  </a:txBody>
                  <a:tcPr/>
                </a:tc>
                <a:extLst>
                  <a:ext uri="{0D108BD9-81ED-4DB2-BD59-A6C34878D82A}">
                    <a16:rowId xmlns:a16="http://schemas.microsoft.com/office/drawing/2014/main" val="10003"/>
                  </a:ext>
                </a:extLst>
              </a:tr>
              <a:tr h="472709">
                <a:tc>
                  <a:txBody>
                    <a:bodyPr/>
                    <a:lstStyle/>
                    <a:p>
                      <a:r>
                        <a:rPr lang="en-US" sz="2400" dirty="0">
                          <a:latin typeface="Arial" panose="020B0604020202020204" pitchFamily="34" charset="0"/>
                          <a:cs typeface="Arial" panose="020B0604020202020204" pitchFamily="34" charset="0"/>
                        </a:rPr>
                        <a:t>Deaths</a:t>
                      </a:r>
                    </a:p>
                  </a:txBody>
                  <a:tcPr/>
                </a:tc>
                <a:tc>
                  <a:txBody>
                    <a:bodyPr/>
                    <a:lstStyle/>
                    <a:p>
                      <a:pPr algn="ct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68</a:t>
                      </a:r>
                    </a:p>
                  </a:txBody>
                  <a:tcPr/>
                </a:tc>
                <a:tc>
                  <a:txBody>
                    <a:bodyPr/>
                    <a:lstStyle/>
                    <a:p>
                      <a:pPr algn="ct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4</a:t>
                      </a:r>
                    </a:p>
                  </a:txBody>
                  <a:tcPr/>
                </a:tc>
                <a:tc>
                  <a:txBody>
                    <a:bodyPr/>
                    <a:lstStyle/>
                    <a:p>
                      <a:pPr algn="ct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21</a:t>
                      </a:r>
                    </a:p>
                  </a:txBody>
                  <a:tcPr/>
                </a:tc>
                <a:extLst>
                  <a:ext uri="{0D108BD9-81ED-4DB2-BD59-A6C34878D82A}">
                    <a16:rowId xmlns:a16="http://schemas.microsoft.com/office/drawing/2014/main" val="10004"/>
                  </a:ext>
                </a:extLst>
              </a:tr>
              <a:tr h="472709">
                <a:tc>
                  <a:txBody>
                    <a:bodyPr/>
                    <a:lstStyle/>
                    <a:p>
                      <a:r>
                        <a:rPr lang="en-US" sz="2400" dirty="0">
                          <a:latin typeface="Arial" panose="020B0604020202020204" pitchFamily="34" charset="0"/>
                          <a:cs typeface="Arial" panose="020B0604020202020204" pitchFamily="34" charset="0"/>
                        </a:rPr>
                        <a:t>New</a:t>
                      </a:r>
                    </a:p>
                  </a:txBody>
                  <a:tcPr/>
                </a:tc>
                <a:tc gridSpan="2">
                  <a:txBody>
                    <a:bodyPr/>
                    <a:lstStyle/>
                    <a:p>
                      <a:pPr algn="ctr"/>
                      <a:r>
                        <a:rPr lang="en-US" sz="2000" dirty="0">
                          <a:latin typeface="Arial" panose="020B0604020202020204" pitchFamily="34" charset="0"/>
                          <a:cs typeface="Arial" panose="020B0604020202020204" pitchFamily="34" charset="0"/>
                        </a:rPr>
                        <a:t>217</a:t>
                      </a:r>
                    </a:p>
                  </a:txBody>
                  <a:tcPr/>
                </a:tc>
                <a:tc hMerge="1">
                  <a:txBody>
                    <a:bodyPr/>
                    <a:lstStyle/>
                    <a:p>
                      <a:pPr algn="ctr"/>
                      <a:endParaRPr lang="en-US" sz="2800" dirty="0">
                        <a:latin typeface="Arial" panose="020B0604020202020204" pitchFamily="34" charset="0"/>
                        <a:cs typeface="Arial" panose="020B0604020202020204" pitchFamily="34" charset="0"/>
                      </a:endParaRPr>
                    </a:p>
                  </a:txBody>
                  <a:tcPr/>
                </a:tc>
                <a:tc gridSpan="2">
                  <a:txBody>
                    <a:bodyPr/>
                    <a:lstStyle/>
                    <a:p>
                      <a:pPr algn="ctr"/>
                      <a:r>
                        <a:rPr lang="en-US" sz="2000" dirty="0">
                          <a:latin typeface="Arial" panose="020B0604020202020204" pitchFamily="34" charset="0"/>
                          <a:cs typeface="Arial" panose="020B0604020202020204" pitchFamily="34" charset="0"/>
                        </a:rPr>
                        <a:t>2</a:t>
                      </a:r>
                    </a:p>
                  </a:txBody>
                  <a:tcPr/>
                </a:tc>
                <a:tc hMerge="1">
                  <a:txBody>
                    <a:bodyPr/>
                    <a:lstStyle/>
                    <a:p>
                      <a:pPr algn="ctr"/>
                      <a:endParaRPr lang="en-US" sz="2800" dirty="0">
                        <a:latin typeface="Arial" panose="020B0604020202020204" pitchFamily="34" charset="0"/>
                        <a:cs typeface="Arial" panose="020B0604020202020204" pitchFamily="34" charset="0"/>
                      </a:endParaRPr>
                    </a:p>
                  </a:txBody>
                  <a:tcPr/>
                </a:tc>
                <a:tc gridSpan="2">
                  <a:txBody>
                    <a:bodyPr/>
                    <a:lstStyle/>
                    <a:p>
                      <a:pPr algn="ctr"/>
                      <a:r>
                        <a:rPr lang="en-US" sz="2000" dirty="0">
                          <a:latin typeface="Arial" panose="020B0604020202020204" pitchFamily="34" charset="0"/>
                          <a:cs typeface="Arial" panose="020B0604020202020204" pitchFamily="34" charset="0"/>
                        </a:rPr>
                        <a:t>98</a:t>
                      </a:r>
                    </a:p>
                  </a:txBody>
                  <a:tcPr/>
                </a:tc>
                <a:tc hMerge="1">
                  <a:txBody>
                    <a:bodyPr/>
                    <a:lstStyle/>
                    <a:p>
                      <a:pPr algn="ct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5" name="Rectangle 4"/>
          <p:cNvSpPr/>
          <p:nvPr/>
        </p:nvSpPr>
        <p:spPr>
          <a:xfrm>
            <a:off x="527146" y="4220279"/>
            <a:ext cx="11159332" cy="1631216"/>
          </a:xfrm>
          <a:prstGeom prst="rect">
            <a:avLst/>
          </a:prstGeom>
        </p:spPr>
        <p:txBody>
          <a:bodyPr wrap="square">
            <a:spAutoFit/>
          </a:bodyPr>
          <a:lstStyle/>
          <a:p>
            <a:pPr marL="457200" indent="-457200">
              <a:buFont typeface="Arial" panose="020B0604020202020204" pitchFamily="34" charset="0"/>
              <a:buChar char="•"/>
            </a:pPr>
            <a:r>
              <a:rPr lang="en-US" sz="2000" dirty="0">
                <a:solidFill>
                  <a:schemeClr val="bg1"/>
                </a:solidFill>
              </a:rPr>
              <a:t>Bender Terrace  Nursing Home– Under control</a:t>
            </a:r>
          </a:p>
          <a:p>
            <a:pPr marL="457200" indent="-457200">
              <a:buFont typeface="Arial" panose="020B0604020202020204" pitchFamily="34" charset="0"/>
              <a:buChar char="•"/>
            </a:pPr>
            <a:r>
              <a:rPr lang="en-US" sz="2000" dirty="0">
                <a:solidFill>
                  <a:schemeClr val="bg1"/>
                </a:solidFill>
              </a:rPr>
              <a:t>Garrison – All have been tested</a:t>
            </a:r>
          </a:p>
          <a:p>
            <a:pPr marL="457200" indent="-457200">
              <a:buFont typeface="Arial" panose="020B0604020202020204" pitchFamily="34" charset="0"/>
              <a:buChar char="•"/>
            </a:pPr>
            <a:r>
              <a:rPr lang="en-US" sz="2000" dirty="0">
                <a:solidFill>
                  <a:schemeClr val="bg1"/>
                </a:solidFill>
              </a:rPr>
              <a:t>Crown Pointe – waiting on testing results – cases to increase</a:t>
            </a:r>
          </a:p>
          <a:p>
            <a:pPr marL="457200" indent="-457200">
              <a:buFont typeface="Arial" panose="020B0604020202020204" pitchFamily="34" charset="0"/>
              <a:buChar char="•"/>
            </a:pPr>
            <a:r>
              <a:rPr lang="en-US" sz="2000" dirty="0">
                <a:solidFill>
                  <a:schemeClr val="bg1"/>
                </a:solidFill>
              </a:rPr>
              <a:t>County Jail – 63 active cases – trying to quarantine.  Working to provide a place for those who do not have a home when they are released from jail   - Salvation Army, Grace Campus, other funds available</a:t>
            </a:r>
          </a:p>
        </p:txBody>
      </p:sp>
    </p:spTree>
    <p:extLst>
      <p:ext uri="{BB962C8B-B14F-4D97-AF65-F5344CB8AC3E}">
        <p14:creationId xmlns:p14="http://schemas.microsoft.com/office/powerpoint/2010/main" val="3586582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9AC35-0A05-3A48-93C0-EFBA412E56F5}"/>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6019E947-B8D8-484F-9970-74B4368642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1468" y="0"/>
            <a:ext cx="10749064" cy="6782148"/>
          </a:xfrm>
        </p:spPr>
      </p:pic>
      <p:sp>
        <p:nvSpPr>
          <p:cNvPr id="4" name="TextBox 3">
            <a:extLst>
              <a:ext uri="{FF2B5EF4-FFF2-40B4-BE49-F238E27FC236}">
                <a16:creationId xmlns:a16="http://schemas.microsoft.com/office/drawing/2014/main" id="{64FF392F-1EFA-9042-B382-91EBF419456A}"/>
              </a:ext>
            </a:extLst>
          </p:cNvPr>
          <p:cNvSpPr txBox="1"/>
          <p:nvPr/>
        </p:nvSpPr>
        <p:spPr>
          <a:xfrm>
            <a:off x="4071184" y="3680944"/>
            <a:ext cx="2141317" cy="1323439"/>
          </a:xfrm>
          <a:prstGeom prst="rect">
            <a:avLst/>
          </a:prstGeom>
          <a:noFill/>
        </p:spPr>
        <p:txBody>
          <a:bodyPr wrap="square" rtlCol="0">
            <a:spAutoFit/>
          </a:bodyPr>
          <a:lstStyle/>
          <a:p>
            <a:r>
              <a:rPr lang="en-US" sz="4000" b="1" dirty="0">
                <a:solidFill>
                  <a:srgbClr val="FF0000"/>
                </a:solidFill>
              </a:rPr>
              <a:t>Last Week</a:t>
            </a:r>
          </a:p>
        </p:txBody>
      </p:sp>
    </p:spTree>
    <p:extLst>
      <p:ext uri="{BB962C8B-B14F-4D97-AF65-F5344CB8AC3E}">
        <p14:creationId xmlns:p14="http://schemas.microsoft.com/office/powerpoint/2010/main" val="861226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A2F3C-020D-614E-BB43-AB25F84F577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237E46C-1188-E541-B7B4-15369958D4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497" y="-21354"/>
            <a:ext cx="10306878" cy="6813649"/>
          </a:xfrm>
        </p:spPr>
      </p:pic>
    </p:spTree>
    <p:extLst>
      <p:ext uri="{BB962C8B-B14F-4D97-AF65-F5344CB8AC3E}">
        <p14:creationId xmlns:p14="http://schemas.microsoft.com/office/powerpoint/2010/main" val="1716245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A2F11-4C46-B648-9031-2C7C3E48CC44}"/>
              </a:ext>
            </a:extLst>
          </p:cNvPr>
          <p:cNvSpPr>
            <a:spLocks noGrp="1"/>
          </p:cNvSpPr>
          <p:nvPr>
            <p:ph type="title"/>
          </p:nvPr>
        </p:nvSpPr>
        <p:spPr/>
        <p:txBody>
          <a:bodyPr/>
          <a:lstStyle/>
          <a:p>
            <a:endParaRPr lang="en-US" dirty="0"/>
          </a:p>
        </p:txBody>
      </p:sp>
      <p:pic>
        <p:nvPicPr>
          <p:cNvPr id="11" name="Content Placeholder 10">
            <a:extLst>
              <a:ext uri="{FF2B5EF4-FFF2-40B4-BE49-F238E27FC236}">
                <a16:creationId xmlns:a16="http://schemas.microsoft.com/office/drawing/2014/main" id="{C0B84576-9017-264F-8146-2941A0A120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1357" y="1536"/>
            <a:ext cx="9494970" cy="6766891"/>
          </a:xfrm>
        </p:spPr>
      </p:pic>
      <p:sp>
        <p:nvSpPr>
          <p:cNvPr id="5" name="TextBox 4">
            <a:extLst>
              <a:ext uri="{FF2B5EF4-FFF2-40B4-BE49-F238E27FC236}">
                <a16:creationId xmlns:a16="http://schemas.microsoft.com/office/drawing/2014/main" id="{B0A37B00-D990-1B4E-A188-B1ECFBF4F6F5}"/>
              </a:ext>
            </a:extLst>
          </p:cNvPr>
          <p:cNvSpPr txBox="1"/>
          <p:nvPr/>
        </p:nvSpPr>
        <p:spPr>
          <a:xfrm>
            <a:off x="4071184" y="3680944"/>
            <a:ext cx="2141317" cy="1323439"/>
          </a:xfrm>
          <a:prstGeom prst="rect">
            <a:avLst/>
          </a:prstGeom>
          <a:noFill/>
        </p:spPr>
        <p:txBody>
          <a:bodyPr wrap="square" rtlCol="0">
            <a:spAutoFit/>
          </a:bodyPr>
          <a:lstStyle/>
          <a:p>
            <a:r>
              <a:rPr lang="en-US" sz="4000" b="1" dirty="0">
                <a:solidFill>
                  <a:srgbClr val="FF0000"/>
                </a:solidFill>
              </a:rPr>
              <a:t>Last Week</a:t>
            </a:r>
          </a:p>
        </p:txBody>
      </p:sp>
    </p:spTree>
    <p:extLst>
      <p:ext uri="{BB962C8B-B14F-4D97-AF65-F5344CB8AC3E}">
        <p14:creationId xmlns:p14="http://schemas.microsoft.com/office/powerpoint/2010/main" val="2978704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AA619-F13E-3846-B216-EC091392753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31351EA-6784-0845-853B-A6D84104E8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1709" y="0"/>
            <a:ext cx="10028582" cy="6774115"/>
          </a:xfrm>
        </p:spPr>
      </p:pic>
    </p:spTree>
    <p:extLst>
      <p:ext uri="{BB962C8B-B14F-4D97-AF65-F5344CB8AC3E}">
        <p14:creationId xmlns:p14="http://schemas.microsoft.com/office/powerpoint/2010/main" val="4125838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C28C-AA83-3644-B12E-B1BF5787E478}"/>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7159B39D-09C9-A847-A949-DE3EC19DD0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6849" y="0"/>
            <a:ext cx="10078302" cy="6811962"/>
          </a:xfrm>
        </p:spPr>
      </p:pic>
    </p:spTree>
    <p:extLst>
      <p:ext uri="{BB962C8B-B14F-4D97-AF65-F5344CB8AC3E}">
        <p14:creationId xmlns:p14="http://schemas.microsoft.com/office/powerpoint/2010/main" val="2004943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95D2E-5687-8146-A382-E19516C8B4B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889662-FE69-2C4B-B782-CF055F46A9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756" y="50731"/>
            <a:ext cx="10052488" cy="6757574"/>
          </a:xfrm>
        </p:spPr>
      </p:pic>
    </p:spTree>
    <p:extLst>
      <p:ext uri="{BB962C8B-B14F-4D97-AF65-F5344CB8AC3E}">
        <p14:creationId xmlns:p14="http://schemas.microsoft.com/office/powerpoint/2010/main" val="939077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9565-CF12-EC41-A029-68B049CCC017}"/>
              </a:ext>
            </a:extLst>
          </p:cNvPr>
          <p:cNvSpPr>
            <a:spLocks noGrp="1"/>
          </p:cNvSpPr>
          <p:nvPr>
            <p:ph type="title"/>
          </p:nvPr>
        </p:nvSpPr>
        <p:spPr/>
        <p:txBody>
          <a:bodyPr/>
          <a:lstStyle/>
          <a:p>
            <a:r>
              <a:rPr lang="en-US" dirty="0"/>
              <a:t>Texas Urban Counties Comparison</a:t>
            </a:r>
          </a:p>
        </p:txBody>
      </p:sp>
      <p:pic>
        <p:nvPicPr>
          <p:cNvPr id="5" name="Content Placeholder 4">
            <a:extLst>
              <a:ext uri="{FF2B5EF4-FFF2-40B4-BE49-F238E27FC236}">
                <a16:creationId xmlns:a16="http://schemas.microsoft.com/office/drawing/2014/main" id="{C3E5D470-C0BD-1948-AD68-CAC169E728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7138" y="1090260"/>
            <a:ext cx="4651381" cy="2668940"/>
          </a:xfrm>
        </p:spPr>
      </p:pic>
      <p:pic>
        <p:nvPicPr>
          <p:cNvPr id="7" name="Picture 6">
            <a:extLst>
              <a:ext uri="{FF2B5EF4-FFF2-40B4-BE49-F238E27FC236}">
                <a16:creationId xmlns:a16="http://schemas.microsoft.com/office/drawing/2014/main" id="{B5B60EAF-EF99-DE45-BF16-5FAA4444E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7372" y="1090260"/>
            <a:ext cx="4650316" cy="2679368"/>
          </a:xfrm>
          <a:prstGeom prst="rect">
            <a:avLst/>
          </a:prstGeom>
        </p:spPr>
      </p:pic>
      <p:pic>
        <p:nvPicPr>
          <p:cNvPr id="9" name="Picture 8">
            <a:extLst>
              <a:ext uri="{FF2B5EF4-FFF2-40B4-BE49-F238E27FC236}">
                <a16:creationId xmlns:a16="http://schemas.microsoft.com/office/drawing/2014/main" id="{6F8C2522-2D10-0442-A8E7-29E6C0BF2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03" y="3862819"/>
            <a:ext cx="4650316" cy="2668329"/>
          </a:xfrm>
          <a:prstGeom prst="rect">
            <a:avLst/>
          </a:prstGeom>
        </p:spPr>
      </p:pic>
      <p:pic>
        <p:nvPicPr>
          <p:cNvPr id="11" name="Picture 10">
            <a:extLst>
              <a:ext uri="{FF2B5EF4-FFF2-40B4-BE49-F238E27FC236}">
                <a16:creationId xmlns:a16="http://schemas.microsoft.com/office/drawing/2014/main" id="{F4059CDE-8A9B-C549-8928-B881CE8B97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7372" y="3862819"/>
            <a:ext cx="4638143" cy="2668329"/>
          </a:xfrm>
          <a:prstGeom prst="rect">
            <a:avLst/>
          </a:prstGeom>
        </p:spPr>
      </p:pic>
      <p:sp>
        <p:nvSpPr>
          <p:cNvPr id="12" name="TextBox 11">
            <a:extLst>
              <a:ext uri="{FF2B5EF4-FFF2-40B4-BE49-F238E27FC236}">
                <a16:creationId xmlns:a16="http://schemas.microsoft.com/office/drawing/2014/main" id="{38CB9E20-57F5-3F44-8535-8C42C673CFE6}"/>
              </a:ext>
            </a:extLst>
          </p:cNvPr>
          <p:cNvSpPr txBox="1"/>
          <p:nvPr/>
        </p:nvSpPr>
        <p:spPr>
          <a:xfrm>
            <a:off x="4081054" y="1310859"/>
            <a:ext cx="976549" cy="369332"/>
          </a:xfrm>
          <a:prstGeom prst="rect">
            <a:avLst/>
          </a:prstGeom>
          <a:noFill/>
        </p:spPr>
        <p:txBody>
          <a:bodyPr wrap="none" rtlCol="0">
            <a:spAutoFit/>
          </a:bodyPr>
          <a:lstStyle/>
          <a:p>
            <a:r>
              <a:rPr lang="en-US" dirty="0">
                <a:solidFill>
                  <a:srgbClr val="F38D4D"/>
                </a:solidFill>
              </a:rPr>
              <a:t>16/1000</a:t>
            </a:r>
          </a:p>
        </p:txBody>
      </p:sp>
      <p:sp>
        <p:nvSpPr>
          <p:cNvPr id="13" name="TextBox 12">
            <a:extLst>
              <a:ext uri="{FF2B5EF4-FFF2-40B4-BE49-F238E27FC236}">
                <a16:creationId xmlns:a16="http://schemas.microsoft.com/office/drawing/2014/main" id="{4813F268-D096-E24C-9330-858866541352}"/>
              </a:ext>
            </a:extLst>
          </p:cNvPr>
          <p:cNvSpPr txBox="1"/>
          <p:nvPr/>
        </p:nvSpPr>
        <p:spPr>
          <a:xfrm>
            <a:off x="9302883" y="4139654"/>
            <a:ext cx="976549" cy="369332"/>
          </a:xfrm>
          <a:prstGeom prst="rect">
            <a:avLst/>
          </a:prstGeom>
          <a:noFill/>
        </p:spPr>
        <p:txBody>
          <a:bodyPr wrap="none" rtlCol="0">
            <a:spAutoFit/>
          </a:bodyPr>
          <a:lstStyle/>
          <a:p>
            <a:r>
              <a:rPr lang="en-US" dirty="0">
                <a:solidFill>
                  <a:srgbClr val="F38D4D"/>
                </a:solidFill>
              </a:rPr>
              <a:t>14/1000</a:t>
            </a:r>
          </a:p>
        </p:txBody>
      </p:sp>
      <p:sp>
        <p:nvSpPr>
          <p:cNvPr id="14" name="TextBox 13">
            <a:extLst>
              <a:ext uri="{FF2B5EF4-FFF2-40B4-BE49-F238E27FC236}">
                <a16:creationId xmlns:a16="http://schemas.microsoft.com/office/drawing/2014/main" id="{7FC094E2-8BE1-4546-A31E-A801BC01DE6B}"/>
              </a:ext>
            </a:extLst>
          </p:cNvPr>
          <p:cNvSpPr txBox="1"/>
          <p:nvPr/>
        </p:nvSpPr>
        <p:spPr>
          <a:xfrm>
            <a:off x="9376375" y="1364249"/>
            <a:ext cx="976549" cy="369332"/>
          </a:xfrm>
          <a:prstGeom prst="rect">
            <a:avLst/>
          </a:prstGeom>
          <a:noFill/>
        </p:spPr>
        <p:txBody>
          <a:bodyPr wrap="none" rtlCol="0">
            <a:spAutoFit/>
          </a:bodyPr>
          <a:lstStyle/>
          <a:p>
            <a:r>
              <a:rPr lang="en-US" dirty="0">
                <a:solidFill>
                  <a:srgbClr val="F38D4D"/>
                </a:solidFill>
              </a:rPr>
              <a:t>12/1000</a:t>
            </a:r>
          </a:p>
        </p:txBody>
      </p:sp>
      <p:sp>
        <p:nvSpPr>
          <p:cNvPr id="15" name="TextBox 14">
            <a:extLst>
              <a:ext uri="{FF2B5EF4-FFF2-40B4-BE49-F238E27FC236}">
                <a16:creationId xmlns:a16="http://schemas.microsoft.com/office/drawing/2014/main" id="{80BBBBBD-1439-8746-9000-B09DF0FD78F9}"/>
              </a:ext>
            </a:extLst>
          </p:cNvPr>
          <p:cNvSpPr txBox="1"/>
          <p:nvPr/>
        </p:nvSpPr>
        <p:spPr>
          <a:xfrm>
            <a:off x="4081054" y="4049691"/>
            <a:ext cx="976549" cy="369332"/>
          </a:xfrm>
          <a:prstGeom prst="rect">
            <a:avLst/>
          </a:prstGeom>
          <a:noFill/>
        </p:spPr>
        <p:txBody>
          <a:bodyPr wrap="none" rtlCol="0">
            <a:spAutoFit/>
          </a:bodyPr>
          <a:lstStyle/>
          <a:p>
            <a:r>
              <a:rPr lang="en-US" dirty="0">
                <a:solidFill>
                  <a:srgbClr val="F38D4D"/>
                </a:solidFill>
              </a:rPr>
              <a:t>14/1000</a:t>
            </a:r>
          </a:p>
        </p:txBody>
      </p:sp>
      <p:cxnSp>
        <p:nvCxnSpPr>
          <p:cNvPr id="16" name="Straight Connector 15">
            <a:extLst>
              <a:ext uri="{FF2B5EF4-FFF2-40B4-BE49-F238E27FC236}">
                <a16:creationId xmlns:a16="http://schemas.microsoft.com/office/drawing/2014/main" id="{955D274A-676B-0748-98BC-138E3A016D46}"/>
              </a:ext>
            </a:extLst>
          </p:cNvPr>
          <p:cNvCxnSpPr>
            <a:cxnSpLocks/>
          </p:cNvCxnSpPr>
          <p:nvPr/>
        </p:nvCxnSpPr>
        <p:spPr>
          <a:xfrm>
            <a:off x="2531554" y="3332034"/>
            <a:ext cx="2826965" cy="0"/>
          </a:xfrm>
          <a:prstGeom prst="line">
            <a:avLst/>
          </a:prstGeom>
          <a:ln w="31750">
            <a:solidFill>
              <a:srgbClr val="F38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20C24D9-A29C-C74E-B4D4-EA3FA3737E63}"/>
              </a:ext>
            </a:extLst>
          </p:cNvPr>
          <p:cNvCxnSpPr>
            <a:cxnSpLocks/>
          </p:cNvCxnSpPr>
          <p:nvPr/>
        </p:nvCxnSpPr>
        <p:spPr>
          <a:xfrm>
            <a:off x="7753255" y="3301409"/>
            <a:ext cx="2824433" cy="0"/>
          </a:xfrm>
          <a:prstGeom prst="line">
            <a:avLst/>
          </a:prstGeom>
          <a:ln w="31750">
            <a:solidFill>
              <a:srgbClr val="F38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9EE8743-5019-3F49-90DC-55199FE726DA}"/>
              </a:ext>
            </a:extLst>
          </p:cNvPr>
          <p:cNvCxnSpPr>
            <a:cxnSpLocks/>
          </p:cNvCxnSpPr>
          <p:nvPr/>
        </p:nvCxnSpPr>
        <p:spPr>
          <a:xfrm>
            <a:off x="2531554" y="6086869"/>
            <a:ext cx="2826965" cy="0"/>
          </a:xfrm>
          <a:prstGeom prst="line">
            <a:avLst/>
          </a:prstGeom>
          <a:ln w="31750">
            <a:solidFill>
              <a:srgbClr val="F38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E99F434-1DA6-654C-BF00-53BE5FDFCC06}"/>
              </a:ext>
            </a:extLst>
          </p:cNvPr>
          <p:cNvCxnSpPr>
            <a:cxnSpLocks/>
          </p:cNvCxnSpPr>
          <p:nvPr/>
        </p:nvCxnSpPr>
        <p:spPr>
          <a:xfrm>
            <a:off x="7753255" y="6092037"/>
            <a:ext cx="2812260" cy="0"/>
          </a:xfrm>
          <a:prstGeom prst="line">
            <a:avLst/>
          </a:prstGeom>
          <a:ln w="31750">
            <a:solidFill>
              <a:srgbClr val="F38D4D"/>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16DF375-0CB9-E840-8F25-BF22E6E43E31}"/>
              </a:ext>
            </a:extLst>
          </p:cNvPr>
          <p:cNvSpPr txBox="1"/>
          <p:nvPr/>
        </p:nvSpPr>
        <p:spPr>
          <a:xfrm>
            <a:off x="2865508" y="1310859"/>
            <a:ext cx="744114" cy="369332"/>
          </a:xfrm>
          <a:prstGeom prst="rect">
            <a:avLst/>
          </a:prstGeom>
          <a:noFill/>
        </p:spPr>
        <p:txBody>
          <a:bodyPr wrap="none" rtlCol="0">
            <a:spAutoFit/>
          </a:bodyPr>
          <a:lstStyle/>
          <a:p>
            <a:r>
              <a:rPr lang="en-US" dirty="0">
                <a:solidFill>
                  <a:srgbClr val="F38D4D"/>
                </a:solidFill>
              </a:rPr>
              <a:t>Dallas</a:t>
            </a:r>
          </a:p>
        </p:txBody>
      </p:sp>
      <p:sp>
        <p:nvSpPr>
          <p:cNvPr id="25" name="TextBox 24">
            <a:extLst>
              <a:ext uri="{FF2B5EF4-FFF2-40B4-BE49-F238E27FC236}">
                <a16:creationId xmlns:a16="http://schemas.microsoft.com/office/drawing/2014/main" id="{D80FA05A-02A3-0E4F-BA49-8BB56D88D5E9}"/>
              </a:ext>
            </a:extLst>
          </p:cNvPr>
          <p:cNvSpPr txBox="1"/>
          <p:nvPr/>
        </p:nvSpPr>
        <p:spPr>
          <a:xfrm>
            <a:off x="8242150" y="1364249"/>
            <a:ext cx="978153" cy="369332"/>
          </a:xfrm>
          <a:prstGeom prst="rect">
            <a:avLst/>
          </a:prstGeom>
          <a:noFill/>
        </p:spPr>
        <p:txBody>
          <a:bodyPr wrap="none" rtlCol="0">
            <a:spAutoFit/>
          </a:bodyPr>
          <a:lstStyle/>
          <a:p>
            <a:r>
              <a:rPr lang="en-US" dirty="0">
                <a:solidFill>
                  <a:srgbClr val="F38D4D"/>
                </a:solidFill>
              </a:rPr>
              <a:t>Houston</a:t>
            </a:r>
          </a:p>
        </p:txBody>
      </p:sp>
      <p:sp>
        <p:nvSpPr>
          <p:cNvPr id="27" name="TextBox 26">
            <a:extLst>
              <a:ext uri="{FF2B5EF4-FFF2-40B4-BE49-F238E27FC236}">
                <a16:creationId xmlns:a16="http://schemas.microsoft.com/office/drawing/2014/main" id="{D2AB5F88-AE7F-0B40-A13B-6030F30EEE1F}"/>
              </a:ext>
            </a:extLst>
          </p:cNvPr>
          <p:cNvSpPr txBox="1"/>
          <p:nvPr/>
        </p:nvSpPr>
        <p:spPr>
          <a:xfrm>
            <a:off x="8017569" y="4139654"/>
            <a:ext cx="778418" cy="369332"/>
          </a:xfrm>
          <a:prstGeom prst="rect">
            <a:avLst/>
          </a:prstGeom>
          <a:noFill/>
        </p:spPr>
        <p:txBody>
          <a:bodyPr wrap="none" rtlCol="0">
            <a:spAutoFit/>
          </a:bodyPr>
          <a:lstStyle/>
          <a:p>
            <a:r>
              <a:rPr lang="en-US" dirty="0">
                <a:solidFill>
                  <a:srgbClr val="F38D4D"/>
                </a:solidFill>
              </a:rPr>
              <a:t>Austin</a:t>
            </a:r>
          </a:p>
        </p:txBody>
      </p:sp>
      <p:sp>
        <p:nvSpPr>
          <p:cNvPr id="28" name="TextBox 27">
            <a:extLst>
              <a:ext uri="{FF2B5EF4-FFF2-40B4-BE49-F238E27FC236}">
                <a16:creationId xmlns:a16="http://schemas.microsoft.com/office/drawing/2014/main" id="{FAE24CF7-2735-0F4E-BFE1-3254A7192CDA}"/>
              </a:ext>
            </a:extLst>
          </p:cNvPr>
          <p:cNvSpPr txBox="1"/>
          <p:nvPr/>
        </p:nvSpPr>
        <p:spPr>
          <a:xfrm>
            <a:off x="2748488" y="4049691"/>
            <a:ext cx="1321644" cy="369332"/>
          </a:xfrm>
          <a:prstGeom prst="rect">
            <a:avLst/>
          </a:prstGeom>
          <a:noFill/>
        </p:spPr>
        <p:txBody>
          <a:bodyPr wrap="none" rtlCol="0">
            <a:spAutoFit/>
          </a:bodyPr>
          <a:lstStyle/>
          <a:p>
            <a:r>
              <a:rPr lang="en-US" dirty="0">
                <a:solidFill>
                  <a:srgbClr val="F38D4D"/>
                </a:solidFill>
              </a:rPr>
              <a:t>San Antonio</a:t>
            </a:r>
          </a:p>
        </p:txBody>
      </p:sp>
    </p:spTree>
    <p:extLst>
      <p:ext uri="{BB962C8B-B14F-4D97-AF65-F5344CB8AC3E}">
        <p14:creationId xmlns:p14="http://schemas.microsoft.com/office/powerpoint/2010/main" val="1499142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D318E-20A2-EA42-B0FD-901316584730}"/>
              </a:ext>
            </a:extLst>
          </p:cNvPr>
          <p:cNvSpPr>
            <a:spLocks noGrp="1"/>
          </p:cNvSpPr>
          <p:nvPr>
            <p:ph type="title"/>
          </p:nvPr>
        </p:nvSpPr>
        <p:spPr/>
        <p:txBody>
          <a:bodyPr/>
          <a:lstStyle/>
          <a:p>
            <a:r>
              <a:rPr lang="en-US" dirty="0"/>
              <a:t>South Plains Counties Comparison</a:t>
            </a:r>
          </a:p>
        </p:txBody>
      </p:sp>
      <p:pic>
        <p:nvPicPr>
          <p:cNvPr id="5" name="Content Placeholder 4">
            <a:extLst>
              <a:ext uri="{FF2B5EF4-FFF2-40B4-BE49-F238E27FC236}">
                <a16:creationId xmlns:a16="http://schemas.microsoft.com/office/drawing/2014/main" id="{4B2B534B-7293-2A41-ABB6-D9214D37EA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099586"/>
            <a:ext cx="4554622" cy="2597771"/>
          </a:xfrm>
        </p:spPr>
      </p:pic>
      <p:pic>
        <p:nvPicPr>
          <p:cNvPr id="7" name="Picture 6">
            <a:extLst>
              <a:ext uri="{FF2B5EF4-FFF2-40B4-BE49-F238E27FC236}">
                <a16:creationId xmlns:a16="http://schemas.microsoft.com/office/drawing/2014/main" id="{8D6762C9-A5D8-C94B-A97F-DF59C33FC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451" y="1099585"/>
            <a:ext cx="4515497" cy="2597771"/>
          </a:xfrm>
          <a:prstGeom prst="rect">
            <a:avLst/>
          </a:prstGeom>
        </p:spPr>
      </p:pic>
      <p:pic>
        <p:nvPicPr>
          <p:cNvPr id="9" name="Picture 8">
            <a:extLst>
              <a:ext uri="{FF2B5EF4-FFF2-40B4-BE49-F238E27FC236}">
                <a16:creationId xmlns:a16="http://schemas.microsoft.com/office/drawing/2014/main" id="{CABE1553-6E25-7942-BB67-16DCF54A75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822469"/>
            <a:ext cx="4515498" cy="2593865"/>
          </a:xfrm>
          <a:prstGeom prst="rect">
            <a:avLst/>
          </a:prstGeom>
        </p:spPr>
      </p:pic>
      <p:pic>
        <p:nvPicPr>
          <p:cNvPr id="13" name="Picture 12">
            <a:extLst>
              <a:ext uri="{FF2B5EF4-FFF2-40B4-BE49-F238E27FC236}">
                <a16:creationId xmlns:a16="http://schemas.microsoft.com/office/drawing/2014/main" id="{3F64D75D-F383-EB41-8CAA-5AF0A2A53A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0451" y="3822469"/>
            <a:ext cx="4527350" cy="2593865"/>
          </a:xfrm>
          <a:prstGeom prst="rect">
            <a:avLst/>
          </a:prstGeom>
        </p:spPr>
      </p:pic>
      <p:cxnSp>
        <p:nvCxnSpPr>
          <p:cNvPr id="15" name="Straight Connector 14">
            <a:extLst>
              <a:ext uri="{FF2B5EF4-FFF2-40B4-BE49-F238E27FC236}">
                <a16:creationId xmlns:a16="http://schemas.microsoft.com/office/drawing/2014/main" id="{F732B499-90C3-7B41-8211-55B8EC087CA6}"/>
              </a:ext>
            </a:extLst>
          </p:cNvPr>
          <p:cNvCxnSpPr/>
          <p:nvPr/>
        </p:nvCxnSpPr>
        <p:spPr>
          <a:xfrm>
            <a:off x="2400300" y="3240157"/>
            <a:ext cx="2763922" cy="0"/>
          </a:xfrm>
          <a:prstGeom prst="line">
            <a:avLst/>
          </a:prstGeom>
          <a:ln w="31750">
            <a:solidFill>
              <a:srgbClr val="F38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074ABF7-A7AC-B449-B627-BADDD4E1E219}"/>
              </a:ext>
            </a:extLst>
          </p:cNvPr>
          <p:cNvCxnSpPr/>
          <p:nvPr/>
        </p:nvCxnSpPr>
        <p:spPr>
          <a:xfrm>
            <a:off x="7713879" y="3278257"/>
            <a:ext cx="2763922" cy="0"/>
          </a:xfrm>
          <a:prstGeom prst="line">
            <a:avLst/>
          </a:prstGeom>
          <a:ln w="31750">
            <a:solidFill>
              <a:srgbClr val="F38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D4075F3-7865-B348-BBFC-BAA7C8AF5405}"/>
              </a:ext>
            </a:extLst>
          </p:cNvPr>
          <p:cNvCxnSpPr/>
          <p:nvPr/>
        </p:nvCxnSpPr>
        <p:spPr>
          <a:xfrm>
            <a:off x="2361176" y="6056244"/>
            <a:ext cx="2763922" cy="0"/>
          </a:xfrm>
          <a:prstGeom prst="line">
            <a:avLst/>
          </a:prstGeom>
          <a:ln w="31750">
            <a:solidFill>
              <a:srgbClr val="F38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165C73-3D18-234D-9945-85EBAF59D8FF}"/>
              </a:ext>
            </a:extLst>
          </p:cNvPr>
          <p:cNvCxnSpPr/>
          <p:nvPr/>
        </p:nvCxnSpPr>
        <p:spPr>
          <a:xfrm>
            <a:off x="7713879" y="5797827"/>
            <a:ext cx="2763922" cy="0"/>
          </a:xfrm>
          <a:prstGeom prst="line">
            <a:avLst/>
          </a:prstGeom>
          <a:ln w="31750">
            <a:solidFill>
              <a:srgbClr val="F38D4D"/>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6449DAA-C99B-1943-BE94-3FD9B1F447AB}"/>
              </a:ext>
            </a:extLst>
          </p:cNvPr>
          <p:cNvSpPr txBox="1"/>
          <p:nvPr/>
        </p:nvSpPr>
        <p:spPr>
          <a:xfrm>
            <a:off x="3928655" y="1390938"/>
            <a:ext cx="976549" cy="369332"/>
          </a:xfrm>
          <a:prstGeom prst="rect">
            <a:avLst/>
          </a:prstGeom>
          <a:noFill/>
        </p:spPr>
        <p:txBody>
          <a:bodyPr wrap="none" rtlCol="0">
            <a:spAutoFit/>
          </a:bodyPr>
          <a:lstStyle/>
          <a:p>
            <a:r>
              <a:rPr lang="en-US" dirty="0">
                <a:solidFill>
                  <a:srgbClr val="F38D4D"/>
                </a:solidFill>
              </a:rPr>
              <a:t>12/1000</a:t>
            </a:r>
          </a:p>
        </p:txBody>
      </p:sp>
      <p:sp>
        <p:nvSpPr>
          <p:cNvPr id="20" name="TextBox 19">
            <a:extLst>
              <a:ext uri="{FF2B5EF4-FFF2-40B4-BE49-F238E27FC236}">
                <a16:creationId xmlns:a16="http://schemas.microsoft.com/office/drawing/2014/main" id="{A2597343-1DBE-E74F-B906-DB663BCDA9D9}"/>
              </a:ext>
            </a:extLst>
          </p:cNvPr>
          <p:cNvSpPr txBox="1"/>
          <p:nvPr/>
        </p:nvSpPr>
        <p:spPr>
          <a:xfrm>
            <a:off x="9328014" y="4196628"/>
            <a:ext cx="859531" cy="369332"/>
          </a:xfrm>
          <a:prstGeom prst="rect">
            <a:avLst/>
          </a:prstGeom>
          <a:noFill/>
        </p:spPr>
        <p:txBody>
          <a:bodyPr wrap="none" rtlCol="0">
            <a:spAutoFit/>
          </a:bodyPr>
          <a:lstStyle/>
          <a:p>
            <a:r>
              <a:rPr lang="en-US" dirty="0">
                <a:solidFill>
                  <a:srgbClr val="F38D4D"/>
                </a:solidFill>
              </a:rPr>
              <a:t>6/1000</a:t>
            </a:r>
          </a:p>
        </p:txBody>
      </p:sp>
      <p:sp>
        <p:nvSpPr>
          <p:cNvPr id="21" name="TextBox 20">
            <a:extLst>
              <a:ext uri="{FF2B5EF4-FFF2-40B4-BE49-F238E27FC236}">
                <a16:creationId xmlns:a16="http://schemas.microsoft.com/office/drawing/2014/main" id="{32E4D44C-4AB4-0F47-98D8-E68F0F01A5BD}"/>
              </a:ext>
            </a:extLst>
          </p:cNvPr>
          <p:cNvSpPr txBox="1"/>
          <p:nvPr/>
        </p:nvSpPr>
        <p:spPr>
          <a:xfrm>
            <a:off x="9269506" y="1485582"/>
            <a:ext cx="976549" cy="369332"/>
          </a:xfrm>
          <a:prstGeom prst="rect">
            <a:avLst/>
          </a:prstGeom>
          <a:noFill/>
        </p:spPr>
        <p:txBody>
          <a:bodyPr wrap="none" rtlCol="0">
            <a:spAutoFit/>
          </a:bodyPr>
          <a:lstStyle/>
          <a:p>
            <a:r>
              <a:rPr lang="en-US" dirty="0">
                <a:solidFill>
                  <a:srgbClr val="F38D4D"/>
                </a:solidFill>
              </a:rPr>
              <a:t>15/1000</a:t>
            </a:r>
          </a:p>
        </p:txBody>
      </p:sp>
      <p:sp>
        <p:nvSpPr>
          <p:cNvPr id="22" name="TextBox 21">
            <a:extLst>
              <a:ext uri="{FF2B5EF4-FFF2-40B4-BE49-F238E27FC236}">
                <a16:creationId xmlns:a16="http://schemas.microsoft.com/office/drawing/2014/main" id="{918652BB-7B45-1F47-85E9-91152D3D4243}"/>
              </a:ext>
            </a:extLst>
          </p:cNvPr>
          <p:cNvSpPr txBox="1"/>
          <p:nvPr/>
        </p:nvSpPr>
        <p:spPr>
          <a:xfrm>
            <a:off x="3947818" y="4159449"/>
            <a:ext cx="976549" cy="369332"/>
          </a:xfrm>
          <a:prstGeom prst="rect">
            <a:avLst/>
          </a:prstGeom>
          <a:noFill/>
        </p:spPr>
        <p:txBody>
          <a:bodyPr wrap="none" rtlCol="0">
            <a:spAutoFit/>
          </a:bodyPr>
          <a:lstStyle/>
          <a:p>
            <a:r>
              <a:rPr lang="en-US" dirty="0">
                <a:solidFill>
                  <a:srgbClr val="F38D4D"/>
                </a:solidFill>
              </a:rPr>
              <a:t>31/1000</a:t>
            </a:r>
          </a:p>
        </p:txBody>
      </p:sp>
      <p:sp>
        <p:nvSpPr>
          <p:cNvPr id="23" name="TextBox 22">
            <a:extLst>
              <a:ext uri="{FF2B5EF4-FFF2-40B4-BE49-F238E27FC236}">
                <a16:creationId xmlns:a16="http://schemas.microsoft.com/office/drawing/2014/main" id="{10BCD686-03E9-2643-882C-CF1AE7AF7652}"/>
              </a:ext>
            </a:extLst>
          </p:cNvPr>
          <p:cNvSpPr txBox="1"/>
          <p:nvPr/>
        </p:nvSpPr>
        <p:spPr>
          <a:xfrm>
            <a:off x="2677268" y="1523236"/>
            <a:ext cx="1065869" cy="646331"/>
          </a:xfrm>
          <a:prstGeom prst="rect">
            <a:avLst/>
          </a:prstGeom>
          <a:noFill/>
        </p:spPr>
        <p:txBody>
          <a:bodyPr wrap="none" rtlCol="0">
            <a:spAutoFit/>
          </a:bodyPr>
          <a:lstStyle/>
          <a:p>
            <a:pPr algn="ctr"/>
            <a:r>
              <a:rPr lang="en-US" dirty="0">
                <a:solidFill>
                  <a:srgbClr val="F38D4D"/>
                </a:solidFill>
              </a:rPr>
              <a:t>TEXAS</a:t>
            </a:r>
          </a:p>
          <a:p>
            <a:pPr algn="ctr"/>
            <a:r>
              <a:rPr lang="en-US" dirty="0">
                <a:solidFill>
                  <a:srgbClr val="F38D4D"/>
                </a:solidFill>
              </a:rPr>
              <a:t>AVERAGE</a:t>
            </a:r>
          </a:p>
        </p:txBody>
      </p:sp>
      <p:sp>
        <p:nvSpPr>
          <p:cNvPr id="24" name="TextBox 23">
            <a:extLst>
              <a:ext uri="{FF2B5EF4-FFF2-40B4-BE49-F238E27FC236}">
                <a16:creationId xmlns:a16="http://schemas.microsoft.com/office/drawing/2014/main" id="{B53E003F-6833-694C-9DDB-12E05CC26D08}"/>
              </a:ext>
            </a:extLst>
          </p:cNvPr>
          <p:cNvSpPr txBox="1"/>
          <p:nvPr/>
        </p:nvSpPr>
        <p:spPr>
          <a:xfrm>
            <a:off x="2772324" y="4152973"/>
            <a:ext cx="1074140" cy="369332"/>
          </a:xfrm>
          <a:prstGeom prst="rect">
            <a:avLst/>
          </a:prstGeom>
          <a:noFill/>
        </p:spPr>
        <p:txBody>
          <a:bodyPr wrap="none" rtlCol="0">
            <a:spAutoFit/>
          </a:bodyPr>
          <a:lstStyle/>
          <a:p>
            <a:r>
              <a:rPr lang="en-US" dirty="0">
                <a:solidFill>
                  <a:srgbClr val="F38D4D"/>
                </a:solidFill>
              </a:rPr>
              <a:t>Plainview</a:t>
            </a:r>
          </a:p>
        </p:txBody>
      </p:sp>
      <p:sp>
        <p:nvSpPr>
          <p:cNvPr id="25" name="TextBox 24">
            <a:extLst>
              <a:ext uri="{FF2B5EF4-FFF2-40B4-BE49-F238E27FC236}">
                <a16:creationId xmlns:a16="http://schemas.microsoft.com/office/drawing/2014/main" id="{23B11419-E8A0-BA4E-9F59-79862B5B2B60}"/>
              </a:ext>
            </a:extLst>
          </p:cNvPr>
          <p:cNvSpPr txBox="1"/>
          <p:nvPr/>
        </p:nvSpPr>
        <p:spPr>
          <a:xfrm>
            <a:off x="8200923" y="1485582"/>
            <a:ext cx="971741" cy="369332"/>
          </a:xfrm>
          <a:prstGeom prst="rect">
            <a:avLst/>
          </a:prstGeom>
          <a:noFill/>
        </p:spPr>
        <p:txBody>
          <a:bodyPr wrap="none" rtlCol="0">
            <a:spAutoFit/>
          </a:bodyPr>
          <a:lstStyle/>
          <a:p>
            <a:r>
              <a:rPr lang="en-US" dirty="0">
                <a:solidFill>
                  <a:srgbClr val="F38D4D"/>
                </a:solidFill>
              </a:rPr>
              <a:t>Lubbock</a:t>
            </a:r>
          </a:p>
        </p:txBody>
      </p:sp>
      <p:sp>
        <p:nvSpPr>
          <p:cNvPr id="26" name="TextBox 25">
            <a:extLst>
              <a:ext uri="{FF2B5EF4-FFF2-40B4-BE49-F238E27FC236}">
                <a16:creationId xmlns:a16="http://schemas.microsoft.com/office/drawing/2014/main" id="{72D2AF1B-A4E2-8D46-8E4C-FE88716BEFD5}"/>
              </a:ext>
            </a:extLst>
          </p:cNvPr>
          <p:cNvSpPr txBox="1"/>
          <p:nvPr/>
        </p:nvSpPr>
        <p:spPr>
          <a:xfrm>
            <a:off x="8091259" y="4196628"/>
            <a:ext cx="1074140" cy="369332"/>
          </a:xfrm>
          <a:prstGeom prst="rect">
            <a:avLst/>
          </a:prstGeom>
          <a:noFill/>
        </p:spPr>
        <p:txBody>
          <a:bodyPr wrap="none" rtlCol="0">
            <a:spAutoFit/>
          </a:bodyPr>
          <a:lstStyle/>
          <a:p>
            <a:r>
              <a:rPr lang="en-US" dirty="0">
                <a:solidFill>
                  <a:srgbClr val="F38D4D"/>
                </a:solidFill>
              </a:rPr>
              <a:t>Levelland</a:t>
            </a:r>
          </a:p>
        </p:txBody>
      </p:sp>
    </p:spTree>
    <p:extLst>
      <p:ext uri="{BB962C8B-B14F-4D97-AF65-F5344CB8AC3E}">
        <p14:creationId xmlns:p14="http://schemas.microsoft.com/office/powerpoint/2010/main" val="775608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53D4-FB6B-E646-94EA-181F6938964B}"/>
              </a:ext>
            </a:extLst>
          </p:cNvPr>
          <p:cNvSpPr>
            <a:spLocks noGrp="1"/>
          </p:cNvSpPr>
          <p:nvPr>
            <p:ph type="ctrTitle"/>
          </p:nvPr>
        </p:nvSpPr>
        <p:spPr>
          <a:xfrm>
            <a:off x="914400" y="1600201"/>
            <a:ext cx="4765729" cy="2351867"/>
          </a:xfrm>
        </p:spPr>
        <p:txBody>
          <a:bodyPr/>
          <a:lstStyle/>
          <a:p>
            <a:r>
              <a:rPr lang="en-US" dirty="0"/>
              <a:t>And as Monty Python used to say….</a:t>
            </a:r>
          </a:p>
        </p:txBody>
      </p:sp>
      <p:sp>
        <p:nvSpPr>
          <p:cNvPr id="3" name="Subtitle 2">
            <a:extLst>
              <a:ext uri="{FF2B5EF4-FFF2-40B4-BE49-F238E27FC236}">
                <a16:creationId xmlns:a16="http://schemas.microsoft.com/office/drawing/2014/main" id="{294DAAFF-C6AE-C741-B736-B4294A6AB613}"/>
              </a:ext>
            </a:extLst>
          </p:cNvPr>
          <p:cNvSpPr>
            <a:spLocks noGrp="1"/>
          </p:cNvSpPr>
          <p:nvPr>
            <p:ph type="subTitle" idx="1"/>
          </p:nvPr>
        </p:nvSpPr>
        <p:spPr>
          <a:xfrm>
            <a:off x="329003" y="4375689"/>
            <a:ext cx="11400182" cy="1752600"/>
          </a:xfrm>
        </p:spPr>
        <p:txBody>
          <a:bodyPr/>
          <a:lstStyle/>
          <a:p>
            <a:r>
              <a:rPr lang="en-US" sz="4400" i="1" dirty="0"/>
              <a:t>And now for something completely different</a:t>
            </a:r>
            <a:r>
              <a:rPr lang="en-US" sz="4400" dirty="0"/>
              <a:t>…</a:t>
            </a:r>
          </a:p>
        </p:txBody>
      </p:sp>
      <p:pic>
        <p:nvPicPr>
          <p:cNvPr id="5" name="Picture 4">
            <a:extLst>
              <a:ext uri="{FF2B5EF4-FFF2-40B4-BE49-F238E27FC236}">
                <a16:creationId xmlns:a16="http://schemas.microsoft.com/office/drawing/2014/main" id="{ADB46481-EEBE-9340-B4DA-77052C399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2808" y="480447"/>
            <a:ext cx="5380183" cy="3611106"/>
          </a:xfrm>
          <a:prstGeom prst="rect">
            <a:avLst/>
          </a:prstGeom>
        </p:spPr>
      </p:pic>
    </p:spTree>
    <p:extLst>
      <p:ext uri="{BB962C8B-B14F-4D97-AF65-F5344CB8AC3E}">
        <p14:creationId xmlns:p14="http://schemas.microsoft.com/office/powerpoint/2010/main" val="4102496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BBCC-89C5-2E45-BCEE-08664E718392}"/>
              </a:ext>
            </a:extLst>
          </p:cNvPr>
          <p:cNvSpPr>
            <a:spLocks noGrp="1"/>
          </p:cNvSpPr>
          <p:nvPr>
            <p:ph type="title"/>
          </p:nvPr>
        </p:nvSpPr>
        <p:spPr>
          <a:xfrm>
            <a:off x="149087" y="152400"/>
            <a:ext cx="11893826" cy="838200"/>
          </a:xfrm>
        </p:spPr>
        <p:txBody>
          <a:bodyPr/>
          <a:lstStyle/>
          <a:p>
            <a:r>
              <a:rPr lang="en-US" sz="3600" dirty="0" err="1"/>
              <a:t>Vincari</a:t>
            </a:r>
            <a:r>
              <a:rPr lang="en-US" sz="3600" dirty="0"/>
              <a:t> Surgical Computer Assisted Physician Documentation</a:t>
            </a:r>
          </a:p>
        </p:txBody>
      </p:sp>
      <p:sp>
        <p:nvSpPr>
          <p:cNvPr id="3" name="Content Placeholder 2">
            <a:extLst>
              <a:ext uri="{FF2B5EF4-FFF2-40B4-BE49-F238E27FC236}">
                <a16:creationId xmlns:a16="http://schemas.microsoft.com/office/drawing/2014/main" id="{F48338EB-A91C-6644-8E15-57B958711ABC}"/>
              </a:ext>
            </a:extLst>
          </p:cNvPr>
          <p:cNvSpPr>
            <a:spLocks noGrp="1"/>
          </p:cNvSpPr>
          <p:nvPr>
            <p:ph idx="1"/>
          </p:nvPr>
        </p:nvSpPr>
        <p:spPr/>
        <p:txBody>
          <a:bodyPr/>
          <a:lstStyle/>
          <a:p>
            <a:endParaRPr lang="en-US" dirty="0"/>
          </a:p>
        </p:txBody>
      </p:sp>
      <p:grpSp>
        <p:nvGrpSpPr>
          <p:cNvPr id="7" name="Group 6">
            <a:extLst>
              <a:ext uri="{FF2B5EF4-FFF2-40B4-BE49-F238E27FC236}">
                <a16:creationId xmlns:a16="http://schemas.microsoft.com/office/drawing/2014/main" id="{512BEB59-C292-754E-BBC5-0E0B86CB4FE3}"/>
              </a:ext>
            </a:extLst>
          </p:cNvPr>
          <p:cNvGrpSpPr/>
          <p:nvPr/>
        </p:nvGrpSpPr>
        <p:grpSpPr>
          <a:xfrm>
            <a:off x="347869" y="1083365"/>
            <a:ext cx="5619811" cy="7086600"/>
            <a:chOff x="-1" y="1"/>
            <a:chExt cx="7796482" cy="8419057"/>
          </a:xfrm>
        </p:grpSpPr>
        <p:pic>
          <p:nvPicPr>
            <p:cNvPr id="5" name="Picture 4">
              <a:extLst>
                <a:ext uri="{FF2B5EF4-FFF2-40B4-BE49-F238E27FC236}">
                  <a16:creationId xmlns:a16="http://schemas.microsoft.com/office/drawing/2014/main" id="{9C667E57-2448-5145-90A7-45328B741077}"/>
                </a:ext>
              </a:extLst>
            </p:cNvPr>
            <p:cNvPicPr>
              <a:picLocks noChangeAspect="1"/>
            </p:cNvPicPr>
            <p:nvPr/>
          </p:nvPicPr>
          <p:blipFill rotWithShape="1">
            <a:blip r:embed="rId2">
              <a:extLst>
                <a:ext uri="{28A0092B-C50C-407E-A947-70E740481C1C}">
                  <a14:useLocalDpi xmlns:a14="http://schemas.microsoft.com/office/drawing/2010/main" val="0"/>
                </a:ext>
              </a:extLst>
            </a:blip>
            <a:srcRect l="38004" r="12617"/>
            <a:stretch/>
          </p:blipFill>
          <p:spPr>
            <a:xfrm rot="5400000">
              <a:off x="947738" y="-947738"/>
              <a:ext cx="5901003" cy="7796482"/>
            </a:xfrm>
            <a:prstGeom prst="rect">
              <a:avLst/>
            </a:prstGeom>
          </p:spPr>
        </p:pic>
        <p:sp>
          <p:nvSpPr>
            <p:cNvPr id="6" name="TextBox 5">
              <a:extLst>
                <a:ext uri="{FF2B5EF4-FFF2-40B4-BE49-F238E27FC236}">
                  <a16:creationId xmlns:a16="http://schemas.microsoft.com/office/drawing/2014/main" id="{B964D5B3-569A-E144-81D4-CB4498D7699E}"/>
                </a:ext>
              </a:extLst>
            </p:cNvPr>
            <p:cNvSpPr txBox="1"/>
            <p:nvPr/>
          </p:nvSpPr>
          <p:spPr>
            <a:xfrm>
              <a:off x="1019331" y="754887"/>
              <a:ext cx="6424457" cy="7664171"/>
            </a:xfrm>
            <a:prstGeom prst="rect">
              <a:avLst/>
            </a:prstGeom>
          </p:spPr>
          <p:txBody>
            <a:bodyPr vert="horz" wrap="square" lIns="0" tIns="59167" rIns="118334" bIns="59167" rtlCol="0" anchor="t">
              <a:noAutofit/>
            </a:bodyPr>
            <a:lstStyle/>
            <a:p>
              <a:r>
                <a:rPr lang="en-US" sz="3400" b="1" dirty="0">
                  <a:solidFill>
                    <a:schemeClr val="bg1"/>
                  </a:solidFill>
                  <a:latin typeface="Arial" panose="020B0604020202020204" pitchFamily="34" charset="0"/>
                  <a:cs typeface="Arial" panose="020B0604020202020204" pitchFamily="34" charset="0"/>
                </a:rPr>
                <a:t>Complete </a:t>
              </a:r>
              <a:r>
                <a:rPr lang="en-US" sz="3400" b="1" dirty="0">
                  <a:solidFill>
                    <a:srgbClr val="92D050"/>
                  </a:solidFill>
                  <a:latin typeface="Arial" panose="020B0604020202020204" pitchFamily="34" charset="0"/>
                  <a:cs typeface="Arial" panose="020B0604020202020204" pitchFamily="34" charset="0"/>
                </a:rPr>
                <a:t>operative reports</a:t>
              </a:r>
              <a:br>
                <a:rPr lang="en-US" sz="3400" b="1" dirty="0">
                  <a:solidFill>
                    <a:srgbClr val="92D050"/>
                  </a:solidFill>
                  <a:latin typeface="Arial" panose="020B0604020202020204" pitchFamily="34" charset="0"/>
                  <a:cs typeface="Arial" panose="020B0604020202020204" pitchFamily="34" charset="0"/>
                </a:rPr>
              </a:br>
              <a:r>
                <a:rPr lang="en-US" sz="3400" b="1" dirty="0">
                  <a:solidFill>
                    <a:srgbClr val="92D050"/>
                  </a:solidFill>
                  <a:latin typeface="Arial" panose="020B0604020202020204" pitchFamily="34" charset="0"/>
                  <a:cs typeface="Arial" panose="020B0604020202020204" pitchFamily="34" charset="0"/>
                </a:rPr>
                <a:t>in &lt;90 seconds with</a:t>
              </a:r>
              <a:br>
                <a:rPr lang="en-US" sz="3400" b="1" dirty="0">
                  <a:solidFill>
                    <a:schemeClr val="accent6"/>
                  </a:solidFill>
                  <a:latin typeface="Arial" panose="020B0604020202020204" pitchFamily="34" charset="0"/>
                  <a:cs typeface="Arial" panose="020B0604020202020204" pitchFamily="34" charset="0"/>
                </a:rPr>
              </a:br>
              <a:r>
                <a:rPr lang="en-US" sz="3400" b="1" dirty="0">
                  <a:solidFill>
                    <a:schemeClr val="bg1"/>
                  </a:solidFill>
                  <a:latin typeface="Arial" panose="020B0604020202020204" pitchFamily="34" charset="0"/>
                  <a:cs typeface="Arial" panose="020B0604020202020204" pitchFamily="34" charset="0"/>
                </a:rPr>
                <a:t>Nuance</a:t>
              </a:r>
              <a:r>
                <a:rPr lang="en-US" sz="3400" b="1" baseline="30000" dirty="0">
                  <a:solidFill>
                    <a:schemeClr val="bg1"/>
                  </a:solidFill>
                  <a:latin typeface="Arial" panose="020B0604020202020204" pitchFamily="34" charset="0"/>
                  <a:cs typeface="Arial" panose="020B0604020202020204" pitchFamily="34" charset="0"/>
                </a:rPr>
                <a:t>®</a:t>
              </a:r>
              <a:r>
                <a:rPr lang="en-US" sz="3400" b="1" dirty="0">
                  <a:solidFill>
                    <a:schemeClr val="bg1"/>
                  </a:solidFill>
                  <a:latin typeface="Arial" panose="020B0604020202020204" pitchFamily="34" charset="0"/>
                  <a:cs typeface="Arial" panose="020B0604020202020204" pitchFamily="34" charset="0"/>
                </a:rPr>
                <a:t> Surgical CAPD</a:t>
              </a:r>
              <a:endParaRPr lang="en-US" sz="3400" b="1" baseline="30000" dirty="0">
                <a:solidFill>
                  <a:schemeClr val="bg1"/>
                </a:solidFill>
                <a:latin typeface="Arial" panose="020B0604020202020204" pitchFamily="34" charset="0"/>
                <a:cs typeface="Arial" panose="020B0604020202020204" pitchFamily="34" charset="0"/>
              </a:endParaRPr>
            </a:p>
            <a:p>
              <a:endParaRPr lang="en-US" sz="4400" b="1" dirty="0">
                <a:solidFill>
                  <a:schemeClr val="bg1"/>
                </a:solidFill>
                <a:latin typeface="Arial" panose="020B0604020202020204" pitchFamily="34" charset="0"/>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rPr>
                <a:t>Coming late Sept. 2020 to Covenant!</a:t>
              </a:r>
              <a:endParaRPr lang="en-US" sz="1800" dirty="0">
                <a:solidFill>
                  <a:schemeClr val="bg1"/>
                </a:solidFill>
                <a:latin typeface="Arial" panose="020B0604020202020204" pitchFamily="34" charset="0"/>
                <a:cs typeface="Arial" panose="020B0604020202020204" pitchFamily="34" charset="0"/>
              </a:endParaRPr>
            </a:p>
            <a:p>
              <a:r>
                <a:rPr lang="en-US" sz="3600" b="1" dirty="0">
                  <a:solidFill>
                    <a:schemeClr val="bg1"/>
                  </a:solidFill>
                  <a:latin typeface="Arial" panose="020B0604020202020204" pitchFamily="34" charset="0"/>
                  <a:cs typeface="Arial" panose="020B0604020202020204" pitchFamily="34" charset="0"/>
                </a:rPr>
                <a:t>  </a:t>
              </a:r>
            </a:p>
          </p:txBody>
        </p:sp>
      </p:grpSp>
      <p:pic>
        <p:nvPicPr>
          <p:cNvPr id="8" name="Picture 7">
            <a:extLst>
              <a:ext uri="{FF2B5EF4-FFF2-40B4-BE49-F238E27FC236}">
                <a16:creationId xmlns:a16="http://schemas.microsoft.com/office/drawing/2014/main" id="{DD215398-54C4-054A-A763-73AF0B505474}"/>
              </a:ext>
            </a:extLst>
          </p:cNvPr>
          <p:cNvPicPr>
            <a:picLocks noChangeAspect="1"/>
          </p:cNvPicPr>
          <p:nvPr/>
        </p:nvPicPr>
        <p:blipFill rotWithShape="1">
          <a:blip r:embed="rId2">
            <a:extLst>
              <a:ext uri="{28A0092B-C50C-407E-A947-70E740481C1C}">
                <a14:useLocalDpi xmlns:a14="http://schemas.microsoft.com/office/drawing/2010/main" val="0"/>
              </a:ext>
            </a:extLst>
          </a:blip>
          <a:srcRect l="38004" r="12617"/>
          <a:stretch/>
        </p:blipFill>
        <p:spPr>
          <a:xfrm rot="5400000">
            <a:off x="6637407" y="632430"/>
            <a:ext cx="4967072" cy="5868946"/>
          </a:xfrm>
          <a:prstGeom prst="rect">
            <a:avLst/>
          </a:prstGeom>
        </p:spPr>
      </p:pic>
      <p:sp>
        <p:nvSpPr>
          <p:cNvPr id="9" name="TextBox 8">
            <a:extLst>
              <a:ext uri="{FF2B5EF4-FFF2-40B4-BE49-F238E27FC236}">
                <a16:creationId xmlns:a16="http://schemas.microsoft.com/office/drawing/2014/main" id="{C78A364F-C9C0-124E-9702-7A3A39FF252B}"/>
              </a:ext>
            </a:extLst>
          </p:cNvPr>
          <p:cNvSpPr txBox="1"/>
          <p:nvPr/>
        </p:nvSpPr>
        <p:spPr>
          <a:xfrm>
            <a:off x="6165573" y="1706218"/>
            <a:ext cx="5705189" cy="4431983"/>
          </a:xfrm>
          <a:prstGeom prst="rect">
            <a:avLst/>
          </a:prstGeom>
          <a:noFill/>
        </p:spPr>
        <p:txBody>
          <a:bodyPr wrap="square" rtlCol="0">
            <a:spAutoFit/>
          </a:bodyPr>
          <a:lstStyle/>
          <a:p>
            <a:pPr marL="690563" lvl="2"/>
            <a:r>
              <a:rPr lang="en-US" sz="2000" b="1" spc="-100" dirty="0">
                <a:solidFill>
                  <a:schemeClr val="bg1"/>
                </a:solidFill>
                <a:latin typeface="Arial" panose="020B0604020202020204" pitchFamily="34" charset="0"/>
                <a:cs typeface="Arial" panose="020B0604020202020204" pitchFamily="34" charset="0"/>
              </a:rPr>
              <a:t>Save time </a:t>
            </a:r>
            <a:r>
              <a:rPr lang="en-US" sz="2000" spc="-100" dirty="0">
                <a:solidFill>
                  <a:schemeClr val="bg1"/>
                </a:solidFill>
                <a:latin typeface="Arial" panose="020B0604020202020204" pitchFamily="34" charset="0"/>
                <a:cs typeface="Arial" panose="020B0604020202020204" pitchFamily="34" charset="0"/>
              </a:rPr>
              <a:t>by eliminating brief post-op</a:t>
            </a:r>
            <a:br>
              <a:rPr lang="en-US" sz="2000" spc="-100" dirty="0">
                <a:solidFill>
                  <a:schemeClr val="bg1"/>
                </a:solidFill>
                <a:latin typeface="Arial" panose="020B0604020202020204" pitchFamily="34" charset="0"/>
                <a:cs typeface="Arial" panose="020B0604020202020204" pitchFamily="34" charset="0"/>
              </a:rPr>
            </a:br>
            <a:r>
              <a:rPr lang="en-US" sz="2000" spc="-100" dirty="0">
                <a:solidFill>
                  <a:schemeClr val="bg1"/>
                </a:solidFill>
                <a:latin typeface="Arial" panose="020B0604020202020204" pitchFamily="34" charset="0"/>
                <a:cs typeface="Arial" panose="020B0604020202020204" pitchFamily="34" charset="0"/>
              </a:rPr>
              <a:t>notes, coding queries, and pro-fee tracking</a:t>
            </a:r>
            <a:br>
              <a:rPr lang="en-US" sz="2000" spc="-100" dirty="0">
                <a:solidFill>
                  <a:schemeClr val="bg1"/>
                </a:solidFill>
                <a:latin typeface="Arial" panose="020B0604020202020204" pitchFamily="34" charset="0"/>
                <a:cs typeface="Arial" panose="020B0604020202020204" pitchFamily="34" charset="0"/>
              </a:rPr>
            </a:br>
            <a:endParaRPr lang="en-US" sz="2000" spc="-100" dirty="0">
              <a:solidFill>
                <a:schemeClr val="bg1"/>
              </a:solidFill>
              <a:latin typeface="Arial" panose="020B0604020202020204" pitchFamily="34" charset="0"/>
              <a:cs typeface="Arial" panose="020B0604020202020204" pitchFamily="34" charset="0"/>
            </a:endParaRPr>
          </a:p>
          <a:p>
            <a:pPr marL="690563" lvl="2"/>
            <a:r>
              <a:rPr lang="en-US" sz="2000" b="1" dirty="0">
                <a:solidFill>
                  <a:schemeClr val="bg1"/>
                </a:solidFill>
                <a:latin typeface="Arial" panose="020B0604020202020204" pitchFamily="34" charset="0"/>
                <a:cs typeface="Arial" panose="020B0604020202020204" pitchFamily="34" charset="0"/>
              </a:rPr>
              <a:t>Document and e-sign anywhere </a:t>
            </a:r>
            <a:r>
              <a:rPr lang="en-US" sz="2000" dirty="0">
                <a:solidFill>
                  <a:schemeClr val="bg1"/>
                </a:solidFill>
                <a:latin typeface="Arial" panose="020B0604020202020204" pitchFamily="34" charset="0"/>
                <a:cs typeface="Arial" panose="020B0604020202020204" pitchFamily="34" charset="0"/>
              </a:rPr>
              <a:t>through a secure mobile app</a:t>
            </a:r>
            <a:br>
              <a:rPr lang="en-US" sz="2000" dirty="0">
                <a:solidFill>
                  <a:schemeClr val="bg1"/>
                </a:solidFill>
                <a:latin typeface="Arial" panose="020B0604020202020204" pitchFamily="34" charset="0"/>
                <a:cs typeface="Arial" panose="020B0604020202020204" pitchFamily="34" charset="0"/>
              </a:rPr>
            </a:br>
            <a:endParaRPr lang="en-US" sz="2000" dirty="0">
              <a:solidFill>
                <a:schemeClr val="bg1"/>
              </a:solidFill>
              <a:latin typeface="Arial" panose="020B0604020202020204" pitchFamily="34" charset="0"/>
              <a:cs typeface="Arial" panose="020B0604020202020204" pitchFamily="34" charset="0"/>
            </a:endParaRPr>
          </a:p>
          <a:p>
            <a:pPr marL="690563" lvl="2"/>
            <a:r>
              <a:rPr lang="en-US" sz="2000" b="1" dirty="0">
                <a:solidFill>
                  <a:schemeClr val="bg1"/>
                </a:solidFill>
                <a:latin typeface="Arial" panose="020B0604020202020204" pitchFamily="34" charset="0"/>
                <a:cs typeface="Arial" panose="020B0604020202020204" pitchFamily="34" charset="0"/>
              </a:rPr>
              <a:t>Achieve appropriate RVUs </a:t>
            </a:r>
            <a:r>
              <a:rPr lang="en-US" sz="2000" dirty="0">
                <a:solidFill>
                  <a:schemeClr val="bg1"/>
                </a:solidFill>
                <a:latin typeface="Arial" panose="020B0604020202020204" pitchFamily="34" charset="0"/>
                <a:cs typeface="Arial" panose="020B0604020202020204" pitchFamily="34" charset="0"/>
              </a:rPr>
              <a:t>and quality ratings through accurate documentation</a:t>
            </a:r>
          </a:p>
          <a:p>
            <a:pPr marL="690563" lvl="2"/>
            <a:endParaRPr lang="en-US" sz="2000" dirty="0">
              <a:solidFill>
                <a:schemeClr val="bg1"/>
              </a:solidFill>
              <a:latin typeface="Arial" panose="020B0604020202020204" pitchFamily="34" charset="0"/>
              <a:cs typeface="Arial" panose="020B0604020202020204" pitchFamily="34" charset="0"/>
            </a:endParaRPr>
          </a:p>
          <a:p>
            <a:pPr marL="690563" lvl="2"/>
            <a:r>
              <a:rPr lang="en-US" sz="2000" dirty="0">
                <a:solidFill>
                  <a:schemeClr val="bg1"/>
                </a:solidFill>
                <a:latin typeface="Arial" panose="020B0604020202020204" pitchFamily="34" charset="0"/>
                <a:cs typeface="Arial" panose="020B0604020202020204" pitchFamily="34" charset="0"/>
              </a:rPr>
              <a:t>For more details on training dates and to sign up, contact: </a:t>
            </a:r>
            <a:r>
              <a:rPr lang="en-US" sz="2000" b="1" dirty="0" err="1">
                <a:solidFill>
                  <a:schemeClr val="bg1"/>
                </a:solidFill>
                <a:latin typeface="Arial" panose="020B0604020202020204" pitchFamily="34" charset="0"/>
                <a:cs typeface="Arial" panose="020B0604020202020204" pitchFamily="34" charset="0"/>
              </a:rPr>
              <a:t>michelle.klempin@stjoe.org</a:t>
            </a:r>
            <a:endParaRPr lang="en-US" sz="1600" b="1" dirty="0">
              <a:solidFill>
                <a:schemeClr val="bg1"/>
              </a:solidFill>
              <a:latin typeface="Arial" panose="020B0604020202020204" pitchFamily="34" charset="0"/>
              <a:cs typeface="Arial" panose="020B0604020202020204" pitchFamily="34" charset="0"/>
            </a:endParaRPr>
          </a:p>
          <a:p>
            <a:pPr marL="690563" lvl="2"/>
            <a:endParaRPr lang="en-US" sz="2400"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89934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46" y="31624"/>
            <a:ext cx="10524744" cy="974725"/>
          </a:xfrm>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STATE</a:t>
            </a:r>
          </a:p>
        </p:txBody>
      </p:sp>
      <p:sp>
        <p:nvSpPr>
          <p:cNvPr id="4" name="Rectangle 3"/>
          <p:cNvSpPr/>
          <p:nvPr/>
        </p:nvSpPr>
        <p:spPr>
          <a:xfrm>
            <a:off x="0" y="1267970"/>
            <a:ext cx="12192000" cy="9144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nvPr>
        </p:nvGraphicFramePr>
        <p:xfrm>
          <a:off x="334537" y="5294370"/>
          <a:ext cx="8352262" cy="1478280"/>
        </p:xfrm>
        <a:graphic>
          <a:graphicData uri="http://schemas.openxmlformats.org/drawingml/2006/table">
            <a:tbl>
              <a:tblPr firstRow="1" bandRow="1">
                <a:tableStyleId>{073A0DAA-6AF3-43AB-8588-CEC1D06C72B9}</a:tableStyleId>
              </a:tblPr>
              <a:tblGrid>
                <a:gridCol w="1550019">
                  <a:extLst>
                    <a:ext uri="{9D8B030D-6E8A-4147-A177-3AD203B41FA5}">
                      <a16:colId xmlns:a16="http://schemas.microsoft.com/office/drawing/2014/main" val="20000"/>
                    </a:ext>
                  </a:extLst>
                </a:gridCol>
                <a:gridCol w="1025912">
                  <a:extLst>
                    <a:ext uri="{9D8B030D-6E8A-4147-A177-3AD203B41FA5}">
                      <a16:colId xmlns:a16="http://schemas.microsoft.com/office/drawing/2014/main" val="20001"/>
                    </a:ext>
                  </a:extLst>
                </a:gridCol>
                <a:gridCol w="897414">
                  <a:extLst>
                    <a:ext uri="{9D8B030D-6E8A-4147-A177-3AD203B41FA5}">
                      <a16:colId xmlns:a16="http://schemas.microsoft.com/office/drawing/2014/main" val="20002"/>
                    </a:ext>
                  </a:extLst>
                </a:gridCol>
                <a:gridCol w="1060003">
                  <a:extLst>
                    <a:ext uri="{9D8B030D-6E8A-4147-A177-3AD203B41FA5}">
                      <a16:colId xmlns:a16="http://schemas.microsoft.com/office/drawing/2014/main" val="20003"/>
                    </a:ext>
                  </a:extLst>
                </a:gridCol>
                <a:gridCol w="1033791">
                  <a:extLst>
                    <a:ext uri="{9D8B030D-6E8A-4147-A177-3AD203B41FA5}">
                      <a16:colId xmlns:a16="http://schemas.microsoft.com/office/drawing/2014/main" val="20004"/>
                    </a:ext>
                  </a:extLst>
                </a:gridCol>
                <a:gridCol w="978626">
                  <a:extLst>
                    <a:ext uri="{9D8B030D-6E8A-4147-A177-3AD203B41FA5}">
                      <a16:colId xmlns:a16="http://schemas.microsoft.com/office/drawing/2014/main" val="20005"/>
                    </a:ext>
                  </a:extLst>
                </a:gridCol>
                <a:gridCol w="898997">
                  <a:extLst>
                    <a:ext uri="{9D8B030D-6E8A-4147-A177-3AD203B41FA5}">
                      <a16:colId xmlns:a16="http://schemas.microsoft.com/office/drawing/2014/main" val="20006"/>
                    </a:ext>
                  </a:extLst>
                </a:gridCol>
                <a:gridCol w="907500">
                  <a:extLst>
                    <a:ext uri="{9D8B030D-6E8A-4147-A177-3AD203B41FA5}">
                      <a16:colId xmlns:a16="http://schemas.microsoft.com/office/drawing/2014/main" val="20007"/>
                    </a:ext>
                  </a:extLst>
                </a:gridCol>
              </a:tblGrid>
              <a:tr h="247541">
                <a:tc>
                  <a:txBody>
                    <a:bodyPr/>
                    <a:lstStyle/>
                    <a:p>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7/22</a:t>
                      </a:r>
                    </a:p>
                  </a:txBody>
                  <a:tcPr/>
                </a:tc>
                <a:tc>
                  <a:txBody>
                    <a:bodyPr/>
                    <a:lstStyle/>
                    <a:p>
                      <a:pPr algn="ctr"/>
                      <a:r>
                        <a:rPr lang="en-US" dirty="0">
                          <a:latin typeface="Arial" panose="020B0604020202020204" pitchFamily="34" charset="0"/>
                          <a:cs typeface="Arial" panose="020B0604020202020204" pitchFamily="34" charset="0"/>
                        </a:rPr>
                        <a:t>7/20</a:t>
                      </a:r>
                      <a:r>
                        <a:rPr lang="en-US" baseline="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7/15</a:t>
                      </a:r>
                      <a:r>
                        <a:rPr lang="en-US" baseline="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7/13</a:t>
                      </a:r>
                    </a:p>
                  </a:txBody>
                  <a:tcPr/>
                </a:tc>
                <a:tc>
                  <a:txBody>
                    <a:bodyPr/>
                    <a:lstStyle/>
                    <a:p>
                      <a:pPr algn="ctr"/>
                      <a:r>
                        <a:rPr lang="en-US" dirty="0">
                          <a:latin typeface="Arial" panose="020B0604020202020204" pitchFamily="34" charset="0"/>
                          <a:cs typeface="Arial" panose="020B0604020202020204" pitchFamily="34" charset="0"/>
                        </a:rPr>
                        <a:t>7/8</a:t>
                      </a:r>
                    </a:p>
                  </a:txBody>
                  <a:tcPr/>
                </a:tc>
                <a:tc>
                  <a:txBody>
                    <a:bodyPr/>
                    <a:lstStyle/>
                    <a:p>
                      <a:pPr algn="ctr"/>
                      <a:r>
                        <a:rPr lang="en-US" dirty="0">
                          <a:latin typeface="Arial" panose="020B0604020202020204" pitchFamily="34" charset="0"/>
                          <a:cs typeface="Arial" panose="020B0604020202020204" pitchFamily="34" charset="0"/>
                        </a:rPr>
                        <a:t>7/6</a:t>
                      </a:r>
                    </a:p>
                  </a:txBody>
                  <a:tcPr/>
                </a:tc>
                <a:tc>
                  <a:txBody>
                    <a:bodyPr/>
                    <a:lstStyle/>
                    <a:p>
                      <a:pPr algn="ctr"/>
                      <a:r>
                        <a:rPr lang="en-US" dirty="0">
                          <a:latin typeface="Arial" panose="020B0604020202020204" pitchFamily="34" charset="0"/>
                          <a:cs typeface="Arial" panose="020B0604020202020204" pitchFamily="34" charset="0"/>
                        </a:rPr>
                        <a:t>7/1</a:t>
                      </a:r>
                    </a:p>
                  </a:txBody>
                  <a:tcPr/>
                </a:tc>
                <a:extLst>
                  <a:ext uri="{0D108BD9-81ED-4DB2-BD59-A6C34878D82A}">
                    <a16:rowId xmlns:a16="http://schemas.microsoft.com/office/drawing/2014/main" val="10000"/>
                  </a:ext>
                </a:extLst>
              </a:tr>
              <a:tr h="370840">
                <a:tc>
                  <a:txBody>
                    <a:bodyPr/>
                    <a:lstStyle/>
                    <a:p>
                      <a:r>
                        <a:rPr lang="en-US" dirty="0">
                          <a:latin typeface="Arial" panose="020B0604020202020204" pitchFamily="34" charset="0"/>
                          <a:cs typeface="Arial" panose="020B0604020202020204" pitchFamily="34" charset="0"/>
                        </a:rPr>
                        <a:t>Cases</a:t>
                      </a:r>
                    </a:p>
                  </a:txBody>
                  <a:tcPr/>
                </a:tc>
                <a:tc>
                  <a:txBody>
                    <a:bodyPr/>
                    <a:lstStyle/>
                    <a:p>
                      <a:pPr algn="ctr"/>
                      <a:r>
                        <a:rPr lang="en-US" dirty="0">
                          <a:latin typeface="Arial Narrow" panose="020B0606020202030204" pitchFamily="34" charset="0"/>
                          <a:cs typeface="Arial" panose="020B0604020202020204" pitchFamily="34" charset="0"/>
                        </a:rPr>
                        <a:t>351,618</a:t>
                      </a:r>
                    </a:p>
                  </a:txBody>
                  <a:tcPr/>
                </a:tc>
                <a:tc>
                  <a:txBody>
                    <a:bodyPr/>
                    <a:lstStyle/>
                    <a:p>
                      <a:pPr algn="ctr"/>
                      <a:r>
                        <a:rPr lang="en-US" dirty="0">
                          <a:latin typeface="Arial Narrow" panose="020B0606020202030204" pitchFamily="34" charset="0"/>
                          <a:cs typeface="Arial" panose="020B0604020202020204" pitchFamily="34" charset="0"/>
                        </a:rPr>
                        <a:t>332,434</a:t>
                      </a:r>
                    </a:p>
                  </a:txBody>
                  <a:tcPr/>
                </a:tc>
                <a:tc>
                  <a:txBody>
                    <a:bodyPr/>
                    <a:lstStyle/>
                    <a:p>
                      <a:pPr algn="ctr"/>
                      <a:r>
                        <a:rPr lang="en-US" dirty="0">
                          <a:latin typeface="Arial Narrow" panose="020B0606020202030204" pitchFamily="34" charset="0"/>
                          <a:cs typeface="Arial" panose="020B0604020202020204" pitchFamily="34" charset="0"/>
                        </a:rPr>
                        <a:t>282,365</a:t>
                      </a:r>
                    </a:p>
                  </a:txBody>
                  <a:tcPr/>
                </a:tc>
                <a:tc>
                  <a:txBody>
                    <a:bodyPr/>
                    <a:lstStyle/>
                    <a:p>
                      <a:pPr algn="ctr"/>
                      <a:r>
                        <a:rPr lang="en-US" dirty="0">
                          <a:latin typeface="Arial Narrow" panose="020B0606020202030204" pitchFamily="34" charset="0"/>
                          <a:cs typeface="Arial" panose="020B0604020202020204" pitchFamily="34" charset="0"/>
                        </a:rPr>
                        <a:t>264,363</a:t>
                      </a:r>
                    </a:p>
                  </a:txBody>
                  <a:tcPr/>
                </a:tc>
                <a:tc>
                  <a:txBody>
                    <a:bodyPr/>
                    <a:lstStyle/>
                    <a:p>
                      <a:pPr algn="ctr"/>
                      <a:r>
                        <a:rPr lang="en-US" dirty="0">
                          <a:latin typeface="Arial Narrow" panose="020B0606020202030204" pitchFamily="34" charset="0"/>
                          <a:cs typeface="Arial" panose="020B0604020202020204" pitchFamily="34" charset="0"/>
                        </a:rPr>
                        <a:t>210,585</a:t>
                      </a:r>
                    </a:p>
                  </a:txBody>
                  <a:tcPr/>
                </a:tc>
                <a:tc>
                  <a:txBody>
                    <a:bodyPr/>
                    <a:lstStyle/>
                    <a:p>
                      <a:pPr algn="ctr"/>
                      <a:r>
                        <a:rPr lang="en-US" dirty="0">
                          <a:latin typeface="Arial Narrow" panose="020B0606020202030204" pitchFamily="34" charset="0"/>
                          <a:cs typeface="Arial" panose="020B0604020202020204" pitchFamily="34" charset="0"/>
                        </a:rPr>
                        <a:t>200,557</a:t>
                      </a:r>
                    </a:p>
                  </a:txBody>
                  <a:tcPr/>
                </a:tc>
                <a:tc>
                  <a:txBody>
                    <a:bodyPr/>
                    <a:lstStyle/>
                    <a:p>
                      <a:pPr algn="ctr"/>
                      <a:r>
                        <a:rPr lang="en-US" dirty="0">
                          <a:latin typeface="Arial Narrow" panose="020B0606020202030204" pitchFamily="34" charset="0"/>
                          <a:cs typeface="Arial" panose="020B0604020202020204" pitchFamily="34" charset="0"/>
                        </a:rPr>
                        <a:t>168,062</a:t>
                      </a:r>
                    </a:p>
                  </a:txBody>
                  <a:tcPr/>
                </a:tc>
                <a:extLst>
                  <a:ext uri="{0D108BD9-81ED-4DB2-BD59-A6C34878D82A}">
                    <a16:rowId xmlns:a16="http://schemas.microsoft.com/office/drawing/2014/main" val="10001"/>
                  </a:ext>
                </a:extLst>
              </a:tr>
              <a:tr h="370840">
                <a:tc>
                  <a:txBody>
                    <a:bodyPr/>
                    <a:lstStyle/>
                    <a:p>
                      <a:r>
                        <a:rPr lang="en-US" dirty="0">
                          <a:latin typeface="Arial" panose="020B0604020202020204" pitchFamily="34" charset="0"/>
                          <a:cs typeface="Arial" panose="020B0604020202020204" pitchFamily="34" charset="0"/>
                        </a:rPr>
                        <a:t>Deaths</a:t>
                      </a:r>
                    </a:p>
                  </a:txBody>
                  <a:tcPr/>
                </a:tc>
                <a:tc>
                  <a:txBody>
                    <a:bodyPr/>
                    <a:lstStyle/>
                    <a:p>
                      <a:pPr algn="ctr"/>
                      <a:r>
                        <a:rPr lang="en-US" dirty="0">
                          <a:latin typeface="Arial Narrow" panose="020B0606020202030204" pitchFamily="34" charset="0"/>
                          <a:cs typeface="Arial" panose="020B0604020202020204" pitchFamily="34" charset="0"/>
                        </a:rPr>
                        <a:t>4348</a:t>
                      </a:r>
                    </a:p>
                  </a:txBody>
                  <a:tcPr/>
                </a:tc>
                <a:tc>
                  <a:txBody>
                    <a:bodyPr/>
                    <a:lstStyle/>
                    <a:p>
                      <a:pPr algn="ctr"/>
                      <a:r>
                        <a:rPr lang="en-US" dirty="0">
                          <a:latin typeface="Arial Narrow" panose="020B0606020202030204" pitchFamily="34" charset="0"/>
                          <a:cs typeface="Arial" panose="020B0604020202020204" pitchFamily="34" charset="0"/>
                        </a:rPr>
                        <a:t>4020</a:t>
                      </a:r>
                    </a:p>
                  </a:txBody>
                  <a:tcPr/>
                </a:tc>
                <a:tc>
                  <a:txBody>
                    <a:bodyPr/>
                    <a:lstStyle/>
                    <a:p>
                      <a:pPr algn="ctr"/>
                      <a:r>
                        <a:rPr lang="en-US" dirty="0">
                          <a:latin typeface="Arial Narrow" panose="020B0606020202030204" pitchFamily="34" charset="0"/>
                          <a:cs typeface="Arial" panose="020B0604020202020204" pitchFamily="34" charset="0"/>
                        </a:rPr>
                        <a:t>3432</a:t>
                      </a:r>
                    </a:p>
                  </a:txBody>
                  <a:tcPr/>
                </a:tc>
                <a:tc>
                  <a:txBody>
                    <a:bodyPr/>
                    <a:lstStyle/>
                    <a:p>
                      <a:pPr algn="ctr"/>
                      <a:r>
                        <a:rPr lang="en-US" dirty="0">
                          <a:latin typeface="Arial Narrow" panose="020B0606020202030204" pitchFamily="34" charset="0"/>
                          <a:cs typeface="Arial" panose="020B0604020202020204" pitchFamily="34" charset="0"/>
                        </a:rPr>
                        <a:t>3235</a:t>
                      </a:r>
                    </a:p>
                  </a:txBody>
                  <a:tcPr/>
                </a:tc>
                <a:tc>
                  <a:txBody>
                    <a:bodyPr/>
                    <a:lstStyle/>
                    <a:p>
                      <a:pPr algn="ctr"/>
                      <a:r>
                        <a:rPr lang="en-US" dirty="0">
                          <a:latin typeface="Arial Narrow" panose="020B0606020202030204" pitchFamily="34" charset="0"/>
                          <a:cs typeface="Arial" panose="020B0604020202020204" pitchFamily="34" charset="0"/>
                        </a:rPr>
                        <a:t>2715</a:t>
                      </a:r>
                    </a:p>
                  </a:txBody>
                  <a:tcPr/>
                </a:tc>
                <a:tc>
                  <a:txBody>
                    <a:bodyPr/>
                    <a:lstStyle/>
                    <a:p>
                      <a:pPr algn="ctr"/>
                      <a:r>
                        <a:rPr lang="en-US" dirty="0">
                          <a:latin typeface="Arial Narrow" panose="020B0606020202030204" pitchFamily="34" charset="0"/>
                          <a:cs typeface="Arial" panose="020B0604020202020204" pitchFamily="34" charset="0"/>
                        </a:rPr>
                        <a:t>2655</a:t>
                      </a:r>
                    </a:p>
                  </a:txBody>
                  <a:tcPr/>
                </a:tc>
                <a:tc>
                  <a:txBody>
                    <a:bodyPr/>
                    <a:lstStyle/>
                    <a:p>
                      <a:pPr algn="ctr"/>
                      <a:r>
                        <a:rPr lang="en-US" dirty="0">
                          <a:latin typeface="Arial Narrow" panose="020B0606020202030204" pitchFamily="34" charset="0"/>
                          <a:cs typeface="Arial" panose="020B0604020202020204" pitchFamily="34" charset="0"/>
                        </a:rPr>
                        <a:t>2481</a:t>
                      </a:r>
                    </a:p>
                  </a:txBody>
                  <a:tcPr/>
                </a:tc>
                <a:extLst>
                  <a:ext uri="{0D108BD9-81ED-4DB2-BD59-A6C34878D82A}">
                    <a16:rowId xmlns:a16="http://schemas.microsoft.com/office/drawing/2014/main" val="10002"/>
                  </a:ext>
                </a:extLst>
              </a:tr>
              <a:tr h="370840">
                <a:tc>
                  <a:txBody>
                    <a:bodyPr/>
                    <a:lstStyle/>
                    <a:p>
                      <a:r>
                        <a:rPr lang="en-US" dirty="0">
                          <a:latin typeface="Arial" panose="020B0604020202020204" pitchFamily="34" charset="0"/>
                          <a:cs typeface="Arial" panose="020B0604020202020204" pitchFamily="34" charset="0"/>
                        </a:rPr>
                        <a:t>Hospitalized</a:t>
                      </a:r>
                    </a:p>
                  </a:txBody>
                  <a:tcPr/>
                </a:tc>
                <a:tc>
                  <a:txBody>
                    <a:bodyPr/>
                    <a:lstStyle/>
                    <a:p>
                      <a:pPr algn="ctr"/>
                      <a:r>
                        <a:rPr lang="en-US" b="1" dirty="0">
                          <a:solidFill>
                            <a:srgbClr val="C00000"/>
                          </a:solidFill>
                          <a:latin typeface="Arial Narrow" panose="020B0606020202030204" pitchFamily="34" charset="0"/>
                          <a:cs typeface="Arial" panose="020B0604020202020204" pitchFamily="34" charset="0"/>
                        </a:rPr>
                        <a:t>10,893</a:t>
                      </a:r>
                    </a:p>
                  </a:txBody>
                  <a:tcPr/>
                </a:tc>
                <a:tc>
                  <a:txBody>
                    <a:bodyPr/>
                    <a:lstStyle/>
                    <a:p>
                      <a:pPr algn="ctr"/>
                      <a:r>
                        <a:rPr lang="en-US" b="1" dirty="0">
                          <a:solidFill>
                            <a:srgbClr val="C00000"/>
                          </a:solidFill>
                          <a:latin typeface="Arial Narrow" panose="020B0606020202030204" pitchFamily="34" charset="0"/>
                          <a:cs typeface="Arial" panose="020B0604020202020204" pitchFamily="34" charset="0"/>
                        </a:rPr>
                        <a:t>10,569</a:t>
                      </a:r>
                    </a:p>
                  </a:txBody>
                  <a:tcPr/>
                </a:tc>
                <a:tc>
                  <a:txBody>
                    <a:bodyPr/>
                    <a:lstStyle/>
                    <a:p>
                      <a:pPr algn="ctr"/>
                      <a:r>
                        <a:rPr lang="en-US" b="1" dirty="0">
                          <a:solidFill>
                            <a:srgbClr val="C00000"/>
                          </a:solidFill>
                          <a:latin typeface="Arial Narrow" panose="020B0606020202030204" pitchFamily="34" charset="0"/>
                          <a:cs typeface="Arial" panose="020B0604020202020204" pitchFamily="34" charset="0"/>
                        </a:rPr>
                        <a:t>10,471</a:t>
                      </a:r>
                    </a:p>
                  </a:txBody>
                  <a:tcPr/>
                </a:tc>
                <a:tc>
                  <a:txBody>
                    <a:bodyPr/>
                    <a:lstStyle/>
                    <a:p>
                      <a:pPr algn="ctr"/>
                      <a:r>
                        <a:rPr lang="en-US" b="1" dirty="0">
                          <a:solidFill>
                            <a:srgbClr val="C00000"/>
                          </a:solidFill>
                          <a:latin typeface="Arial Narrow" panose="020B0606020202030204" pitchFamily="34" charset="0"/>
                          <a:cs typeface="Arial" panose="020B0604020202020204" pitchFamily="34" charset="0"/>
                        </a:rPr>
                        <a:t>10,405</a:t>
                      </a:r>
                    </a:p>
                  </a:txBody>
                  <a:tcPr/>
                </a:tc>
                <a:tc>
                  <a:txBody>
                    <a:bodyPr/>
                    <a:lstStyle/>
                    <a:p>
                      <a:pPr algn="ctr"/>
                      <a:r>
                        <a:rPr lang="en-US" b="1" dirty="0">
                          <a:solidFill>
                            <a:srgbClr val="C00000"/>
                          </a:solidFill>
                          <a:latin typeface="Arial Narrow" panose="020B0606020202030204" pitchFamily="34" charset="0"/>
                          <a:cs typeface="Arial" panose="020B0604020202020204" pitchFamily="34" charset="0"/>
                        </a:rPr>
                        <a:t>9286</a:t>
                      </a:r>
                    </a:p>
                  </a:txBody>
                  <a:tcPr/>
                </a:tc>
                <a:tc>
                  <a:txBody>
                    <a:bodyPr/>
                    <a:lstStyle/>
                    <a:p>
                      <a:pPr algn="ctr"/>
                      <a:r>
                        <a:rPr lang="en-US" b="1" dirty="0">
                          <a:solidFill>
                            <a:srgbClr val="C00000"/>
                          </a:solidFill>
                          <a:latin typeface="Arial Narrow" panose="020B0606020202030204" pitchFamily="34" charset="0"/>
                          <a:cs typeface="Arial" panose="020B0604020202020204" pitchFamily="34" charset="0"/>
                        </a:rPr>
                        <a:t>8698</a:t>
                      </a:r>
                    </a:p>
                  </a:txBody>
                  <a:tcPr/>
                </a:tc>
                <a:tc>
                  <a:txBody>
                    <a:bodyPr/>
                    <a:lstStyle/>
                    <a:p>
                      <a:pPr algn="ctr"/>
                      <a:r>
                        <a:rPr lang="en-US" b="1" dirty="0">
                          <a:solidFill>
                            <a:srgbClr val="C00000"/>
                          </a:solidFill>
                          <a:latin typeface="Arial Narrow" panose="020B0606020202030204" pitchFamily="34" charset="0"/>
                          <a:cs typeface="Arial" panose="020B0604020202020204" pitchFamily="34" charset="0"/>
                        </a:rPr>
                        <a:t>6904</a:t>
                      </a:r>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9983321" y="3100780"/>
            <a:ext cx="1070934" cy="369332"/>
          </a:xfrm>
          <a:prstGeom prst="rect">
            <a:avLst/>
          </a:prstGeom>
          <a:noFill/>
        </p:spPr>
        <p:txBody>
          <a:bodyPr wrap="none" rtlCol="0">
            <a:spAutoFit/>
          </a:bodyPr>
          <a:lstStyle/>
          <a:p>
            <a:r>
              <a:rPr lang="en-US" dirty="0"/>
              <a:t>7/17 = 174</a:t>
            </a:r>
          </a:p>
        </p:txBody>
      </p:sp>
      <p:sp>
        <p:nvSpPr>
          <p:cNvPr id="11" name="TextBox 10"/>
          <p:cNvSpPr txBox="1"/>
          <p:nvPr/>
        </p:nvSpPr>
        <p:spPr>
          <a:xfrm>
            <a:off x="8851184" y="5722320"/>
            <a:ext cx="2646878" cy="923330"/>
          </a:xfrm>
          <a:prstGeom prst="rect">
            <a:avLst/>
          </a:prstGeom>
          <a:solidFill>
            <a:schemeClr val="tx2"/>
          </a:solidFill>
        </p:spPr>
        <p:txBody>
          <a:bodyPr wrap="none" rtlCol="0">
            <a:spAutoFit/>
          </a:bodyPr>
          <a:lstStyle/>
          <a:p>
            <a:r>
              <a:rPr lang="en-US" u="sng" dirty="0">
                <a:solidFill>
                  <a:schemeClr val="bg1"/>
                </a:solidFill>
                <a:latin typeface="Arial" panose="020B0604020202020204" pitchFamily="34" charset="0"/>
                <a:cs typeface="Arial" panose="020B0604020202020204" pitchFamily="34" charset="0"/>
              </a:rPr>
              <a:t>ICU BEDS AVAILABLE</a:t>
            </a:r>
          </a:p>
          <a:p>
            <a:r>
              <a:rPr lang="en-US" dirty="0">
                <a:solidFill>
                  <a:schemeClr val="bg1"/>
                </a:solidFill>
                <a:latin typeface="Arial" panose="020B0604020202020204" pitchFamily="34" charset="0"/>
                <a:cs typeface="Arial" panose="020B0604020202020204" pitchFamily="34" charset="0"/>
              </a:rPr>
              <a:t>Laredo- 5 ICU beds</a:t>
            </a:r>
          </a:p>
          <a:p>
            <a:r>
              <a:rPr lang="en-US" dirty="0">
                <a:solidFill>
                  <a:schemeClr val="bg1"/>
                </a:solidFill>
                <a:latin typeface="Arial" panose="020B0604020202020204" pitchFamily="34" charset="0"/>
                <a:cs typeface="Arial" panose="020B0604020202020204" pitchFamily="34" charset="0"/>
              </a:rPr>
              <a:t>Beaumont – 0 ICU beds</a:t>
            </a:r>
          </a:p>
        </p:txBody>
      </p:sp>
      <p:pic>
        <p:nvPicPr>
          <p:cNvPr id="8" name="Picture 7"/>
          <p:cNvPicPr>
            <a:picLocks noChangeAspect="1"/>
          </p:cNvPicPr>
          <p:nvPr/>
        </p:nvPicPr>
        <p:blipFill>
          <a:blip r:embed="rId3"/>
          <a:stretch>
            <a:fillRect/>
          </a:stretch>
        </p:blipFill>
        <p:spPr>
          <a:xfrm>
            <a:off x="0" y="685608"/>
            <a:ext cx="12192000" cy="2124500"/>
          </a:xfrm>
          <a:prstGeom prst="rect">
            <a:avLst/>
          </a:prstGeom>
        </p:spPr>
      </p:pic>
      <p:pic>
        <p:nvPicPr>
          <p:cNvPr id="9" name="Picture 8"/>
          <p:cNvPicPr>
            <a:picLocks noChangeAspect="1"/>
          </p:cNvPicPr>
          <p:nvPr/>
        </p:nvPicPr>
        <p:blipFill>
          <a:blip r:embed="rId4"/>
          <a:stretch>
            <a:fillRect/>
          </a:stretch>
        </p:blipFill>
        <p:spPr>
          <a:xfrm>
            <a:off x="0" y="2848395"/>
            <a:ext cx="12192000" cy="2340870"/>
          </a:xfrm>
          <a:prstGeom prst="rect">
            <a:avLst/>
          </a:prstGeom>
        </p:spPr>
      </p:pic>
      <p:sp>
        <p:nvSpPr>
          <p:cNvPr id="13" name="TextBox 12"/>
          <p:cNvSpPr txBox="1"/>
          <p:nvPr/>
        </p:nvSpPr>
        <p:spPr>
          <a:xfrm>
            <a:off x="10594988" y="2881921"/>
            <a:ext cx="1197764" cy="369332"/>
          </a:xfrm>
          <a:prstGeom prst="rect">
            <a:avLst/>
          </a:prstGeom>
          <a:noFill/>
        </p:spPr>
        <p:txBody>
          <a:bodyPr wrap="none" rtlCol="0">
            <a:spAutoFit/>
          </a:bodyPr>
          <a:lstStyle/>
          <a:p>
            <a:r>
              <a:rPr lang="en-US" dirty="0">
                <a:solidFill>
                  <a:schemeClr val="bg1"/>
                </a:solidFill>
              </a:rPr>
              <a:t>7/22 = 197</a:t>
            </a:r>
          </a:p>
        </p:txBody>
      </p:sp>
      <p:sp>
        <p:nvSpPr>
          <p:cNvPr id="10" name="TextBox 9"/>
          <p:cNvSpPr txBox="1"/>
          <p:nvPr/>
        </p:nvSpPr>
        <p:spPr>
          <a:xfrm>
            <a:off x="4688958" y="1267970"/>
            <a:ext cx="4881465" cy="369332"/>
          </a:xfrm>
          <a:prstGeom prst="rect">
            <a:avLst/>
          </a:prstGeom>
          <a:noFill/>
        </p:spPr>
        <p:txBody>
          <a:bodyPr wrap="none" rtlCol="0">
            <a:spAutoFit/>
          </a:bodyPr>
          <a:lstStyle/>
          <a:p>
            <a:r>
              <a:rPr lang="en-US" dirty="0">
                <a:solidFill>
                  <a:schemeClr val="bg1"/>
                </a:solidFill>
              </a:rPr>
              <a:t>Hospitalizations flattening but not trending down</a:t>
            </a:r>
          </a:p>
        </p:txBody>
      </p:sp>
    </p:spTree>
    <p:extLst>
      <p:ext uri="{BB962C8B-B14F-4D97-AF65-F5344CB8AC3E}">
        <p14:creationId xmlns:p14="http://schemas.microsoft.com/office/powerpoint/2010/main" val="35685953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110974-F214-0D42-9343-A25B0F581637}"/>
              </a:ext>
            </a:extLst>
          </p:cNvPr>
          <p:cNvSpPr>
            <a:spLocks noGrp="1"/>
          </p:cNvSpPr>
          <p:nvPr>
            <p:ph type="ctrTitle"/>
          </p:nvPr>
        </p:nvSpPr>
        <p:spPr/>
        <p:txBody>
          <a:bodyPr/>
          <a:lstStyle/>
          <a:p>
            <a:r>
              <a:rPr lang="en-US" sz="9600"/>
              <a:t>Q &amp; A</a:t>
            </a:r>
          </a:p>
        </p:txBody>
      </p:sp>
      <p:sp>
        <p:nvSpPr>
          <p:cNvPr id="2" name="Subtitle 1">
            <a:extLst>
              <a:ext uri="{FF2B5EF4-FFF2-40B4-BE49-F238E27FC236}">
                <a16:creationId xmlns:a16="http://schemas.microsoft.com/office/drawing/2014/main" id="{CD61BE95-A369-2548-A283-65820DD6E1C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4551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69783"/>
            <a:ext cx="9784080" cy="995088"/>
          </a:xfrm>
        </p:spPr>
        <p:txBody>
          <a:bodyPr/>
          <a:lstStyle/>
          <a:p>
            <a:r>
              <a:rPr lang="en-US" dirty="0">
                <a:solidFill>
                  <a:schemeClr val="bg1"/>
                </a:solidFill>
              </a:rPr>
              <a:t>PUI/Confirmed cases-hospitalized</a:t>
            </a:r>
          </a:p>
        </p:txBody>
      </p:sp>
      <p:sp>
        <p:nvSpPr>
          <p:cNvPr id="6" name="Rectangle 5"/>
          <p:cNvSpPr/>
          <p:nvPr/>
        </p:nvSpPr>
        <p:spPr>
          <a:xfrm>
            <a:off x="0" y="1222408"/>
            <a:ext cx="12192000" cy="7122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981075" y="1318437"/>
            <a:ext cx="10229850" cy="5200872"/>
          </a:xfrm>
          <a:prstGeom prst="rect">
            <a:avLst/>
          </a:prstGeom>
        </p:spPr>
      </p:pic>
    </p:spTree>
    <p:extLst>
      <p:ext uri="{BB962C8B-B14F-4D97-AF65-F5344CB8AC3E}">
        <p14:creationId xmlns:p14="http://schemas.microsoft.com/office/powerpoint/2010/main" val="3206396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69783"/>
            <a:ext cx="9784080" cy="867766"/>
          </a:xfrm>
        </p:spPr>
        <p:txBody>
          <a:bodyPr/>
          <a:lstStyle/>
          <a:p>
            <a:r>
              <a:rPr lang="en-US" dirty="0">
                <a:solidFill>
                  <a:schemeClr val="bg1"/>
                </a:solidFill>
              </a:rPr>
              <a:t>PUI/Confirmed cases-hospitalized</a:t>
            </a:r>
          </a:p>
        </p:txBody>
      </p:sp>
      <p:sp>
        <p:nvSpPr>
          <p:cNvPr id="6" name="Rectangle 5"/>
          <p:cNvSpPr/>
          <p:nvPr/>
        </p:nvSpPr>
        <p:spPr>
          <a:xfrm>
            <a:off x="0" y="1222408"/>
            <a:ext cx="12192000" cy="7122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971550" y="1350334"/>
            <a:ext cx="10248900" cy="5358809"/>
          </a:xfrm>
          <a:prstGeom prst="rect">
            <a:avLst/>
          </a:prstGeom>
        </p:spPr>
      </p:pic>
    </p:spTree>
    <p:extLst>
      <p:ext uri="{BB962C8B-B14F-4D97-AF65-F5344CB8AC3E}">
        <p14:creationId xmlns:p14="http://schemas.microsoft.com/office/powerpoint/2010/main" val="1641939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69783"/>
            <a:ext cx="9784080" cy="867766"/>
          </a:xfrm>
        </p:spPr>
        <p:txBody>
          <a:bodyPr/>
          <a:lstStyle/>
          <a:p>
            <a:r>
              <a:rPr lang="en-US" dirty="0">
                <a:solidFill>
                  <a:schemeClr val="bg1"/>
                </a:solidFill>
              </a:rPr>
              <a:t>PUI/Confirmed cases-hospitalized</a:t>
            </a:r>
          </a:p>
        </p:txBody>
      </p:sp>
      <p:sp>
        <p:nvSpPr>
          <p:cNvPr id="6" name="Rectangle 5"/>
          <p:cNvSpPr/>
          <p:nvPr/>
        </p:nvSpPr>
        <p:spPr>
          <a:xfrm>
            <a:off x="0" y="1222408"/>
            <a:ext cx="12192000" cy="7122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004887" y="1264940"/>
            <a:ext cx="10182225" cy="5497369"/>
          </a:xfrm>
          <a:prstGeom prst="rect">
            <a:avLst/>
          </a:prstGeom>
        </p:spPr>
      </p:pic>
    </p:spTree>
    <p:extLst>
      <p:ext uri="{BB962C8B-B14F-4D97-AF65-F5344CB8AC3E}">
        <p14:creationId xmlns:p14="http://schemas.microsoft.com/office/powerpoint/2010/main" val="191929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69783"/>
            <a:ext cx="9784080" cy="821468"/>
          </a:xfrm>
        </p:spPr>
        <p:txBody>
          <a:bodyPr/>
          <a:lstStyle/>
          <a:p>
            <a:r>
              <a:rPr lang="en-US" dirty="0">
                <a:solidFill>
                  <a:schemeClr val="bg1"/>
                </a:solidFill>
              </a:rPr>
              <a:t>PUI/Confirmed cases-hospitalized</a:t>
            </a:r>
          </a:p>
        </p:txBody>
      </p:sp>
      <p:sp>
        <p:nvSpPr>
          <p:cNvPr id="6" name="Rectangle 5"/>
          <p:cNvSpPr/>
          <p:nvPr/>
        </p:nvSpPr>
        <p:spPr>
          <a:xfrm>
            <a:off x="0" y="1222408"/>
            <a:ext cx="12192000" cy="7122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880619" y="1368942"/>
            <a:ext cx="10239375" cy="2971800"/>
          </a:xfrm>
          <a:prstGeom prst="rect">
            <a:avLst/>
          </a:prstGeom>
        </p:spPr>
      </p:pic>
    </p:spTree>
    <p:extLst>
      <p:ext uri="{BB962C8B-B14F-4D97-AF65-F5344CB8AC3E}">
        <p14:creationId xmlns:p14="http://schemas.microsoft.com/office/powerpoint/2010/main" val="11254566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1"/>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4.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NAME" val="Moon"/>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6.xml><?xml version="1.0" encoding="utf-8"?>
<p:tagLst xmlns:a="http://schemas.openxmlformats.org/drawingml/2006/main" xmlns:r="http://schemas.openxmlformats.org/officeDocument/2006/relationships" xmlns:p="http://schemas.openxmlformats.org/presentationml/2006/main">
  <p:tag name="ANGLE" val="5"/>
</p:tagLst>
</file>

<file path=ppt/tags/tag27.xml><?xml version="1.0" encoding="utf-8"?>
<p:tagLst xmlns:a="http://schemas.openxmlformats.org/drawingml/2006/main" xmlns:r="http://schemas.openxmlformats.org/officeDocument/2006/relationships" xmlns:p="http://schemas.openxmlformats.org/presentationml/2006/main">
  <p:tag name="ANGLE" val="5"/>
</p:tagLst>
</file>

<file path=ppt/tags/tag28.xml><?xml version="1.0" encoding="utf-8"?>
<p:tagLst xmlns:a="http://schemas.openxmlformats.org/drawingml/2006/main" xmlns:r="http://schemas.openxmlformats.org/officeDocument/2006/relationships" xmlns:p="http://schemas.openxmlformats.org/presentationml/2006/main">
  <p:tag name="ANGLE" val="4"/>
</p:tagLst>
</file>

<file path=ppt/tags/tag29.xml><?xml version="1.0" encoding="utf-8"?>
<p:tagLst xmlns:a="http://schemas.openxmlformats.org/drawingml/2006/main" xmlns:r="http://schemas.openxmlformats.org/officeDocument/2006/relationships" xmlns:p="http://schemas.openxmlformats.org/presentationml/2006/main">
  <p:tag name="ANGLE" val="4"/>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xml><?xml version="1.0" encoding="utf-8"?>
<p:tagLst xmlns:a="http://schemas.openxmlformats.org/drawingml/2006/main" xmlns:r="http://schemas.openxmlformats.org/officeDocument/2006/relationships" xmlns:p="http://schemas.openxmlformats.org/presentationml/2006/main">
  <p:tag name="ANGLE" val="3"/>
</p:tagLst>
</file>

<file path=ppt/tags/tag31.xml><?xml version="1.0" encoding="utf-8"?>
<p:tagLst xmlns:a="http://schemas.openxmlformats.org/drawingml/2006/main" xmlns:r="http://schemas.openxmlformats.org/officeDocument/2006/relationships" xmlns:p="http://schemas.openxmlformats.org/presentationml/2006/main">
  <p:tag name="ANGLE" val="3"/>
</p:tagLst>
</file>

<file path=ppt/tags/tag32.xml><?xml version="1.0" encoding="utf-8"?>
<p:tagLst xmlns:a="http://schemas.openxmlformats.org/drawingml/2006/main" xmlns:r="http://schemas.openxmlformats.org/officeDocument/2006/relationships" xmlns:p="http://schemas.openxmlformats.org/presentationml/2006/main">
  <p:tag name="ANGLE" val="2"/>
</p:tagLst>
</file>

<file path=ppt/tags/tag33.xml><?xml version="1.0" encoding="utf-8"?>
<p:tagLst xmlns:a="http://schemas.openxmlformats.org/drawingml/2006/main" xmlns:r="http://schemas.openxmlformats.org/officeDocument/2006/relationships" xmlns:p="http://schemas.openxmlformats.org/presentationml/2006/main">
  <p:tag name="ANGLE" val="2"/>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MUpCClAV5oHf.Uv09Fna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rCW8_1HuTZa4QjqyCV2Gu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4.xml><?xml version="1.0" encoding="utf-8"?>
<p:tagLst xmlns:a="http://schemas.openxmlformats.org/drawingml/2006/main" xmlns:r="http://schemas.openxmlformats.org/officeDocument/2006/relationships" xmlns:p="http://schemas.openxmlformats.org/presentationml/2006/main">
  <p:tag name="NAME" val="QuaterMoon"/>
</p:tagLst>
</file>

<file path=ppt/tags/tag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xml><?xml version="1.0" encoding="utf-8"?>
<p:tagLst xmlns:a="http://schemas.openxmlformats.org/drawingml/2006/main" xmlns:r="http://schemas.openxmlformats.org/officeDocument/2006/relationships" xmlns:p="http://schemas.openxmlformats.org/presentationml/2006/main">
  <p:tag name="SHAPENAME" val="5. Source"/>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1R4ZFc503tAQ6JnfEklvw"/>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xml><?xml version="1.0" encoding="utf-8"?>
<p:tagLst xmlns:a="http://schemas.openxmlformats.org/drawingml/2006/main" xmlns:r="http://schemas.openxmlformats.org/officeDocument/2006/relationships" xmlns:p="http://schemas.openxmlformats.org/presentationml/2006/main">
  <p:tag name="NAME" val="HalfMoon"/>
</p:tagLst>
</file>

<file path=ppt/tags/tag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5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3Quater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vkXdkIixRi6Hs.rBsPur2w"/>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xml><?xml version="1.0" encoding="utf-8"?>
<p:tagLst xmlns:a="http://schemas.openxmlformats.org/drawingml/2006/main" xmlns:r="http://schemas.openxmlformats.org/officeDocument/2006/relationships" xmlns:p="http://schemas.openxmlformats.org/presentationml/2006/main">
  <p:tag name="SHAPENAME" val="5. Source"/>
</p:tagLst>
</file>

<file path=ppt/tags/tag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6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xml><?xml version="1.0" encoding="utf-8"?>
<p:tagLst xmlns:a="http://schemas.openxmlformats.org/drawingml/2006/main" xmlns:r="http://schemas.openxmlformats.org/officeDocument/2006/relationships" xmlns:p="http://schemas.openxmlformats.org/presentationml/2006/main">
  <p:tag name="NAME" val="FullMoon"/>
</p:tagLst>
</file>

<file path=ppt/tags/tag70.xml><?xml version="1.0" encoding="utf-8"?>
<p:tagLst xmlns:a="http://schemas.openxmlformats.org/drawingml/2006/main" xmlns:r="http://schemas.openxmlformats.org/officeDocument/2006/relationships" xmlns:p="http://schemas.openxmlformats.org/presentationml/2006/main">
  <p:tag name="SHAPENAME" val="3. Subtitle"/>
</p:tagLst>
</file>

<file path=ppt/tags/tag71.xml><?xml version="1.0" encoding="utf-8"?>
<p:tagLst xmlns:a="http://schemas.openxmlformats.org/drawingml/2006/main" xmlns:r="http://schemas.openxmlformats.org/officeDocument/2006/relationships" xmlns:p="http://schemas.openxmlformats.org/presentationml/2006/main">
  <p:tag name="SHAPENAME" val="5. Source"/>
</p:tagLst>
</file>

<file path=ppt/tags/tag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xml><?xml version="1.0" encoding="utf-8"?>
<p:tagLst xmlns:a="http://schemas.openxmlformats.org/drawingml/2006/main" xmlns:r="http://schemas.openxmlformats.org/officeDocument/2006/relationships" xmlns:p="http://schemas.openxmlformats.org/presentationml/2006/main">
  <p:tag name="SHAPENAME" val="3. Subtitle"/>
</p:tagLst>
</file>

<file path=ppt/tags/tag78.xml><?xml version="1.0" encoding="utf-8"?>
<p:tagLst xmlns:a="http://schemas.openxmlformats.org/drawingml/2006/main" xmlns:r="http://schemas.openxmlformats.org/officeDocument/2006/relationships" xmlns:p="http://schemas.openxmlformats.org/presentationml/2006/main">
  <p:tag name="SHAPENAME" val="5. Source"/>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NAME" val="MoonEmpty"/>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wZaT0pc1t5njNc.QjjniQ"/>
</p:tagLst>
</file>

<file path=ppt/tags/tag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goe8TP4XhZ.lnTo2za9cAQ"/>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sP.XMQcYbPtSh31.Br9hHQ"/>
</p:tagLst>
</file>

<file path=ppt/tags/tag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NGLE" val="1"/>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nNUaM_SWfAmEY4NYmacs7Q"/>
</p:tagLst>
</file>

<file path=ppt/tags/tag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3RGyMAMPu_wFFhPSuQDqWQ"/>
</p:tagLst>
</file>

<file path=ppt/tags/tag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SHAPENAME" val="5. Source"/>
</p:tagLst>
</file>

<file path=ppt/theme/theme1.xml><?xml version="1.0" encoding="utf-8"?>
<a:theme xmlns:a="http://schemas.openxmlformats.org/drawingml/2006/main" name="Covenant Health">
  <a:themeElements>
    <a:clrScheme name="SJH Colors">
      <a:dk1>
        <a:srgbClr val="00338E"/>
      </a:dk1>
      <a:lt1>
        <a:srgbClr val="FFFFFF"/>
      </a:lt1>
      <a:dk2>
        <a:srgbClr val="393B3D"/>
      </a:dk2>
      <a:lt2>
        <a:srgbClr val="BFBFBF"/>
      </a:lt2>
      <a:accent1>
        <a:srgbClr val="39892F"/>
      </a:accent1>
      <a:accent2>
        <a:srgbClr val="F15A2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rovider Orientation for Recording[1]" id="{8E2AB60B-F2F9-A941-B580-2E8E9B5BBAC8}" vid="{848D6E36-A2CD-164D-9B6F-ABEF66AB6AC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rovider Orientation for Recording[1]" id="{8E2AB60B-F2F9-A941-B580-2E8E9B5BBAC8}" vid="{A7253780-DE27-3648-B9E5-518D3AE3900B}"/>
    </a:ext>
  </a:extLst>
</a:theme>
</file>

<file path=ppt/theme/theme3.xml><?xml version="1.0" encoding="utf-8"?>
<a:theme xmlns:a="http://schemas.openxmlformats.org/drawingml/2006/main" name="1_Covenant Health">
  <a:themeElements>
    <a:clrScheme name="SJH Colors">
      <a:dk1>
        <a:srgbClr val="00338E"/>
      </a:dk1>
      <a:lt1>
        <a:srgbClr val="FFFFFF"/>
      </a:lt1>
      <a:dk2>
        <a:srgbClr val="393B3D"/>
      </a:dk2>
      <a:lt2>
        <a:srgbClr val="BFBFBF"/>
      </a:lt2>
      <a:accent1>
        <a:srgbClr val="39892F"/>
      </a:accent1>
      <a:accent2>
        <a:srgbClr val="F15A2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rovider Orientation for Recording[1]" id="{8E2AB60B-F2F9-A941-B580-2E8E9B5BBAC8}" vid="{EBA91C50-C2BF-6544-940E-74B663AC4748}"/>
    </a:ext>
  </a:extLst>
</a:theme>
</file>

<file path=ppt/theme/theme4.xml><?xml version="1.0" encoding="utf-8"?>
<a:theme xmlns:a="http://schemas.openxmlformats.org/drawingml/2006/main" name="3349UU_CF">
  <a:themeElements>
    <a:clrScheme name="CURRENT">
      <a:dk1>
        <a:srgbClr val="000000"/>
      </a:dk1>
      <a:lt1>
        <a:srgbClr val="FFFFFF"/>
      </a:lt1>
      <a:dk2>
        <a:srgbClr val="000000"/>
      </a:dk2>
      <a:lt2>
        <a:srgbClr val="FFFFFF"/>
      </a:lt2>
      <a:accent1>
        <a:srgbClr val="0070C0"/>
      </a:accent1>
      <a:accent2>
        <a:srgbClr val="00529B"/>
      </a:accent2>
      <a:accent3>
        <a:srgbClr val="419639"/>
      </a:accent3>
      <a:accent4>
        <a:srgbClr val="93C571"/>
      </a:accent4>
      <a:accent5>
        <a:srgbClr val="3EABAA"/>
      </a:accent5>
      <a:accent6>
        <a:srgbClr val="808080"/>
      </a:accent6>
      <a:hlink>
        <a:srgbClr val="419639"/>
      </a:hlink>
      <a:folHlink>
        <a:srgbClr val="93C571"/>
      </a:folHlink>
    </a:clrScheme>
    <a:fontScheme name="Custom 10">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a:dk1>
          <a:srgbClr val="000000"/>
        </a:dk1>
        <a:lt1>
          <a:srgbClr val="FFFFFF"/>
        </a:lt1>
        <a:dk2>
          <a:srgbClr val="000000"/>
        </a:dk2>
        <a:lt2>
          <a:srgbClr val="FFFFFF"/>
        </a:lt2>
        <a:accent1>
          <a:srgbClr val="93C571"/>
        </a:accent1>
        <a:accent2>
          <a:srgbClr val="419639"/>
        </a:accent2>
        <a:accent3>
          <a:srgbClr val="0070C0"/>
        </a:accent3>
        <a:accent4>
          <a:srgbClr val="2F5597"/>
        </a:accent4>
        <a:accent5>
          <a:srgbClr val="3EABAA"/>
        </a:accent5>
        <a:accent6>
          <a:srgbClr val="808080"/>
        </a:accent6>
        <a:hlink>
          <a:srgbClr val="0070C0"/>
        </a:hlink>
        <a:folHlink>
          <a:srgbClr val="2F5597"/>
        </a:folHlink>
      </a:clrScheme>
      <a:clrMap bg1="lt1" tx1="dk1" bg2="lt2" tx2="dk2" accent1="accent1" accent2="accent2" accent3="accent3" accent4="accent4" accent5="accent5" accent6="accent6" hlink="hlink" folHlink="folHlink"/>
    </a:extraClrScheme>
  </a:extraClrSchemeLst>
  <a:custClrLst/>
  <a:extLst>
    <a:ext uri="{05A4C25C-085E-4340-85A3-A5531E510DB2}">
      <thm15:themeFamily xmlns:thm15="http://schemas.microsoft.com/office/thememl/2012/main" name="3349UU vF.potx" id="{2BEC9316-A2CD-4894-BBC6-3B78765581E4}" vid="{4A7DEE00-6925-42B1-8430-6A16D932313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8728030A031242BD640392A4974FEE" ma:contentTypeVersion="12" ma:contentTypeDescription="Create a new document." ma:contentTypeScope="" ma:versionID="7fcb8ec11c23cf017e64fa3eb9446314">
  <xsd:schema xmlns:xsd="http://www.w3.org/2001/XMLSchema" xmlns:xs="http://www.w3.org/2001/XMLSchema" xmlns:p="http://schemas.microsoft.com/office/2006/metadata/properties" xmlns:ns2="600551e7-3f7b-45a0-976b-a9ca1f9be118" xmlns:ns3="674cc7e9-9d2a-4106-b513-0ad7669359f3" targetNamespace="http://schemas.microsoft.com/office/2006/metadata/properties" ma:root="true" ma:fieldsID="700c44e4f89aedf8139eeaf6cd359b20" ns2:_="" ns3:_="">
    <xsd:import namespace="600551e7-3f7b-45a0-976b-a9ca1f9be118"/>
    <xsd:import namespace="674cc7e9-9d2a-4106-b513-0ad7669359f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0551e7-3f7b-45a0-976b-a9ca1f9be1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4cc7e9-9d2a-4106-b513-0ad7669359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81DE5C-432A-4A4A-B093-E6CCF31A8679}"/>
</file>

<file path=customXml/itemProps2.xml><?xml version="1.0" encoding="utf-8"?>
<ds:datastoreItem xmlns:ds="http://schemas.openxmlformats.org/officeDocument/2006/customXml" ds:itemID="{755D018A-DFE6-4548-8497-6147B8975B41}"/>
</file>

<file path=customXml/itemProps3.xml><?xml version="1.0" encoding="utf-8"?>
<ds:datastoreItem xmlns:ds="http://schemas.openxmlformats.org/officeDocument/2006/customXml" ds:itemID="{BF94D070-1A02-4F21-B8B2-F9D7E19945D0}"/>
</file>

<file path=docProps/app.xml><?xml version="1.0" encoding="utf-8"?>
<Properties xmlns="http://schemas.openxmlformats.org/officeDocument/2006/extended-properties" xmlns:vt="http://schemas.openxmlformats.org/officeDocument/2006/docPropsVTypes">
  <Template>Covenant Health</Template>
  <TotalTime>14045</TotalTime>
  <Words>2239</Words>
  <Application>Microsoft Macintosh PowerPoint</Application>
  <PresentationFormat>Widescreen</PresentationFormat>
  <Paragraphs>345</Paragraphs>
  <Slides>50</Slides>
  <Notes>13</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50</vt:i4>
      </vt:variant>
    </vt:vector>
  </HeadingPairs>
  <TitlesOfParts>
    <vt:vector size="62" baseType="lpstr">
      <vt:lpstr>Arial</vt:lpstr>
      <vt:lpstr>Arial Narrow</vt:lpstr>
      <vt:lpstr>Calibri</vt:lpstr>
      <vt:lpstr>Georgia</vt:lpstr>
      <vt:lpstr>Helvetica Neue Medium</vt:lpstr>
      <vt:lpstr>Segoe UI</vt:lpstr>
      <vt:lpstr>Wingdings</vt:lpstr>
      <vt:lpstr>Covenant Health</vt:lpstr>
      <vt:lpstr>Custom Design</vt:lpstr>
      <vt:lpstr>1_Covenant Health</vt:lpstr>
      <vt:lpstr>3349UU_CF</vt:lpstr>
      <vt:lpstr>think-cell Slide</vt:lpstr>
      <vt:lpstr>Covenant Health Regional Update for Physicians</vt:lpstr>
      <vt:lpstr>Reflection</vt:lpstr>
      <vt:lpstr>Current Regional Census</vt:lpstr>
      <vt:lpstr>Regional</vt:lpstr>
      <vt:lpstr>STATE</vt:lpstr>
      <vt:lpstr>PUI/Confirmed cases-hospitalized</vt:lpstr>
      <vt:lpstr>PUI/Confirmed cases-hospitalized</vt:lpstr>
      <vt:lpstr>PUI/Confirmed cases-hospitalized</vt:lpstr>
      <vt:lpstr>PUI/Confirmed cases-hospitalized</vt:lpstr>
      <vt:lpstr>PUI/Confirmed cases-hospitalized</vt:lpstr>
      <vt:lpstr>PUI/Confirmed cases-hospitalized</vt:lpstr>
      <vt:lpstr>PUI/Confirmed cases-hospitalized</vt:lpstr>
      <vt:lpstr>Surge Plan- Revised</vt:lpstr>
      <vt:lpstr>PowerPoint Presentation</vt:lpstr>
      <vt:lpstr>Statistics</vt:lpstr>
      <vt:lpstr>Providence System Hospitalized COVID-19 Cases</vt:lpstr>
      <vt:lpstr>Providence Inpatient COVID-19 Volume</vt:lpstr>
      <vt:lpstr>Texas Inpatient COVID-19 Volume</vt:lpstr>
      <vt:lpstr>New COVID-19 POSITIVES by Day Trend </vt:lpstr>
      <vt:lpstr> COVID-19 POSITIVES Age Distribution </vt:lpstr>
      <vt:lpstr>TX/NM Region Weekly Procedures (YOY)</vt:lpstr>
      <vt:lpstr>Center for Disease Control Statistics</vt:lpstr>
      <vt:lpstr>Relationship of Hospitalizations by Age Group</vt:lpstr>
      <vt:lpstr>Deaths from Pneumonia, Influenza and Covid -19</vt:lpstr>
      <vt:lpstr>Covid-19 Testing</vt:lpstr>
      <vt:lpstr>Testing Capacity</vt:lpstr>
      <vt:lpstr>TESTING – STATEWIDE</vt:lpstr>
      <vt:lpstr>Infectious Disease Clinical Decision Team Recommendations</vt:lpstr>
      <vt:lpstr>Info From COVID -19 Planning  ID CDT </vt:lpstr>
      <vt:lpstr>Returning to Operations</vt:lpstr>
      <vt:lpstr>Pharmacy Update</vt:lpstr>
      <vt:lpstr>CHS COVID-19 Treatments</vt:lpstr>
      <vt:lpstr>CHS COVID-19 Treatments</vt:lpstr>
      <vt:lpstr>CHS COVID-19 Treatments</vt:lpstr>
      <vt:lpstr>Pharmacy Shortages/Allocations</vt:lpstr>
      <vt:lpstr>Are we close to a Vaccine?</vt:lpstr>
      <vt:lpstr>Vaccine Trials Underway</vt:lpstr>
      <vt:lpstr>Texas Demographics</vt:lpstr>
      <vt:lpstr>Texas DSHS Regional Advisory Councils</vt:lpstr>
      <vt:lpstr>PowerPoint Presentation</vt:lpstr>
      <vt:lpstr>PowerPoint Presentation</vt:lpstr>
      <vt:lpstr>PowerPoint Presentation</vt:lpstr>
      <vt:lpstr>PowerPoint Presentation</vt:lpstr>
      <vt:lpstr>PowerPoint Presentation</vt:lpstr>
      <vt:lpstr>PowerPoint Presentation</vt:lpstr>
      <vt:lpstr>Texas Urban Counties Comparison</vt:lpstr>
      <vt:lpstr>South Plains Counties Comparison</vt:lpstr>
      <vt:lpstr>And as Monty Python used to say….</vt:lpstr>
      <vt:lpstr>Vincari Surgical Computer Assisted Physician Documentation</vt:lpstr>
      <vt:lpstr>Q &amp; A</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 Health presents New Provider Training:  Best Practices </dc:title>
  <dc:creator>Rhyne, Craig</dc:creator>
  <cp:lastModifiedBy>Rhyne, Craig D</cp:lastModifiedBy>
  <cp:revision>299</cp:revision>
  <cp:lastPrinted>2020-04-06T20:21:57Z</cp:lastPrinted>
  <dcterms:created xsi:type="dcterms:W3CDTF">2020-04-06T15:45:06Z</dcterms:created>
  <dcterms:modified xsi:type="dcterms:W3CDTF">2020-07-24T16:38:38Z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0x010100578728030A031242BD640392A4974FEE</vt:lpwstr>
  </property>
</Properties>
</file>