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62.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3.xml" ContentType="application/vnd.openxmlformats-officedocument.presentationml.slide+xml"/>
  <Override PartName="/ppt/slides/slide42.xml" ContentType="application/vnd.openxmlformats-officedocument.presentationml.slide+xml"/>
  <Override PartName="/ppt/slides/slide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55.xml" ContentType="application/vnd.openxmlformats-officedocument.presentationml.slide+xml"/>
  <Override PartName="/ppt/slides/slide2.xml" ContentType="application/vnd.openxmlformats-officedocument.presentationml.slide+xml"/>
  <Override PartName="/ppt/slides/slide5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4.xml" ContentType="application/vnd.openxmlformats-officedocument.presentationml.slide+xml"/>
  <Override PartName="/ppt/slides/slide49.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4.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9.xml" ContentType="application/vnd.openxmlformats-officedocument.presentationml.tags+xml"/>
  <Override PartName="/ppt/tags/tag2.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91.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0.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5.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6.xml" ContentType="application/vnd.openxmlformats-officedocument.presentationml.tags+xml"/>
  <Override PartName="/ppt/tags/tag29.xml" ContentType="application/vnd.openxmlformats-officedocument.presentationml.tags+xml"/>
  <Override PartName="/ppt/tags/tag44.xml" ContentType="application/vnd.openxmlformats-officedocument.presentationml.tags+xml"/>
  <Override PartName="/ppt/tags/tag39.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96.xml" ContentType="application/vnd.openxmlformats-officedocument.presentationml.tags+xml"/>
  <Override PartName="/ppt/tags/tag95.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4.xml" ContentType="application/vnd.openxmlformats-officedocument.presentationml.tags+xml"/>
  <Override PartName="/ppt/tags/tag8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9.xml" ContentType="application/vnd.openxmlformats-officedocument.presentationml.tags+xml"/>
  <Override PartName="/ppt/tags/tag90.xml" ContentType="application/vnd.openxmlformats-officedocument.presentationml.tags+xml"/>
  <Override PartName="/ppt/tags/tag87.xml" ContentType="application/vnd.openxmlformats-officedocument.presentationml.tags+xml"/>
  <Override PartName="/ppt/tags/tag86.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3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Lst>
  <p:notesMasterIdLst>
    <p:notesMasterId r:id="rId67"/>
  </p:notesMasterIdLst>
  <p:sldIdLst>
    <p:sldId id="256" r:id="rId5"/>
    <p:sldId id="373" r:id="rId6"/>
    <p:sldId id="1792" r:id="rId7"/>
    <p:sldId id="1881" r:id="rId8"/>
    <p:sldId id="1887" r:id="rId9"/>
    <p:sldId id="574" r:id="rId10"/>
    <p:sldId id="575" r:id="rId11"/>
    <p:sldId id="576" r:id="rId12"/>
    <p:sldId id="577" r:id="rId13"/>
    <p:sldId id="1882" r:id="rId14"/>
    <p:sldId id="585" r:id="rId15"/>
    <p:sldId id="588" r:id="rId16"/>
    <p:sldId id="587" r:id="rId17"/>
    <p:sldId id="586" r:id="rId18"/>
    <p:sldId id="589" r:id="rId19"/>
    <p:sldId id="1883" r:id="rId20"/>
    <p:sldId id="479" r:id="rId21"/>
    <p:sldId id="1885" r:id="rId22"/>
    <p:sldId id="418" r:id="rId23"/>
    <p:sldId id="257" r:id="rId24"/>
    <p:sldId id="263" r:id="rId25"/>
    <p:sldId id="264" r:id="rId26"/>
    <p:sldId id="366" r:id="rId27"/>
    <p:sldId id="1728" r:id="rId28"/>
    <p:sldId id="270" r:id="rId29"/>
    <p:sldId id="408" r:id="rId30"/>
    <p:sldId id="1879" r:id="rId31"/>
    <p:sldId id="280" r:id="rId32"/>
    <p:sldId id="1886" r:id="rId33"/>
    <p:sldId id="567" r:id="rId34"/>
    <p:sldId id="429" r:id="rId35"/>
    <p:sldId id="1806" r:id="rId36"/>
    <p:sldId id="518" r:id="rId37"/>
    <p:sldId id="569" r:id="rId38"/>
    <p:sldId id="568" r:id="rId39"/>
    <p:sldId id="572" r:id="rId40"/>
    <p:sldId id="571" r:id="rId41"/>
    <p:sldId id="573" r:id="rId42"/>
    <p:sldId id="570" r:id="rId43"/>
    <p:sldId id="495" r:id="rId44"/>
    <p:sldId id="550" r:id="rId45"/>
    <p:sldId id="1888" r:id="rId46"/>
    <p:sldId id="1889" r:id="rId47"/>
    <p:sldId id="1890" r:id="rId48"/>
    <p:sldId id="1891" r:id="rId49"/>
    <p:sldId id="1892" r:id="rId50"/>
    <p:sldId id="1868" r:id="rId51"/>
    <p:sldId id="1884" r:id="rId52"/>
    <p:sldId id="409" r:id="rId53"/>
    <p:sldId id="1893" r:id="rId54"/>
    <p:sldId id="1894" r:id="rId55"/>
    <p:sldId id="1895" r:id="rId56"/>
    <p:sldId id="1896" r:id="rId57"/>
    <p:sldId id="1897" r:id="rId58"/>
    <p:sldId id="1825" r:id="rId59"/>
    <p:sldId id="1898" r:id="rId60"/>
    <p:sldId id="1899" r:id="rId61"/>
    <p:sldId id="1900" r:id="rId62"/>
    <p:sldId id="1867" r:id="rId63"/>
    <p:sldId id="1901" r:id="rId64"/>
    <p:sldId id="1902" r:id="rId65"/>
    <p:sldId id="269" r:id="rId6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38D4D"/>
    <a:srgbClr val="339933"/>
    <a:srgbClr val="D5540D"/>
    <a:srgbClr val="D01F29"/>
    <a:srgbClr val="CE510C"/>
    <a:srgbClr val="E85C0E"/>
    <a:srgbClr val="C04C0C"/>
    <a:srgbClr val="996633"/>
    <a:srgbClr val="B06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8" autoAdjust="0"/>
    <p:restoredTop sz="94551" autoAdjust="0"/>
  </p:normalViewPr>
  <p:slideViewPr>
    <p:cSldViewPr snapToGrid="0">
      <p:cViewPr varScale="1">
        <p:scale>
          <a:sx n="147" d="100"/>
          <a:sy n="147" d="100"/>
        </p:scale>
        <p:origin x="216" y="864"/>
      </p:cViewPr>
      <p:guideLst>
        <p:guide orient="horz" pos="2160"/>
        <p:guide pos="3840"/>
      </p:guideLst>
    </p:cSldViewPr>
  </p:slideViewPr>
  <p:notesTextViewPr>
    <p:cViewPr>
      <p:scale>
        <a:sx n="1" d="1"/>
        <a:sy n="1" d="1"/>
      </p:scale>
      <p:origin x="0" y="0"/>
    </p:cViewPr>
  </p:notesTextViewPr>
  <p:sorterViewPr>
    <p:cViewPr>
      <p:scale>
        <a:sx n="123" d="100"/>
        <a:sy n="123"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ustomXml" Target="../customXml/item3.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7/31/20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rxiv.org/content/10.1101/2020.04.16.20065920v2" TargetMode="External"/><Relationship Id="rId7" Type="http://schemas.openxmlformats.org/officeDocument/2006/relationships/hyperlink" Target="https://www.thelancet.com/journals/lancet/article/PIIS0140-6736(20)31324-6/fulltext#bib1"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sandoz.com/news/media-releases/novartis-sponsor-large-clinical-trial-hydroxychloroquine-hospitalized-covid-19" TargetMode="External"/><Relationship Id="rId5" Type="http://schemas.openxmlformats.org/officeDocument/2006/relationships/hyperlink" Target="https://www.nih.gov/news-events/news-releases/nih-clinical-trial-hydroxychloroquine-potential-therapy-covid-19-begins" TargetMode="External"/><Relationship Id="rId4" Type="http://schemas.openxmlformats.org/officeDocument/2006/relationships/hyperlink" Target="https://www.medrxiv.org/content/10.1101/2020.04.10.20060558v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8</a:t>
            </a:fld>
            <a:endParaRPr lang="en-US"/>
          </a:p>
        </p:txBody>
      </p:sp>
    </p:spTree>
    <p:extLst>
      <p:ext uri="{BB962C8B-B14F-4D97-AF65-F5344CB8AC3E}">
        <p14:creationId xmlns:p14="http://schemas.microsoft.com/office/powerpoint/2010/main" val="183218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18</a:t>
            </a:fld>
            <a:endParaRPr lang="en-US"/>
          </a:p>
        </p:txBody>
      </p:sp>
    </p:spTree>
    <p:extLst>
      <p:ext uri="{BB962C8B-B14F-4D97-AF65-F5344CB8AC3E}">
        <p14:creationId xmlns:p14="http://schemas.microsoft.com/office/powerpoint/2010/main" val="3049031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4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FDA says that neither drug has been proven safe and effective in treating COVID-19. In fact, a </a:t>
            </a:r>
            <a:r>
              <a:rPr lang="en-GB" sz="1200" b="0" i="0" u="none" strike="noStrike" kern="1200" dirty="0">
                <a:solidFill>
                  <a:schemeClr val="tx1"/>
                </a:solidFill>
                <a:effectLst/>
                <a:latin typeface="+mn-lt"/>
                <a:ea typeface="+mn-ea"/>
                <a:cs typeface="+mn-cs"/>
                <a:hlinkClick r:id="rId3"/>
              </a:rPr>
              <a:t>study published on April 23</a:t>
            </a:r>
            <a:r>
              <a:rPr lang="en-GB" sz="1200" b="0" i="0" u="none" strike="noStrike" kern="1200" dirty="0">
                <a:solidFill>
                  <a:schemeClr val="tx1"/>
                </a:solidFill>
                <a:effectLst/>
                <a:latin typeface="+mn-lt"/>
                <a:ea typeface="+mn-ea"/>
                <a:cs typeface="+mn-cs"/>
              </a:rPr>
              <a:t> involving 368 COVID-19 patients at U.S. Veterans Health Administration hospitals found that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or in combination with azithromycin, did not reduce the need for a ventilator compared to those not taking the drugs. Further, people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had a higher risk of dying during the study than those not taking the drug. Researchers in China came to a similar conclusion in a </a:t>
            </a:r>
            <a:r>
              <a:rPr lang="en-GB" sz="1200" b="0" i="0" u="none" strike="noStrike" kern="1200" dirty="0">
                <a:solidFill>
                  <a:schemeClr val="tx1"/>
                </a:solidFill>
                <a:effectLst/>
                <a:latin typeface="+mn-lt"/>
                <a:ea typeface="+mn-ea"/>
                <a:cs typeface="+mn-cs"/>
                <a:hlinkClick r:id="rId4"/>
              </a:rPr>
              <a:t>study of 150 COVID-19 patients</a:t>
            </a:r>
            <a:r>
              <a:rPr lang="en-GB" sz="1200" b="0" i="0" u="none" strike="noStrike" kern="1200" dirty="0">
                <a:solidFill>
                  <a:schemeClr val="tx1"/>
                </a:solidFill>
                <a:effectLst/>
                <a:latin typeface="+mn-lt"/>
                <a:ea typeface="+mn-ea"/>
                <a:cs typeface="+mn-cs"/>
              </a:rPr>
              <a:t> randomly assigned to receive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or the current standard of care: after a month, both groups had similar symptom profiles, and showed similar levels of the virus, suggesting that the drug wasn’t clearing the COVID-19 virus in a significant way. The </a:t>
            </a:r>
            <a:r>
              <a:rPr lang="en-GB" sz="1200" b="0" i="0" u="none" strike="noStrike" kern="1200" dirty="0">
                <a:solidFill>
                  <a:schemeClr val="tx1"/>
                </a:solidFill>
                <a:effectLst/>
                <a:latin typeface="+mn-lt"/>
                <a:ea typeface="+mn-ea"/>
                <a:cs typeface="+mn-cs"/>
                <a:hlinkClick r:id="rId5"/>
              </a:rPr>
              <a:t>National Institutes of Health is conducting an ongoing study</a:t>
            </a:r>
            <a:r>
              <a:rPr lang="en-GB" sz="1200" b="0" i="0" u="none" strike="noStrike" kern="1200" dirty="0">
                <a:solidFill>
                  <a:schemeClr val="tx1"/>
                </a:solidFill>
                <a:effectLst/>
                <a:latin typeface="+mn-lt"/>
                <a:ea typeface="+mn-ea"/>
                <a:cs typeface="+mn-cs"/>
              </a:rPr>
              <a:t> of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among hospitalized patients, as is </a:t>
            </a:r>
            <a:r>
              <a:rPr lang="en-GB" sz="1200" b="0" i="0" u="none" strike="noStrike" kern="1200" dirty="0">
                <a:solidFill>
                  <a:schemeClr val="tx1"/>
                </a:solidFill>
                <a:effectLst/>
                <a:latin typeface="+mn-lt"/>
                <a:ea typeface="+mn-ea"/>
                <a:cs typeface="+mn-cs"/>
                <a:hlinkClick r:id="rId6"/>
              </a:rPr>
              <a:t>Novartis</a:t>
            </a:r>
            <a:r>
              <a:rPr lang="en-GB" sz="1200" b="0" i="0" u="none" strike="noStrike" kern="1200" dirty="0">
                <a:solidFill>
                  <a:schemeClr val="tx1"/>
                </a:solidFill>
                <a:effectLst/>
                <a:latin typeface="+mn-lt"/>
                <a:ea typeface="+mn-ea"/>
                <a:cs typeface="+mn-cs"/>
              </a:rPr>
              <a:t>, whose Sandoz division makes a generic version of the drug.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HCQ:</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PSJH</a:t>
            </a:r>
            <a:r>
              <a:rPr lang="en-US" sz="1200" b="0" i="0" u="none" strike="noStrike" kern="1200" baseline="0" dirty="0">
                <a:solidFill>
                  <a:schemeClr val="tx1"/>
                </a:solidFill>
                <a:effectLst/>
                <a:latin typeface="+mn-lt"/>
                <a:ea typeface="+mn-ea"/>
                <a:cs typeface="+mn-cs"/>
              </a:rPr>
              <a:t> h</a:t>
            </a:r>
            <a:r>
              <a:rPr lang="en-US" sz="1200" b="0" i="0" u="none" strike="noStrike" kern="1200" dirty="0">
                <a:solidFill>
                  <a:schemeClr val="tx1"/>
                </a:solidFill>
                <a:effectLst/>
                <a:latin typeface="+mn-lt"/>
                <a:ea typeface="+mn-ea"/>
                <a:cs typeface="+mn-cs"/>
              </a:rPr>
              <a:t>igh risk patients (age &gt; 60, pulmonary disease, CV disease, CKD, DM, immune compromised, HTN present on admission or receiving anti-</a:t>
            </a:r>
            <a:r>
              <a:rPr lang="en-US" sz="1200" b="0" i="0" u="none" strike="noStrike" kern="1200" dirty="0" err="1">
                <a:solidFill>
                  <a:schemeClr val="tx1"/>
                </a:solidFill>
                <a:effectLst/>
                <a:latin typeface="+mn-lt"/>
                <a:ea typeface="+mn-ea"/>
                <a:cs typeface="+mn-cs"/>
              </a:rPr>
              <a:t>hypertensives</a:t>
            </a:r>
            <a:r>
              <a:rPr lang="en-US" sz="1200" b="0" i="0" u="none" strike="noStrike" kern="1200" dirty="0">
                <a:solidFill>
                  <a:schemeClr val="tx1"/>
                </a:solidFill>
                <a:effectLst/>
                <a:latin typeface="+mn-lt"/>
                <a:ea typeface="+mn-ea"/>
                <a:cs typeface="+mn-cs"/>
              </a:rPr>
              <a:t> prior to admission)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dirty="0" err="1"/>
              <a:t>Toci</a:t>
            </a:r>
            <a:r>
              <a:rPr lang="en-US" sz="1200" dirty="0"/>
              <a:t>:</a:t>
            </a:r>
          </a:p>
          <a:p>
            <a:pPr marL="0" indent="0">
              <a:buFont typeface="Arial" panose="020B0604020202020204" pitchFamily="34" charset="0"/>
              <a:buNone/>
            </a:pPr>
            <a:r>
              <a:rPr lang="en-US" sz="1200" dirty="0"/>
              <a:t>Proven COVID-19 infection based on laboratory testing AND radiographic evidence of pneumonia</a:t>
            </a:r>
          </a:p>
          <a:p>
            <a:pPr marL="0" indent="0">
              <a:buFont typeface="Arial" panose="020B0604020202020204" pitchFamily="34" charset="0"/>
              <a:buNone/>
            </a:pPr>
            <a:r>
              <a:rPr lang="en-US" sz="1200" dirty="0"/>
              <a:t>Severely ill</a:t>
            </a:r>
            <a:r>
              <a:rPr lang="en-US" sz="1200" baseline="0" dirty="0"/>
              <a:t> definition: </a:t>
            </a:r>
            <a:r>
              <a:rPr lang="en-US" sz="1200" dirty="0"/>
              <a:t>SpO2 ≤ 93% on room air or FiO2/PaO2 ≤ 300 mmHg or respiratory rate ≥ 30 breaths/min</a:t>
            </a:r>
          </a:p>
          <a:p>
            <a:pPr marL="0" indent="0">
              <a:buFont typeface="Arial" panose="020B0604020202020204" pitchFamily="34" charset="0"/>
              <a:buNone/>
            </a:pPr>
            <a:r>
              <a:rPr lang="en-US" sz="1200" dirty="0"/>
              <a:t>Critically ill definition:</a:t>
            </a:r>
            <a:r>
              <a:rPr lang="en-US" sz="1200" baseline="0" dirty="0"/>
              <a:t> </a:t>
            </a:r>
            <a:r>
              <a:rPr lang="en-US" sz="1200" dirty="0"/>
              <a:t>Mechanical ventilation OR multi organ failure OR ICU admission</a:t>
            </a:r>
          </a:p>
          <a:p>
            <a:pPr marL="0" indent="0">
              <a:buFont typeface="Arial" panose="020B0604020202020204" pitchFamily="34" charset="0"/>
              <a:buNone/>
            </a:pPr>
            <a:endParaRPr lang="en-US" sz="1200" dirty="0"/>
          </a:p>
          <a:p>
            <a:r>
              <a:rPr lang="en-US" sz="1200" b="0" i="0" kern="1200" dirty="0">
                <a:solidFill>
                  <a:schemeClr val="tx1"/>
                </a:solidFill>
                <a:effectLst/>
                <a:latin typeface="+mn-lt"/>
                <a:ea typeface="+mn-ea"/>
                <a:cs typeface="+mn-cs"/>
              </a:rPr>
              <a:t>After publication of our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Article,</a:t>
            </a:r>
            <a:r>
              <a:rPr lang="en-US" sz="1200" b="0" i="0" u="none" strike="noStrike" kern="1200" baseline="30000" dirty="0">
                <a:solidFill>
                  <a:schemeClr val="tx1"/>
                </a:solidFill>
                <a:effectLst/>
                <a:latin typeface="+mn-lt"/>
                <a:ea typeface="+mn-ea"/>
                <a:cs typeface="+mn-cs"/>
                <a:hlinkClick r:id="rId7"/>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several concerns were raised with respect to the veracity of the data and analyses conducted by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Corporation and its founder and our co-author,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in our publication. We launched an independent third-party peer review of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with the consent of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to evaluate the origination of the database elements, to confirm the completeness of the database, and to replicate the analyses presented in the paper.</a:t>
            </a:r>
          </a:p>
          <a:p>
            <a:r>
              <a:rPr lang="en-US" sz="1200" b="0" i="0" kern="1200" dirty="0">
                <a:solidFill>
                  <a:schemeClr val="tx1"/>
                </a:solidFill>
                <a:effectLst/>
                <a:latin typeface="+mn-lt"/>
                <a:ea typeface="+mn-ea"/>
                <a:cs typeface="+mn-cs"/>
              </a:rPr>
              <a:t>Our independent peer reviewers informed us that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would not transfer the full dataset, client contracts, and the full ISO audit report to their servers for analysis as such transfer would violate client agreements and confidentiality requirements. As such, our reviewers were not able to conduct an independent and private peer review and therefore notified us of their withdrawal from the peer-review process.</a:t>
            </a:r>
          </a:p>
          <a:p>
            <a:pPr marL="0" indent="0">
              <a:buFont typeface="Arial" panose="020B0604020202020204" pitchFamily="34" charset="0"/>
              <a:buNone/>
            </a:pPr>
            <a:endParaRPr lang="en-US" dirty="0"/>
          </a:p>
          <a:p>
            <a:r>
              <a:rPr lang="en-US" dirty="0" err="1"/>
              <a:t>Toci</a:t>
            </a:r>
            <a:r>
              <a:rPr lang="en-US" baseline="0" dirty="0"/>
              <a:t> update 7/31: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Primary endpoint not met: The difference in clinical status between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and placebo in patients assessed using a 7-category ordinal scale at week four was not statistically significant (p=0.36; odds ratio [95% CI] = 1.19 [0.81, 1.76], a statistically significant odds ratio greater than 1 would have </a:t>
            </a:r>
            <a:r>
              <a:rPr lang="en-US" sz="1200" b="0" i="0" u="none" strike="noStrike" kern="1200" baseline="0" dirty="0" err="1">
                <a:solidFill>
                  <a:schemeClr val="tx1"/>
                </a:solidFill>
                <a:latin typeface="+mn-lt"/>
                <a:ea typeface="+mn-ea"/>
                <a:cs typeface="+mn-cs"/>
              </a:rPr>
              <a:t>favoured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 There was no difference between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and placebo in the percentage of patients that died by week four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 19.7% and placebo = 19.4% with a difference [95% CI] of 0.3% [-7.6%, 8.2%], p=0.9410)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2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chemeClr val="tx1"/>
                </a:solidFill>
                <a:effectLst/>
                <a:latin typeface="+mn-lt"/>
                <a:ea typeface="+mn-ea"/>
                <a:cs typeface="+mn-cs"/>
              </a:rPr>
              <a:t>Ivermectin</a:t>
            </a:r>
            <a:r>
              <a:rPr lang="en-GB" sz="1200" b="1" i="0" u="none" strike="noStrike" kern="1200" dirty="0">
                <a:solidFill>
                  <a:schemeClr val="tx1"/>
                </a:solidFill>
                <a:effectLst/>
                <a:latin typeface="+mn-lt"/>
                <a:ea typeface="+mn-ea"/>
                <a:cs typeface="+mn-cs"/>
              </a:rPr>
              <a:t>: </a:t>
            </a:r>
            <a:r>
              <a:rPr lang="en-US" sz="1200" b="1" dirty="0"/>
              <a:t>The concentration resulting in 50% inhibition (IC50; 2 µM) was &gt; 35× higher than the maximum plasma concentration (</a:t>
            </a:r>
            <a:r>
              <a:rPr lang="en-US" sz="1200" b="1" dirty="0" err="1"/>
              <a:t>Cmax</a:t>
            </a:r>
            <a:r>
              <a:rPr lang="en-US" sz="1200" b="1" dirty="0"/>
              <a:t>) after oral administration of the approved dose</a:t>
            </a:r>
            <a:r>
              <a:rPr lang="en-US" sz="1200" b="1" baseline="0" dirty="0"/>
              <a:t> (200 mcg/kg)</a:t>
            </a:r>
            <a:endParaRPr lang="en-US" sz="1200"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43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5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55</a:t>
            </a:fld>
            <a:endParaRPr lang="en-US"/>
          </a:p>
        </p:txBody>
      </p:sp>
    </p:spTree>
    <p:extLst>
      <p:ext uri="{BB962C8B-B14F-4D97-AF65-F5344CB8AC3E}">
        <p14:creationId xmlns:p14="http://schemas.microsoft.com/office/powerpoint/2010/main" val="266036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9</a:t>
            </a:fld>
            <a:endParaRPr lang="en-US"/>
          </a:p>
        </p:txBody>
      </p:sp>
    </p:spTree>
    <p:extLst>
      <p:ext uri="{BB962C8B-B14F-4D97-AF65-F5344CB8AC3E}">
        <p14:creationId xmlns:p14="http://schemas.microsoft.com/office/powerpoint/2010/main" val="412042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10</a:t>
            </a:fld>
            <a:endParaRPr lang="en-US"/>
          </a:p>
        </p:txBody>
      </p:sp>
    </p:spTree>
    <p:extLst>
      <p:ext uri="{BB962C8B-B14F-4D97-AF65-F5344CB8AC3E}">
        <p14:creationId xmlns:p14="http://schemas.microsoft.com/office/powerpoint/2010/main" val="201760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11</a:t>
            </a:fld>
            <a:endParaRPr lang="en-US"/>
          </a:p>
        </p:txBody>
      </p:sp>
    </p:spTree>
    <p:extLst>
      <p:ext uri="{BB962C8B-B14F-4D97-AF65-F5344CB8AC3E}">
        <p14:creationId xmlns:p14="http://schemas.microsoft.com/office/powerpoint/2010/main" val="290709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12</a:t>
            </a:fld>
            <a:endParaRPr lang="en-US"/>
          </a:p>
        </p:txBody>
      </p:sp>
    </p:spTree>
    <p:extLst>
      <p:ext uri="{BB962C8B-B14F-4D97-AF65-F5344CB8AC3E}">
        <p14:creationId xmlns:p14="http://schemas.microsoft.com/office/powerpoint/2010/main" val="146068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346058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14</a:t>
            </a:fld>
            <a:endParaRPr lang="en-US"/>
          </a:p>
        </p:txBody>
      </p:sp>
    </p:spTree>
    <p:extLst>
      <p:ext uri="{BB962C8B-B14F-4D97-AF65-F5344CB8AC3E}">
        <p14:creationId xmlns:p14="http://schemas.microsoft.com/office/powerpoint/2010/main" val="65550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402546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16</a:t>
            </a:fld>
            <a:endParaRPr lang="en-US"/>
          </a:p>
        </p:txBody>
      </p:sp>
    </p:spTree>
    <p:extLst>
      <p:ext uri="{BB962C8B-B14F-4D97-AF65-F5344CB8AC3E}">
        <p14:creationId xmlns:p14="http://schemas.microsoft.com/office/powerpoint/2010/main" val="57666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7/31/20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14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05689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7/31/20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417344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21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3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61"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85"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0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3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5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81"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5"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2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5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7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0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25"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091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jpeg"/><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tags" Target="../tags/tag11.xml"/><Relationship Id="rId11" Type="http://schemas.openxmlformats.org/officeDocument/2006/relationships/slideLayout" Target="../slideLayouts/slideLayout31.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5.xml"/><Relationship Id="rId10" Type="http://schemas.openxmlformats.org/officeDocument/2006/relationships/slideLayout" Target="../slideLayouts/slideLayout30.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8.xml"/><Relationship Id="rId51" Type="http://schemas.openxmlformats.org/officeDocument/2006/relationships/tags" Target="../tags/tag33.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 id="2147483729"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7" r:id="rId3"/>
    <p:sldLayoutId id="2147483742"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13"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189"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6B054-721D-6A4D-A367-FC5AA75F8FA5}"/>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dirty="0"/>
              <a:t>Covenant Health</a:t>
            </a:r>
            <a:br>
              <a:rPr lang="en-US" dirty="0"/>
            </a:br>
            <a:r>
              <a:rPr lang="en-US" dirty="0"/>
              <a:t>Regional Update for Physicians</a:t>
            </a:r>
          </a:p>
        </p:txBody>
      </p:sp>
      <p:sp>
        <p:nvSpPr>
          <p:cNvPr id="6" name="Subtitle 5">
            <a:extLst>
              <a:ext uri="{FF2B5EF4-FFF2-40B4-BE49-F238E27FC236}">
                <a16:creationId xmlns:a16="http://schemas.microsoft.com/office/drawing/2014/main" id="{560B31AF-7F72-534C-AF64-C57CCAEB887E}"/>
              </a:ext>
            </a:extLst>
          </p:cNvPr>
          <p:cNvSpPr>
            <a:spLocks noGrp="1"/>
          </p:cNvSpPr>
          <p:nvPr>
            <p:ph type="subTitle" idx="1"/>
          </p:nvPr>
        </p:nvSpPr>
        <p:spPr>
          <a:xfrm>
            <a:off x="1828800" y="4035972"/>
            <a:ext cx="8534400" cy="1069428"/>
          </a:xfrm>
        </p:spPr>
        <p:txBody>
          <a:bodyPr/>
          <a:lstStyle/>
          <a:p>
            <a:r>
              <a:rPr lang="en-US" dirty="0"/>
              <a:t>July 31, 2020</a:t>
            </a:r>
          </a:p>
        </p:txBody>
      </p:sp>
    </p:spTree>
    <p:extLst>
      <p:ext uri="{BB962C8B-B14F-4D97-AF65-F5344CB8AC3E}">
        <p14:creationId xmlns:p14="http://schemas.microsoft.com/office/powerpoint/2010/main" val="239104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5"/>
            <a:ext cx="10524744" cy="730376"/>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19387663"/>
              </p:ext>
            </p:extLst>
          </p:nvPr>
        </p:nvGraphicFramePr>
        <p:xfrm>
          <a:off x="784551" y="4447959"/>
          <a:ext cx="10648298" cy="1518501"/>
        </p:xfrm>
        <a:graphic>
          <a:graphicData uri="http://schemas.openxmlformats.org/drawingml/2006/table">
            <a:tbl>
              <a:tblPr firstRow="1" bandRow="1">
                <a:tableStyleId>{073A0DAA-6AF3-43AB-8588-CEC1D06C72B9}</a:tableStyleId>
              </a:tblPr>
              <a:tblGrid>
                <a:gridCol w="1623355">
                  <a:extLst>
                    <a:ext uri="{9D8B030D-6E8A-4147-A177-3AD203B41FA5}">
                      <a16:colId xmlns:a16="http://schemas.microsoft.com/office/drawing/2014/main" val="20000"/>
                    </a:ext>
                  </a:extLst>
                </a:gridCol>
                <a:gridCol w="1074451">
                  <a:extLst>
                    <a:ext uri="{9D8B030D-6E8A-4147-A177-3AD203B41FA5}">
                      <a16:colId xmlns:a16="http://schemas.microsoft.com/office/drawing/2014/main" val="20001"/>
                    </a:ext>
                  </a:extLst>
                </a:gridCol>
                <a:gridCol w="939871">
                  <a:extLst>
                    <a:ext uri="{9D8B030D-6E8A-4147-A177-3AD203B41FA5}">
                      <a16:colId xmlns:a16="http://schemas.microsoft.com/office/drawing/2014/main" val="20002"/>
                    </a:ext>
                  </a:extLst>
                </a:gridCol>
                <a:gridCol w="1110155">
                  <a:extLst>
                    <a:ext uri="{9D8B030D-6E8A-4147-A177-3AD203B41FA5}">
                      <a16:colId xmlns:a16="http://schemas.microsoft.com/office/drawing/2014/main" val="20003"/>
                    </a:ext>
                  </a:extLst>
                </a:gridCol>
                <a:gridCol w="1082702">
                  <a:extLst>
                    <a:ext uri="{9D8B030D-6E8A-4147-A177-3AD203B41FA5}">
                      <a16:colId xmlns:a16="http://schemas.microsoft.com/office/drawing/2014/main" val="20004"/>
                    </a:ext>
                  </a:extLst>
                </a:gridCol>
                <a:gridCol w="1024928">
                  <a:extLst>
                    <a:ext uri="{9D8B030D-6E8A-4147-A177-3AD203B41FA5}">
                      <a16:colId xmlns:a16="http://schemas.microsoft.com/office/drawing/2014/main" val="20005"/>
                    </a:ext>
                  </a:extLst>
                </a:gridCol>
                <a:gridCol w="941531">
                  <a:extLst>
                    <a:ext uri="{9D8B030D-6E8A-4147-A177-3AD203B41FA5}">
                      <a16:colId xmlns:a16="http://schemas.microsoft.com/office/drawing/2014/main" val="20006"/>
                    </a:ext>
                  </a:extLst>
                </a:gridCol>
                <a:gridCol w="950435">
                  <a:extLst>
                    <a:ext uri="{9D8B030D-6E8A-4147-A177-3AD203B41FA5}">
                      <a16:colId xmlns:a16="http://schemas.microsoft.com/office/drawing/2014/main" val="20007"/>
                    </a:ext>
                  </a:extLst>
                </a:gridCol>
                <a:gridCol w="950435">
                  <a:extLst>
                    <a:ext uri="{9D8B030D-6E8A-4147-A177-3AD203B41FA5}">
                      <a16:colId xmlns:a16="http://schemas.microsoft.com/office/drawing/2014/main" val="20008"/>
                    </a:ext>
                  </a:extLst>
                </a:gridCol>
                <a:gridCol w="950435">
                  <a:extLst>
                    <a:ext uri="{9D8B030D-6E8A-4147-A177-3AD203B41FA5}">
                      <a16:colId xmlns:a16="http://schemas.microsoft.com/office/drawing/2014/main" val="20009"/>
                    </a:ext>
                  </a:extLst>
                </a:gridCol>
              </a:tblGrid>
              <a:tr h="185001">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7/29</a:t>
                      </a:r>
                    </a:p>
                  </a:txBody>
                  <a:tcPr/>
                </a:tc>
                <a:tc>
                  <a:txBody>
                    <a:bodyPr/>
                    <a:lstStyle/>
                    <a:p>
                      <a:pPr algn="ctr"/>
                      <a:r>
                        <a:rPr lang="en-US" dirty="0">
                          <a:latin typeface="Arial" panose="020B0604020202020204" pitchFamily="34" charset="0"/>
                          <a:cs typeface="Arial" panose="020B0604020202020204" pitchFamily="34" charset="0"/>
                        </a:rPr>
                        <a:t>7/27</a:t>
                      </a:r>
                    </a:p>
                  </a:txBody>
                  <a:tcPr/>
                </a:tc>
                <a:tc>
                  <a:txBody>
                    <a:bodyPr/>
                    <a:lstStyle/>
                    <a:p>
                      <a:pPr algn="ctr"/>
                      <a:r>
                        <a:rPr lang="en-US" dirty="0">
                          <a:latin typeface="Arial" panose="020B0604020202020204" pitchFamily="34" charset="0"/>
                          <a:cs typeface="Arial" panose="020B0604020202020204" pitchFamily="34" charset="0"/>
                        </a:rPr>
                        <a:t>7/22</a:t>
                      </a:r>
                    </a:p>
                  </a:txBody>
                  <a:tcPr/>
                </a:tc>
                <a:tc>
                  <a:txBody>
                    <a:bodyPr/>
                    <a:lstStyle/>
                    <a:p>
                      <a:pPr algn="ctr"/>
                      <a:r>
                        <a:rPr lang="en-US" dirty="0">
                          <a:latin typeface="Arial" panose="020B0604020202020204" pitchFamily="34" charset="0"/>
                          <a:cs typeface="Arial" panose="020B0604020202020204" pitchFamily="34" charset="0"/>
                        </a:rPr>
                        <a:t>7/20</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7/15</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7/13</a:t>
                      </a:r>
                    </a:p>
                  </a:txBody>
                  <a:tcPr/>
                </a:tc>
                <a:tc>
                  <a:txBody>
                    <a:bodyPr/>
                    <a:lstStyle/>
                    <a:p>
                      <a:pPr algn="ctr"/>
                      <a:r>
                        <a:rPr lang="en-US" dirty="0">
                          <a:latin typeface="Arial" panose="020B0604020202020204" pitchFamily="34" charset="0"/>
                          <a:cs typeface="Arial" panose="020B0604020202020204" pitchFamily="34" charset="0"/>
                        </a:rPr>
                        <a:t>7/8</a:t>
                      </a:r>
                    </a:p>
                  </a:txBody>
                  <a:tcPr/>
                </a:tc>
                <a:tc>
                  <a:txBody>
                    <a:bodyPr/>
                    <a:lstStyle/>
                    <a:p>
                      <a:pPr algn="ctr"/>
                      <a:r>
                        <a:rPr lang="en-US" dirty="0">
                          <a:latin typeface="Arial" panose="020B0604020202020204" pitchFamily="34" charset="0"/>
                          <a:cs typeface="Arial" panose="020B0604020202020204" pitchFamily="34" charset="0"/>
                        </a:rPr>
                        <a:t>7/6</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411061">
                <a:tc>
                  <a:txBody>
                    <a:bodyPr/>
                    <a:lstStyle/>
                    <a:p>
                      <a:r>
                        <a:rPr lang="en-US" dirty="0">
                          <a:latin typeface="Arial" panose="020B0604020202020204" pitchFamily="34" charset="0"/>
                          <a:cs typeface="Arial" panose="020B0604020202020204" pitchFamily="34" charset="0"/>
                        </a:rPr>
                        <a:t>Cases</a:t>
                      </a:r>
                    </a:p>
                  </a:txBody>
                  <a:tcPr/>
                </a:tc>
                <a:tc>
                  <a:txBody>
                    <a:bodyPr/>
                    <a:lstStyle/>
                    <a:p>
                      <a:pPr algn="ctr"/>
                      <a:r>
                        <a:rPr lang="en-US" dirty="0">
                          <a:latin typeface="Arial Narrow" panose="020B0606020202030204" pitchFamily="34" charset="0"/>
                          <a:cs typeface="Arial" panose="020B0604020202020204" pitchFamily="34" charset="0"/>
                        </a:rPr>
                        <a:t>403,307</a:t>
                      </a:r>
                    </a:p>
                  </a:txBody>
                  <a:tcPr/>
                </a:tc>
                <a:tc>
                  <a:txBody>
                    <a:bodyPr/>
                    <a:lstStyle/>
                    <a:p>
                      <a:pPr algn="ctr"/>
                      <a:r>
                        <a:rPr lang="en-US" dirty="0">
                          <a:latin typeface="Arial Narrow" panose="020B0606020202030204" pitchFamily="34" charset="0"/>
                          <a:cs typeface="Arial" panose="020B0604020202020204" pitchFamily="34" charset="0"/>
                        </a:rPr>
                        <a:t>385,923</a:t>
                      </a:r>
                    </a:p>
                  </a:txBody>
                  <a:tcPr/>
                </a:tc>
                <a:tc>
                  <a:txBody>
                    <a:bodyPr/>
                    <a:lstStyle/>
                    <a:p>
                      <a:pPr algn="ctr"/>
                      <a:r>
                        <a:rPr lang="en-US" dirty="0">
                          <a:latin typeface="Arial Narrow" panose="020B0606020202030204" pitchFamily="34" charset="0"/>
                          <a:cs typeface="Arial" panose="020B0604020202020204" pitchFamily="34" charset="0"/>
                        </a:rPr>
                        <a:t>351,618</a:t>
                      </a:r>
                    </a:p>
                  </a:txBody>
                  <a:tcPr/>
                </a:tc>
                <a:tc>
                  <a:txBody>
                    <a:bodyPr/>
                    <a:lstStyle/>
                    <a:p>
                      <a:pPr algn="ctr"/>
                      <a:r>
                        <a:rPr lang="en-US" dirty="0">
                          <a:latin typeface="Arial Narrow" panose="020B0606020202030204" pitchFamily="34" charset="0"/>
                          <a:cs typeface="Arial" panose="020B0604020202020204" pitchFamily="34" charset="0"/>
                        </a:rPr>
                        <a:t>332,434</a:t>
                      </a:r>
                    </a:p>
                  </a:txBody>
                  <a:tcPr/>
                </a:tc>
                <a:tc>
                  <a:txBody>
                    <a:bodyPr/>
                    <a:lstStyle/>
                    <a:p>
                      <a:pPr algn="ctr"/>
                      <a:r>
                        <a:rPr lang="en-US" dirty="0">
                          <a:latin typeface="Arial Narrow" panose="020B0606020202030204" pitchFamily="34" charset="0"/>
                          <a:cs typeface="Arial" panose="020B0604020202020204" pitchFamily="34" charset="0"/>
                        </a:rPr>
                        <a:t>282,365</a:t>
                      </a:r>
                    </a:p>
                  </a:txBody>
                  <a:tcPr/>
                </a:tc>
                <a:tc>
                  <a:txBody>
                    <a:bodyPr/>
                    <a:lstStyle/>
                    <a:p>
                      <a:pPr algn="ctr"/>
                      <a:r>
                        <a:rPr lang="en-US" dirty="0">
                          <a:latin typeface="Arial Narrow" panose="020B0606020202030204" pitchFamily="34" charset="0"/>
                          <a:cs typeface="Arial" panose="020B0604020202020204" pitchFamily="34" charset="0"/>
                        </a:rPr>
                        <a:t>264,363</a:t>
                      </a:r>
                    </a:p>
                  </a:txBody>
                  <a:tcPr/>
                </a:tc>
                <a:tc>
                  <a:txBody>
                    <a:bodyPr/>
                    <a:lstStyle/>
                    <a:p>
                      <a:pPr algn="ctr"/>
                      <a:r>
                        <a:rPr lang="en-US" dirty="0">
                          <a:latin typeface="Arial Narrow" panose="020B0606020202030204" pitchFamily="34" charset="0"/>
                          <a:cs typeface="Arial" panose="020B0604020202020204" pitchFamily="34" charset="0"/>
                        </a:rPr>
                        <a:t>210,585</a:t>
                      </a:r>
                    </a:p>
                  </a:txBody>
                  <a:tcPr/>
                </a:tc>
                <a:tc>
                  <a:txBody>
                    <a:bodyPr/>
                    <a:lstStyle/>
                    <a:p>
                      <a:pPr algn="ctr"/>
                      <a:r>
                        <a:rPr lang="en-US" dirty="0">
                          <a:latin typeface="Arial Narrow" panose="020B0606020202030204" pitchFamily="34" charset="0"/>
                          <a:cs typeface="Arial" panose="020B0604020202020204" pitchFamily="34" charset="0"/>
                        </a:rPr>
                        <a:t>200,557</a:t>
                      </a:r>
                    </a:p>
                  </a:txBody>
                  <a:tcPr/>
                </a:tc>
                <a:tc>
                  <a:txBody>
                    <a:bodyPr/>
                    <a:lstStyle/>
                    <a:p>
                      <a:pPr algn="ctr"/>
                      <a:r>
                        <a:rPr lang="en-US"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Deaths</a:t>
                      </a:r>
                    </a:p>
                  </a:txBody>
                  <a:tcPr/>
                </a:tc>
                <a:tc>
                  <a:txBody>
                    <a:bodyPr/>
                    <a:lstStyle/>
                    <a:p>
                      <a:pPr algn="ctr"/>
                      <a:r>
                        <a:rPr lang="en-US" dirty="0">
                          <a:latin typeface="Arial Narrow" panose="020B0606020202030204" pitchFamily="34" charset="0"/>
                          <a:cs typeface="Arial" panose="020B0604020202020204" pitchFamily="34" charset="0"/>
                        </a:rPr>
                        <a:t>6190</a:t>
                      </a:r>
                    </a:p>
                  </a:txBody>
                  <a:tcPr/>
                </a:tc>
                <a:tc>
                  <a:txBody>
                    <a:bodyPr/>
                    <a:lstStyle/>
                    <a:p>
                      <a:pPr algn="ctr"/>
                      <a:r>
                        <a:rPr lang="en-US" dirty="0">
                          <a:latin typeface="Arial Narrow" panose="020B0606020202030204" pitchFamily="34" charset="0"/>
                          <a:cs typeface="Arial" panose="020B0604020202020204" pitchFamily="34" charset="0"/>
                        </a:rPr>
                        <a:t>5713</a:t>
                      </a:r>
                    </a:p>
                  </a:txBody>
                  <a:tcPr/>
                </a:tc>
                <a:tc>
                  <a:txBody>
                    <a:bodyPr/>
                    <a:lstStyle/>
                    <a:p>
                      <a:pPr algn="ctr"/>
                      <a:r>
                        <a:rPr lang="en-US" dirty="0">
                          <a:latin typeface="Arial Narrow" panose="020B0606020202030204" pitchFamily="34" charset="0"/>
                          <a:cs typeface="Arial" panose="020B0604020202020204" pitchFamily="34" charset="0"/>
                        </a:rPr>
                        <a:t>4348</a:t>
                      </a:r>
                    </a:p>
                  </a:txBody>
                  <a:tcPr/>
                </a:tc>
                <a:tc>
                  <a:txBody>
                    <a:bodyPr/>
                    <a:lstStyle/>
                    <a:p>
                      <a:pPr algn="ctr"/>
                      <a:r>
                        <a:rPr lang="en-US" dirty="0">
                          <a:latin typeface="Arial Narrow" panose="020B0606020202030204" pitchFamily="34" charset="0"/>
                          <a:cs typeface="Arial" panose="020B0604020202020204" pitchFamily="34" charset="0"/>
                        </a:rPr>
                        <a:t>4020</a:t>
                      </a:r>
                    </a:p>
                  </a:txBody>
                  <a:tcPr/>
                </a:tc>
                <a:tc>
                  <a:txBody>
                    <a:bodyPr/>
                    <a:lstStyle/>
                    <a:p>
                      <a:pPr algn="ctr"/>
                      <a:r>
                        <a:rPr lang="en-US" dirty="0">
                          <a:latin typeface="Arial Narrow" panose="020B0606020202030204" pitchFamily="34" charset="0"/>
                          <a:cs typeface="Arial" panose="020B0604020202020204" pitchFamily="34" charset="0"/>
                        </a:rPr>
                        <a:t>3432</a:t>
                      </a:r>
                    </a:p>
                  </a:txBody>
                  <a:tcPr/>
                </a:tc>
                <a:tc>
                  <a:txBody>
                    <a:bodyPr/>
                    <a:lstStyle/>
                    <a:p>
                      <a:pPr algn="ctr"/>
                      <a:r>
                        <a:rPr lang="en-US" dirty="0">
                          <a:latin typeface="Arial Narrow" panose="020B0606020202030204" pitchFamily="34" charset="0"/>
                          <a:cs typeface="Arial" panose="020B0604020202020204" pitchFamily="34" charset="0"/>
                        </a:rPr>
                        <a:t>3235</a:t>
                      </a:r>
                    </a:p>
                  </a:txBody>
                  <a:tcPr/>
                </a:tc>
                <a:tc>
                  <a:txBody>
                    <a:bodyPr/>
                    <a:lstStyle/>
                    <a:p>
                      <a:pPr algn="ctr"/>
                      <a:r>
                        <a:rPr lang="en-US" dirty="0">
                          <a:latin typeface="Arial Narrow" panose="020B0606020202030204" pitchFamily="34" charset="0"/>
                          <a:cs typeface="Arial" panose="020B0604020202020204" pitchFamily="34" charset="0"/>
                        </a:rPr>
                        <a:t>2715</a:t>
                      </a:r>
                    </a:p>
                  </a:txBody>
                  <a:tcPr/>
                </a:tc>
                <a:tc>
                  <a:txBody>
                    <a:bodyPr/>
                    <a:lstStyle/>
                    <a:p>
                      <a:pPr algn="ctr"/>
                      <a:r>
                        <a:rPr lang="en-US" dirty="0">
                          <a:latin typeface="Arial Narrow" panose="020B0606020202030204" pitchFamily="34" charset="0"/>
                          <a:cs typeface="Arial" panose="020B0604020202020204" pitchFamily="34" charset="0"/>
                        </a:rPr>
                        <a:t>2655</a:t>
                      </a:r>
                    </a:p>
                  </a:txBody>
                  <a:tcPr/>
                </a:tc>
                <a:tc>
                  <a:txBody>
                    <a:bodyPr/>
                    <a:lstStyle/>
                    <a:p>
                      <a:pPr algn="ctr"/>
                      <a:r>
                        <a:rPr lang="en-US"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Hospitalized</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9781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10,569</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10,405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8698</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stretch>
            <a:fillRect/>
          </a:stretch>
        </p:blipFill>
        <p:spPr>
          <a:xfrm>
            <a:off x="0" y="723981"/>
            <a:ext cx="12192000" cy="3609259"/>
          </a:xfrm>
          <a:prstGeom prst="rect">
            <a:avLst/>
          </a:prstGeom>
        </p:spPr>
      </p:pic>
    </p:spTree>
    <p:extLst>
      <p:ext uri="{BB962C8B-B14F-4D97-AF65-F5344CB8AC3E}">
        <p14:creationId xmlns:p14="http://schemas.microsoft.com/office/powerpoint/2010/main" val="190824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91" y="0"/>
            <a:ext cx="9784080" cy="891540"/>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5C0751-1C81-C043-A4B1-012D8EDC3B4A}"/>
              </a:ext>
            </a:extLst>
          </p:cNvPr>
          <p:cNvPicPr>
            <a:picLocks noChangeAspect="1"/>
          </p:cNvPicPr>
          <p:nvPr/>
        </p:nvPicPr>
        <p:blipFill rotWithShape="1">
          <a:blip r:embed="rId3"/>
          <a:srcRect l="688"/>
          <a:stretch/>
        </p:blipFill>
        <p:spPr>
          <a:xfrm>
            <a:off x="841376" y="722273"/>
            <a:ext cx="10312575" cy="5518507"/>
          </a:xfrm>
          <a:prstGeom prst="rect">
            <a:avLst/>
          </a:prstGeom>
        </p:spPr>
      </p:pic>
    </p:spTree>
    <p:extLst>
      <p:ext uri="{BB962C8B-B14F-4D97-AF65-F5344CB8AC3E}">
        <p14:creationId xmlns:p14="http://schemas.microsoft.com/office/powerpoint/2010/main" val="4102918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63" y="-96115"/>
            <a:ext cx="9784080" cy="1508760"/>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47650" y="585113"/>
            <a:ext cx="11696700" cy="5676900"/>
          </a:xfrm>
          <a:prstGeom prst="rect">
            <a:avLst/>
          </a:prstGeom>
        </p:spPr>
      </p:pic>
    </p:spTree>
    <p:extLst>
      <p:ext uri="{BB962C8B-B14F-4D97-AF65-F5344CB8AC3E}">
        <p14:creationId xmlns:p14="http://schemas.microsoft.com/office/powerpoint/2010/main" val="4186508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039" y="187349"/>
            <a:ext cx="9784080" cy="809347"/>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517" t="1654" r="592" b="1660"/>
          <a:stretch/>
        </p:blipFill>
        <p:spPr>
          <a:xfrm>
            <a:off x="344714" y="2344347"/>
            <a:ext cx="11502571" cy="3149600"/>
          </a:xfrm>
          <a:prstGeom prst="rect">
            <a:avLst/>
          </a:prstGeom>
        </p:spPr>
      </p:pic>
    </p:spTree>
    <p:extLst>
      <p:ext uri="{BB962C8B-B14F-4D97-AF65-F5344CB8AC3E}">
        <p14:creationId xmlns:p14="http://schemas.microsoft.com/office/powerpoint/2010/main" val="554794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895" y="169061"/>
            <a:ext cx="9784080" cy="855067"/>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541" t="1357" b="1150"/>
          <a:stretch/>
        </p:blipFill>
        <p:spPr>
          <a:xfrm>
            <a:off x="296726" y="1283793"/>
            <a:ext cx="11661911" cy="4299498"/>
          </a:xfrm>
          <a:prstGeom prst="rect">
            <a:avLst/>
          </a:prstGeom>
        </p:spPr>
      </p:pic>
    </p:spTree>
    <p:extLst>
      <p:ext uri="{BB962C8B-B14F-4D97-AF65-F5344CB8AC3E}">
        <p14:creationId xmlns:p14="http://schemas.microsoft.com/office/powerpoint/2010/main" val="287201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65" y="178205"/>
            <a:ext cx="9784080" cy="873355"/>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442" t="4030" r="747" b="4372"/>
          <a:stretch/>
        </p:blipFill>
        <p:spPr>
          <a:xfrm>
            <a:off x="275665" y="2171596"/>
            <a:ext cx="11604811" cy="1195279"/>
          </a:xfrm>
          <a:prstGeom prst="rect">
            <a:avLst/>
          </a:prstGeom>
        </p:spPr>
      </p:pic>
      <p:pic>
        <p:nvPicPr>
          <p:cNvPr id="6" name="Picture 5"/>
          <p:cNvPicPr>
            <a:picLocks noChangeAspect="1"/>
          </p:cNvPicPr>
          <p:nvPr/>
        </p:nvPicPr>
        <p:blipFill rotWithShape="1">
          <a:blip r:embed="rId4"/>
          <a:srcRect l="522" t="2557" r="747" b="2116"/>
          <a:stretch/>
        </p:blipFill>
        <p:spPr>
          <a:xfrm>
            <a:off x="275665" y="3669432"/>
            <a:ext cx="11604812" cy="1943101"/>
          </a:xfrm>
          <a:prstGeom prst="rect">
            <a:avLst/>
          </a:prstGeom>
        </p:spPr>
      </p:pic>
    </p:spTree>
    <p:extLst>
      <p:ext uri="{BB962C8B-B14F-4D97-AF65-F5344CB8AC3E}">
        <p14:creationId xmlns:p14="http://schemas.microsoft.com/office/powerpoint/2010/main" val="4212690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1971864" y="3293926"/>
            <a:ext cx="8506847" cy="3414881"/>
          </a:xfrm>
          <a:prstGeom prst="rect">
            <a:avLst/>
          </a:prstGeom>
        </p:spPr>
      </p:pic>
      <p:pic>
        <p:nvPicPr>
          <p:cNvPr id="9" name="Picture 8"/>
          <p:cNvPicPr>
            <a:picLocks noChangeAspect="1"/>
          </p:cNvPicPr>
          <p:nvPr/>
        </p:nvPicPr>
        <p:blipFill>
          <a:blip r:embed="rId4"/>
          <a:stretch>
            <a:fillRect/>
          </a:stretch>
        </p:blipFill>
        <p:spPr>
          <a:xfrm>
            <a:off x="346509" y="1435878"/>
            <a:ext cx="11223057" cy="1501913"/>
          </a:xfrm>
          <a:prstGeom prst="rect">
            <a:avLst/>
          </a:prstGeom>
        </p:spPr>
      </p:pic>
    </p:spTree>
    <p:extLst>
      <p:ext uri="{BB962C8B-B14F-4D97-AF65-F5344CB8AC3E}">
        <p14:creationId xmlns:p14="http://schemas.microsoft.com/office/powerpoint/2010/main" val="159965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 Revised</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45671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2355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solidFill>
                  <a:schemeClr val="bg1"/>
                </a:solidFill>
              </a:rPr>
              <a:t>Caregivers</a:t>
            </a:r>
          </a:p>
        </p:txBody>
      </p:sp>
      <p:grpSp>
        <p:nvGrpSpPr>
          <p:cNvPr id="12" name="Group 11"/>
          <p:cNvGrpSpPr/>
          <p:nvPr/>
        </p:nvGrpSpPr>
        <p:grpSpPr>
          <a:xfrm>
            <a:off x="2427561" y="639068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61927"/>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915" y="910447"/>
            <a:ext cx="4499117" cy="584775"/>
          </a:xfrm>
          <a:prstGeom prst="rect">
            <a:avLst/>
          </a:prstGeom>
          <a:noFill/>
        </p:spPr>
        <p:txBody>
          <a:bodyPr wrap="none" rtlCol="0">
            <a:spAutoFit/>
          </a:bodyPr>
          <a:lstStyle/>
          <a:p>
            <a:r>
              <a:rPr lang="en-US" sz="3200" dirty="0"/>
              <a:t>COVID Related Furloughs</a:t>
            </a:r>
          </a:p>
        </p:txBody>
      </p:sp>
      <p:pic>
        <p:nvPicPr>
          <p:cNvPr id="2" name="Picture 1"/>
          <p:cNvPicPr>
            <a:picLocks noChangeAspect="1"/>
          </p:cNvPicPr>
          <p:nvPr/>
        </p:nvPicPr>
        <p:blipFill>
          <a:blip r:embed="rId3"/>
          <a:stretch>
            <a:fillRect/>
          </a:stretch>
        </p:blipFill>
        <p:spPr>
          <a:xfrm>
            <a:off x="1497795" y="1495222"/>
            <a:ext cx="8625757" cy="4853324"/>
          </a:xfrm>
          <a:prstGeom prst="rect">
            <a:avLst/>
          </a:prstGeom>
        </p:spPr>
      </p:pic>
    </p:spTree>
    <p:extLst>
      <p:ext uri="{BB962C8B-B14F-4D97-AF65-F5344CB8AC3E}">
        <p14:creationId xmlns:p14="http://schemas.microsoft.com/office/powerpoint/2010/main" val="130037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sz="2400" b="1" dirty="0"/>
              <a:t>Cristian </a:t>
            </a:r>
            <a:r>
              <a:rPr lang="en-US" sz="2400" b="1" dirty="0" err="1"/>
              <a:t>Requenez</a:t>
            </a:r>
            <a:r>
              <a:rPr lang="en-US" sz="2400" b="1" dirty="0"/>
              <a:t>, MS</a:t>
            </a:r>
          </a:p>
          <a:p>
            <a:r>
              <a:rPr lang="en-US" sz="2400" dirty="0"/>
              <a:t>Clinical Data Analyst</a:t>
            </a:r>
          </a:p>
          <a:p>
            <a:r>
              <a:rPr lang="en-US" sz="2400" dirty="0"/>
              <a:t>Performance Improvement and Decision Support Services</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2222841" y="302333"/>
            <a:ext cx="10363200" cy="1470025"/>
          </a:xfrm>
          <a:effectLst>
            <a:outerShdw blurRad="50800" dist="38100" dir="2700000" algn="tl" rotWithShape="0">
              <a:prstClr val="black">
                <a:alpha val="40000"/>
              </a:prstClr>
            </a:outerShdw>
          </a:effectLst>
        </p:spPr>
        <p:txBody>
          <a:bodyPr/>
          <a:lstStyle/>
          <a:p>
            <a:r>
              <a:rPr lang="en-US" sz="5400" dirty="0"/>
              <a:t>Reflection</a:t>
            </a:r>
          </a:p>
        </p:txBody>
      </p:sp>
      <p:sp>
        <p:nvSpPr>
          <p:cNvPr id="3" name="Subtitle 2">
            <a:extLst>
              <a:ext uri="{FF2B5EF4-FFF2-40B4-BE49-F238E27FC236}">
                <a16:creationId xmlns:a16="http://schemas.microsoft.com/office/drawing/2014/main" id="{D70C335F-AA52-3E46-93A3-40312A7C9E92}"/>
              </a:ext>
            </a:extLst>
          </p:cNvPr>
          <p:cNvSpPr>
            <a:spLocks noGrp="1"/>
          </p:cNvSpPr>
          <p:nvPr>
            <p:ph type="subTitle" idx="1"/>
          </p:nvPr>
        </p:nvSpPr>
        <p:spPr>
          <a:xfrm>
            <a:off x="635726" y="3048000"/>
            <a:ext cx="5747657" cy="2473234"/>
          </a:xfrm>
          <a:effectLst>
            <a:outerShdw blurRad="50800" dist="38100" dir="2700000" algn="tl" rotWithShape="0">
              <a:prstClr val="black">
                <a:alpha val="40000"/>
              </a:prstClr>
            </a:outerShdw>
          </a:effectLst>
        </p:spPr>
        <p:txBody>
          <a:bodyPr/>
          <a:lstStyle/>
          <a:p>
            <a:r>
              <a:rPr lang="en-US" i="1" dirty="0">
                <a:latin typeface="Times New Roman" panose="02020603050405020304" pitchFamily="18" charset="0"/>
                <a:cs typeface="Times New Roman" panose="02020603050405020304" pitchFamily="18" charset="0"/>
              </a:rPr>
              <a:t>“Any idiot can face a crisis; it’s this day-to-day living that wears you out.”</a:t>
            </a:r>
          </a:p>
        </p:txBody>
      </p:sp>
      <p:pic>
        <p:nvPicPr>
          <p:cNvPr id="5" name="Picture 4">
            <a:extLst>
              <a:ext uri="{FF2B5EF4-FFF2-40B4-BE49-F238E27FC236}">
                <a16:creationId xmlns:a16="http://schemas.microsoft.com/office/drawing/2014/main" id="{966351F8-C590-9C4E-B061-671DBD9E7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735" y="1466288"/>
            <a:ext cx="4178300" cy="2806700"/>
          </a:xfrm>
          <a:prstGeom prst="rect">
            <a:avLst/>
          </a:prstGeom>
        </p:spPr>
      </p:pic>
      <p:sp>
        <p:nvSpPr>
          <p:cNvPr id="6" name="TextBox 5">
            <a:extLst>
              <a:ext uri="{FF2B5EF4-FFF2-40B4-BE49-F238E27FC236}">
                <a16:creationId xmlns:a16="http://schemas.microsoft.com/office/drawing/2014/main" id="{150930E9-6EC9-044B-B91C-F362C0B5EC12}"/>
              </a:ext>
            </a:extLst>
          </p:cNvPr>
          <p:cNvSpPr txBox="1"/>
          <p:nvPr/>
        </p:nvSpPr>
        <p:spPr>
          <a:xfrm>
            <a:off x="8725695" y="4293200"/>
            <a:ext cx="1620380" cy="369332"/>
          </a:xfrm>
          <a:prstGeom prst="rect">
            <a:avLst/>
          </a:prstGeom>
          <a:noFill/>
        </p:spPr>
        <p:txBody>
          <a:bodyPr wrap="none" rtlCol="0">
            <a:spAutoFit/>
          </a:bodyPr>
          <a:lstStyle/>
          <a:p>
            <a:r>
              <a:rPr lang="en-US" dirty="0">
                <a:solidFill>
                  <a:schemeClr val="bg1"/>
                </a:solidFill>
              </a:rPr>
              <a:t>Anton Chekhov</a:t>
            </a:r>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6" name="Picture 5" descr="A screenshot of a cell phone&#10;&#10;Description automatically generated">
            <a:extLst>
              <a:ext uri="{FF2B5EF4-FFF2-40B4-BE49-F238E27FC236}">
                <a16:creationId xmlns:a16="http://schemas.microsoft.com/office/drawing/2014/main" id="{9CE56398-C175-445D-8435-0D7B99581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466" y="977262"/>
            <a:ext cx="6541068" cy="4996918"/>
          </a:xfrm>
          <a:prstGeom prst="rect">
            <a:avLst/>
          </a:prstGeom>
        </p:spPr>
      </p:pic>
      <p:sp>
        <p:nvSpPr>
          <p:cNvPr id="2" name="Rectangle 1">
            <a:extLst>
              <a:ext uri="{FF2B5EF4-FFF2-40B4-BE49-F238E27FC236}">
                <a16:creationId xmlns:a16="http://schemas.microsoft.com/office/drawing/2014/main" id="{8A447C3A-C7B1-7145-ADBD-7EA529F626D8}"/>
              </a:ext>
            </a:extLst>
          </p:cNvPr>
          <p:cNvSpPr/>
          <p:nvPr/>
        </p:nvSpPr>
        <p:spPr>
          <a:xfrm>
            <a:off x="2825466" y="3721210"/>
            <a:ext cx="5626771" cy="318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0AB399-8B06-6347-9FA8-90DBD6455570}"/>
              </a:ext>
            </a:extLst>
          </p:cNvPr>
          <p:cNvSpPr txBox="1"/>
          <p:nvPr/>
        </p:nvSpPr>
        <p:spPr>
          <a:xfrm>
            <a:off x="8452237" y="3695571"/>
            <a:ext cx="758541" cy="369332"/>
          </a:xfrm>
          <a:prstGeom prst="rect">
            <a:avLst/>
          </a:prstGeom>
          <a:noFill/>
        </p:spPr>
        <p:txBody>
          <a:bodyPr wrap="none" rtlCol="0">
            <a:spAutoFit/>
          </a:bodyPr>
          <a:lstStyle/>
          <a:p>
            <a:r>
              <a:rPr lang="en-US" b="1" dirty="0">
                <a:solidFill>
                  <a:srgbClr val="FF0000"/>
                </a:solidFill>
              </a:rPr>
              <a:t>15.8%</a:t>
            </a:r>
          </a:p>
        </p:txBody>
      </p:sp>
    </p:spTree>
    <p:extLst>
      <p:ext uri="{BB962C8B-B14F-4D97-AF65-F5344CB8AC3E}">
        <p14:creationId xmlns:p14="http://schemas.microsoft.com/office/powerpoint/2010/main" val="914226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8" name="Picture 7" descr="A close up of a map&#10;&#10;Description automatically generated">
            <a:extLst>
              <a:ext uri="{FF2B5EF4-FFF2-40B4-BE49-F238E27FC236}">
                <a16:creationId xmlns:a16="http://schemas.microsoft.com/office/drawing/2014/main" id="{DE9D6DA4-A43A-49BB-97B7-FC5C4195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819" y="1612434"/>
            <a:ext cx="9774361" cy="3633131"/>
          </a:xfrm>
          <a:prstGeom prst="rect">
            <a:avLst/>
          </a:prstGeom>
        </p:spPr>
      </p:pic>
    </p:spTree>
    <p:extLst>
      <p:ext uri="{BB962C8B-B14F-4D97-AF65-F5344CB8AC3E}">
        <p14:creationId xmlns:p14="http://schemas.microsoft.com/office/powerpoint/2010/main" val="360703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5" name="Picture 4" descr="A picture containing map, table, boat, water&#10;&#10;Description automatically generated">
            <a:extLst>
              <a:ext uri="{FF2B5EF4-FFF2-40B4-BE49-F238E27FC236}">
                <a16:creationId xmlns:a16="http://schemas.microsoft.com/office/drawing/2014/main" id="{35FFBAAB-62B8-4179-877F-F16B3EA59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11" y="1602985"/>
            <a:ext cx="9563877" cy="3652029"/>
          </a:xfrm>
          <a:prstGeom prst="rect">
            <a:avLst/>
          </a:prstGeom>
        </p:spPr>
      </p:pic>
    </p:spTree>
    <p:extLst>
      <p:ext uri="{BB962C8B-B14F-4D97-AF65-F5344CB8AC3E}">
        <p14:creationId xmlns:p14="http://schemas.microsoft.com/office/powerpoint/2010/main" val="350711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4" name="Picture 3">
            <a:extLst>
              <a:ext uri="{FF2B5EF4-FFF2-40B4-BE49-F238E27FC236}">
                <a16:creationId xmlns:a16="http://schemas.microsoft.com/office/drawing/2014/main" id="{B743DDE0-826E-48DC-B279-6460563C5920}"/>
              </a:ext>
            </a:extLst>
          </p:cNvPr>
          <p:cNvPicPr>
            <a:picLocks noChangeAspect="1"/>
          </p:cNvPicPr>
          <p:nvPr/>
        </p:nvPicPr>
        <p:blipFill>
          <a:blip r:embed="rId2"/>
          <a:stretch>
            <a:fillRect/>
          </a:stretch>
        </p:blipFill>
        <p:spPr>
          <a:xfrm>
            <a:off x="1548801" y="1032158"/>
            <a:ext cx="9094397" cy="4793683"/>
          </a:xfrm>
          <a:prstGeom prst="rect">
            <a:avLst/>
          </a:prstGeom>
        </p:spPr>
      </p:pic>
    </p:spTree>
    <p:extLst>
      <p:ext uri="{BB962C8B-B14F-4D97-AF65-F5344CB8AC3E}">
        <p14:creationId xmlns:p14="http://schemas.microsoft.com/office/powerpoint/2010/main" val="86088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3" name="Picture 2">
            <a:extLst>
              <a:ext uri="{FF2B5EF4-FFF2-40B4-BE49-F238E27FC236}">
                <a16:creationId xmlns:a16="http://schemas.microsoft.com/office/drawing/2014/main" id="{C412BC97-15EB-45F9-916F-E86333C56283}"/>
              </a:ext>
            </a:extLst>
          </p:cNvPr>
          <p:cNvPicPr>
            <a:picLocks noChangeAspect="1"/>
          </p:cNvPicPr>
          <p:nvPr/>
        </p:nvPicPr>
        <p:blipFill>
          <a:blip r:embed="rId2"/>
          <a:stretch>
            <a:fillRect/>
          </a:stretch>
        </p:blipFill>
        <p:spPr>
          <a:xfrm>
            <a:off x="1312653" y="1035169"/>
            <a:ext cx="9377326" cy="4942815"/>
          </a:xfrm>
          <a:prstGeom prst="rect">
            <a:avLst/>
          </a:prstGeom>
        </p:spPr>
      </p:pic>
    </p:spTree>
    <p:extLst>
      <p:ext uri="{BB962C8B-B14F-4D97-AF65-F5344CB8AC3E}">
        <p14:creationId xmlns:p14="http://schemas.microsoft.com/office/powerpoint/2010/main" val="16510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3" name="Picture 2">
            <a:extLst>
              <a:ext uri="{FF2B5EF4-FFF2-40B4-BE49-F238E27FC236}">
                <a16:creationId xmlns:a16="http://schemas.microsoft.com/office/drawing/2014/main" id="{7475217E-628E-4F8E-8AAC-4BDC21A71592}"/>
              </a:ext>
            </a:extLst>
          </p:cNvPr>
          <p:cNvPicPr>
            <a:picLocks noChangeAspect="1"/>
          </p:cNvPicPr>
          <p:nvPr/>
        </p:nvPicPr>
        <p:blipFill>
          <a:blip r:embed="rId2"/>
          <a:stretch>
            <a:fillRect/>
          </a:stretch>
        </p:blipFill>
        <p:spPr>
          <a:xfrm>
            <a:off x="1824855" y="1054392"/>
            <a:ext cx="8542290" cy="5027218"/>
          </a:xfrm>
          <a:prstGeom prst="rect">
            <a:avLst/>
          </a:prstGeom>
        </p:spPr>
      </p:pic>
    </p:spTree>
    <p:extLst>
      <p:ext uri="{BB962C8B-B14F-4D97-AF65-F5344CB8AC3E}">
        <p14:creationId xmlns:p14="http://schemas.microsoft.com/office/powerpoint/2010/main" val="328218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5" name="Subtitle 4">
            <a:extLst>
              <a:ext uri="{FF2B5EF4-FFF2-40B4-BE49-F238E27FC236}">
                <a16:creationId xmlns:a16="http://schemas.microsoft.com/office/drawing/2014/main" id="{B4B92158-CE6E-5640-9736-808DFFCB593E}"/>
              </a:ext>
            </a:extLst>
          </p:cNvPr>
          <p:cNvSpPr>
            <a:spLocks noGrp="1"/>
          </p:cNvSpPr>
          <p:nvPr>
            <p:ph type="subTitle" idx="1"/>
          </p:nvPr>
        </p:nvSpPr>
        <p:spPr/>
        <p:txBody>
          <a:bodyPr/>
          <a:lstStyle/>
          <a:p>
            <a:r>
              <a:rPr lang="en-US" dirty="0"/>
              <a:t>The entire country is struggling to provide adequate testing capacity</a:t>
            </a:r>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4152-E6D8-434D-A444-12ABAE5122F5}"/>
              </a:ext>
            </a:extLst>
          </p:cNvPr>
          <p:cNvSpPr>
            <a:spLocks noGrp="1"/>
          </p:cNvSpPr>
          <p:nvPr>
            <p:ph type="title"/>
          </p:nvPr>
        </p:nvSpPr>
        <p:spPr/>
        <p:txBody>
          <a:bodyPr/>
          <a:lstStyle/>
          <a:p>
            <a:r>
              <a:rPr lang="en-US" dirty="0"/>
              <a:t>Testing Capacity</a:t>
            </a:r>
          </a:p>
        </p:txBody>
      </p:sp>
      <p:pic>
        <p:nvPicPr>
          <p:cNvPr id="5" name="Content Placeholder 4">
            <a:extLst>
              <a:ext uri="{FF2B5EF4-FFF2-40B4-BE49-F238E27FC236}">
                <a16:creationId xmlns:a16="http://schemas.microsoft.com/office/drawing/2014/main" id="{F0BD9207-62C6-7D42-AC64-6D12D3002C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898" y="869370"/>
            <a:ext cx="10250758" cy="5562427"/>
          </a:xfrm>
        </p:spPr>
      </p:pic>
    </p:spTree>
    <p:extLst>
      <p:ext uri="{BB962C8B-B14F-4D97-AF65-F5344CB8AC3E}">
        <p14:creationId xmlns:p14="http://schemas.microsoft.com/office/powerpoint/2010/main" val="387473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69087777"/>
              </p:ext>
            </p:extLst>
          </p:nvPr>
        </p:nvGraphicFramePr>
        <p:xfrm>
          <a:off x="1727199" y="2030382"/>
          <a:ext cx="8737600" cy="2987040"/>
        </p:xfrm>
        <a:graphic>
          <a:graphicData uri="http://schemas.openxmlformats.org/drawingml/2006/table">
            <a:tbl>
              <a:tblPr firstRow="1" bandRow="1">
                <a:tableStyleId>{5C22544A-7EE6-4342-B048-85BDC9FD1C3A}</a:tableStyleId>
              </a:tblPr>
              <a:tblGrid>
                <a:gridCol w="2011424">
                  <a:extLst>
                    <a:ext uri="{9D8B030D-6E8A-4147-A177-3AD203B41FA5}">
                      <a16:colId xmlns:a16="http://schemas.microsoft.com/office/drawing/2014/main" val="20000"/>
                    </a:ext>
                  </a:extLst>
                </a:gridCol>
                <a:gridCol w="1798576">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gridCol w="1193800">
                  <a:extLst>
                    <a:ext uri="{9D8B030D-6E8A-4147-A177-3AD203B41FA5}">
                      <a16:colId xmlns:a16="http://schemas.microsoft.com/office/drawing/2014/main" val="20005"/>
                    </a:ext>
                  </a:extLst>
                </a:gridCol>
              </a:tblGrid>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CCH</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CHP</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Grace</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Total Tests</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400" b="1" dirty="0"/>
                        <a:t>Abbott</a:t>
                      </a:r>
                    </a:p>
                  </a:txBody>
                  <a:tcPr/>
                </a:tc>
                <a:tc>
                  <a:txBody>
                    <a:bodyPr/>
                    <a:lstStyle/>
                    <a:p>
                      <a:pPr algn="ctr"/>
                      <a:r>
                        <a:rPr lang="en-US" sz="2400" b="0" dirty="0">
                          <a:latin typeface="Arial" panose="020B0604020202020204" pitchFamily="34" charset="0"/>
                          <a:cs typeface="Arial" panose="020B0604020202020204" pitchFamily="34" charset="0"/>
                        </a:rPr>
                        <a:t>728</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rowSpan="5">
                  <a:txBody>
                    <a:bodyPr/>
                    <a:lstStyle/>
                    <a:p>
                      <a:pPr algn="ctr"/>
                      <a:endParaRPr lang="en-US" sz="2400" b="0" dirty="0">
                        <a:latin typeface="Arial" panose="020B0604020202020204" pitchFamily="34" charset="0"/>
                        <a:cs typeface="Arial" panose="020B0604020202020204" pitchFamily="34" charset="0"/>
                      </a:endParaRPr>
                    </a:p>
                    <a:p>
                      <a:pPr algn="ctr"/>
                      <a:endParaRPr lang="en-US" sz="2400" b="0" dirty="0">
                        <a:latin typeface="Arial" panose="020B0604020202020204" pitchFamily="34" charset="0"/>
                        <a:cs typeface="Arial" panose="020B0604020202020204" pitchFamily="34" charset="0"/>
                      </a:endParaRPr>
                    </a:p>
                    <a:p>
                      <a:pPr algn="ctr"/>
                      <a:r>
                        <a:rPr lang="en-US" sz="2400" b="0" dirty="0">
                          <a:latin typeface="Arial" panose="020B0604020202020204" pitchFamily="34" charset="0"/>
                          <a:cs typeface="Arial" panose="020B0604020202020204" pitchFamily="34" charset="0"/>
                        </a:rPr>
                        <a:t>286</a:t>
                      </a:r>
                    </a:p>
                  </a:txBody>
                  <a:tcPr/>
                </a:tc>
                <a:extLst>
                  <a:ext uri="{0D108BD9-81ED-4DB2-BD59-A6C34878D82A}">
                    <a16:rowId xmlns:a16="http://schemas.microsoft.com/office/drawing/2014/main" val="10001"/>
                  </a:ext>
                </a:extLst>
              </a:tr>
              <a:tr h="445650">
                <a:tc>
                  <a:txBody>
                    <a:bodyPr/>
                    <a:lstStyle/>
                    <a:p>
                      <a:r>
                        <a:rPr lang="en-US" sz="2400" b="1" dirty="0"/>
                        <a:t>Cepheid</a:t>
                      </a:r>
                    </a:p>
                  </a:txBody>
                  <a:tcPr/>
                </a:tc>
                <a:tc>
                  <a:txBody>
                    <a:bodyPr/>
                    <a:lstStyle/>
                    <a:p>
                      <a:pPr algn="ctr"/>
                      <a:r>
                        <a:rPr lang="en-US" sz="2400" b="0" dirty="0">
                          <a:latin typeface="Arial" panose="020B0604020202020204" pitchFamily="34" charset="0"/>
                          <a:cs typeface="Arial" panose="020B0604020202020204" pitchFamily="34" charset="0"/>
                        </a:rPr>
                        <a:t>1740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20549">
                <a:tc>
                  <a:txBody>
                    <a:bodyPr/>
                    <a:lstStyle/>
                    <a:p>
                      <a:r>
                        <a:rPr lang="en-US" sz="2400" b="1" dirty="0"/>
                        <a:t>BD</a:t>
                      </a:r>
                      <a:r>
                        <a:rPr lang="en-US" sz="2400" b="1" baseline="0" dirty="0"/>
                        <a:t> Max</a:t>
                      </a:r>
                      <a:endParaRPr lang="en-US" sz="2400" b="1" dirty="0"/>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473</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20549">
                <a:tc>
                  <a:txBody>
                    <a:bodyPr/>
                    <a:lstStyle/>
                    <a:p>
                      <a:r>
                        <a:rPr lang="en-US" sz="2400" b="1" dirty="0"/>
                        <a:t>NP Swab</a:t>
                      </a:r>
                    </a:p>
                  </a:txBody>
                  <a:tcPr/>
                </a:tc>
                <a:tc>
                  <a:txBody>
                    <a:bodyPr/>
                    <a:lstStyle/>
                    <a:p>
                      <a:pPr algn="ctr"/>
                      <a:r>
                        <a:rPr lang="en-US" sz="2400" b="0" dirty="0">
                          <a:latin typeface="Arial" panose="020B0604020202020204" pitchFamily="34" charset="0"/>
                          <a:cs typeface="Arial" panose="020B0604020202020204" pitchFamily="34" charset="0"/>
                        </a:rPr>
                        <a:t>&gt;10,000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50504">
                <a:tc>
                  <a:txBody>
                    <a:bodyPr/>
                    <a:lstStyle/>
                    <a:p>
                      <a:r>
                        <a:rPr lang="en-US" sz="2400" b="1" dirty="0"/>
                        <a:t>VTM</a:t>
                      </a:r>
                    </a:p>
                  </a:txBody>
                  <a:tcPr/>
                </a:tc>
                <a:tc>
                  <a:txBody>
                    <a:bodyPr/>
                    <a:lstStyle/>
                    <a:p>
                      <a:pPr algn="ctr"/>
                      <a:r>
                        <a:rPr lang="en-US" sz="2400" b="0" dirty="0">
                          <a:latin typeface="Arial" panose="020B0604020202020204" pitchFamily="34" charset="0"/>
                          <a:cs typeface="Arial" panose="020B0604020202020204" pitchFamily="34" charset="0"/>
                        </a:rPr>
                        <a:t>&gt;2000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1536192" y="5270158"/>
            <a:ext cx="1051659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t>Alinity</a:t>
            </a:r>
            <a:r>
              <a:rPr lang="en-US" sz="3200" dirty="0"/>
              <a:t> Update</a:t>
            </a:r>
          </a:p>
        </p:txBody>
      </p:sp>
    </p:spTree>
    <p:extLst>
      <p:ext uri="{BB962C8B-B14F-4D97-AF65-F5344CB8AC3E}">
        <p14:creationId xmlns:p14="http://schemas.microsoft.com/office/powerpoint/2010/main" val="1225712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D286-8973-2D45-A468-3CF086025E14}"/>
              </a:ext>
            </a:extLst>
          </p:cNvPr>
          <p:cNvSpPr>
            <a:spLocks noGrp="1"/>
          </p:cNvSpPr>
          <p:nvPr>
            <p:ph type="title"/>
          </p:nvPr>
        </p:nvSpPr>
        <p:spPr/>
        <p:txBody>
          <a:bodyPr/>
          <a:lstStyle/>
          <a:p>
            <a:r>
              <a:rPr lang="en-US" dirty="0"/>
              <a:t>Abbott </a:t>
            </a:r>
            <a:r>
              <a:rPr lang="en-US" dirty="0" err="1"/>
              <a:t>Alinity</a:t>
            </a:r>
            <a:r>
              <a:rPr lang="en-US" dirty="0"/>
              <a:t>® m</a:t>
            </a:r>
          </a:p>
        </p:txBody>
      </p:sp>
      <p:pic>
        <p:nvPicPr>
          <p:cNvPr id="5" name="Content Placeholder 4">
            <a:extLst>
              <a:ext uri="{FF2B5EF4-FFF2-40B4-BE49-F238E27FC236}">
                <a16:creationId xmlns:a16="http://schemas.microsoft.com/office/drawing/2014/main" id="{5A07BE09-6761-BD4E-9E62-4ABED0EFE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69231"/>
            <a:ext cx="6223000" cy="4356100"/>
          </a:xfrm>
        </p:spPr>
      </p:pic>
      <p:sp>
        <p:nvSpPr>
          <p:cNvPr id="6" name="TextBox 5">
            <a:extLst>
              <a:ext uri="{FF2B5EF4-FFF2-40B4-BE49-F238E27FC236}">
                <a16:creationId xmlns:a16="http://schemas.microsoft.com/office/drawing/2014/main" id="{0B5723E2-A0C2-A34B-9C6E-D006D083408B}"/>
              </a:ext>
            </a:extLst>
          </p:cNvPr>
          <p:cNvSpPr txBox="1"/>
          <p:nvPr/>
        </p:nvSpPr>
        <p:spPr>
          <a:xfrm>
            <a:off x="7670801" y="2540000"/>
            <a:ext cx="3390900" cy="1815882"/>
          </a:xfrm>
          <a:prstGeom prst="rect">
            <a:avLst/>
          </a:prstGeom>
          <a:noFill/>
        </p:spPr>
        <p:txBody>
          <a:bodyPr wrap="square" rtlCol="0">
            <a:spAutoFit/>
          </a:bodyPr>
          <a:lstStyle/>
          <a:p>
            <a:pPr algn="ctr"/>
            <a:r>
              <a:rPr lang="en-US" sz="2800" dirty="0"/>
              <a:t>The newest member of our clinical laboratory testing family</a:t>
            </a:r>
          </a:p>
        </p:txBody>
      </p:sp>
    </p:spTree>
    <p:extLst>
      <p:ext uri="{BB962C8B-B14F-4D97-AF65-F5344CB8AC3E}">
        <p14:creationId xmlns:p14="http://schemas.microsoft.com/office/powerpoint/2010/main" val="1846502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238" b="7851"/>
          <a:stretch/>
        </p:blipFill>
        <p:spPr>
          <a:xfrm>
            <a:off x="6994315" y="88900"/>
            <a:ext cx="5070685" cy="666234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74" r="10656" b="7851"/>
          <a:stretch/>
        </p:blipFill>
        <p:spPr>
          <a:xfrm>
            <a:off x="2870199" y="88899"/>
            <a:ext cx="4596291" cy="6662341"/>
          </a:xfrm>
          <a:prstGeom prst="rect">
            <a:avLst/>
          </a:prstGeom>
        </p:spPr>
      </p:pic>
      <p:sp>
        <p:nvSpPr>
          <p:cNvPr id="5" name="Title 1"/>
          <p:cNvSpPr txBox="1">
            <a:spLocks/>
          </p:cNvSpPr>
          <p:nvPr/>
        </p:nvSpPr>
        <p:spPr>
          <a:xfrm>
            <a:off x="276304" y="233376"/>
            <a:ext cx="2454196" cy="1508760"/>
          </a:xfrm>
          <a:prstGeom prst="rect">
            <a:avLst/>
          </a:prstGeom>
        </p:spPr>
        <p:txBody>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dirty="0">
                <a:solidFill>
                  <a:schemeClr val="tx1"/>
                </a:solidFill>
              </a:rPr>
              <a:t>SBAR</a:t>
            </a:r>
          </a:p>
          <a:p>
            <a:br>
              <a:rPr lang="en-US" dirty="0">
                <a:solidFill>
                  <a:schemeClr val="tx1"/>
                </a:solidFill>
              </a:rPr>
            </a:br>
            <a:endParaRPr lang="en-US" dirty="0">
              <a:solidFill>
                <a:schemeClr val="tx1"/>
              </a:solidFill>
            </a:endParaRPr>
          </a:p>
        </p:txBody>
      </p:sp>
      <p:sp>
        <p:nvSpPr>
          <p:cNvPr id="6" name="TextBox 5"/>
          <p:cNvSpPr txBox="1"/>
          <p:nvPr/>
        </p:nvSpPr>
        <p:spPr>
          <a:xfrm>
            <a:off x="276304" y="818807"/>
            <a:ext cx="2733595" cy="923330"/>
          </a:xfrm>
          <a:prstGeom prst="rect">
            <a:avLst/>
          </a:prstGeom>
          <a:noFill/>
        </p:spPr>
        <p:txBody>
          <a:bodyPr wrap="square" rtlCol="0">
            <a:spAutoFit/>
          </a:bodyPr>
          <a:lstStyle/>
          <a:p>
            <a:r>
              <a:rPr lang="en-US" b="1" dirty="0"/>
              <a:t>Preoperative COVID-19 Testing for Asymptomatic Patients</a:t>
            </a:r>
          </a:p>
        </p:txBody>
      </p:sp>
      <p:sp>
        <p:nvSpPr>
          <p:cNvPr id="7" name="TextBox 6"/>
          <p:cNvSpPr txBox="1"/>
          <p:nvPr/>
        </p:nvSpPr>
        <p:spPr>
          <a:xfrm>
            <a:off x="276304" y="1865902"/>
            <a:ext cx="2733595" cy="923330"/>
          </a:xfrm>
          <a:prstGeom prst="rect">
            <a:avLst/>
          </a:prstGeom>
          <a:noFill/>
        </p:spPr>
        <p:txBody>
          <a:bodyPr wrap="square" rtlCol="0">
            <a:spAutoFit/>
          </a:bodyPr>
          <a:lstStyle/>
          <a:p>
            <a:r>
              <a:rPr lang="en-US" b="1" dirty="0"/>
              <a:t>Dr. Jason Loos</a:t>
            </a:r>
          </a:p>
          <a:p>
            <a:r>
              <a:rPr lang="en-US" b="1" dirty="0"/>
              <a:t>Daniel Hronek</a:t>
            </a:r>
          </a:p>
          <a:p>
            <a:r>
              <a:rPr lang="en-US" b="1" dirty="0"/>
              <a:t>Charlotte Wheeler</a:t>
            </a:r>
          </a:p>
        </p:txBody>
      </p:sp>
    </p:spTree>
    <p:extLst>
      <p:ext uri="{BB962C8B-B14F-4D97-AF65-F5344CB8AC3E}">
        <p14:creationId xmlns:p14="http://schemas.microsoft.com/office/powerpoint/2010/main" val="211532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E90B6AC5-E2A5-8849-A0D5-F54C21D19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241" y="751687"/>
            <a:ext cx="8387834" cy="6102906"/>
          </a:xfrm>
          <a:prstGeom prst="rect">
            <a:avLst/>
          </a:prstGeom>
        </p:spPr>
      </p:pic>
    </p:spTree>
    <p:extLst>
      <p:ext uri="{BB962C8B-B14F-4D97-AF65-F5344CB8AC3E}">
        <p14:creationId xmlns:p14="http://schemas.microsoft.com/office/powerpoint/2010/main" val="1000016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152393"/>
            <a:ext cx="7474523" cy="965565"/>
          </a:xfrm>
        </p:spPr>
        <p:txBody>
          <a:bodyPr>
            <a:normAutofit/>
          </a:bodyPr>
          <a:lstStyle/>
          <a:p>
            <a:r>
              <a:rPr lang="en-US" sz="4800" dirty="0">
                <a:solidFill>
                  <a:schemeClr val="bg1"/>
                </a:solidFill>
                <a:latin typeface="Arial" panose="020B0604020202020204" pitchFamily="34" charset="0"/>
                <a:cs typeface="Arial" panose="020B0604020202020204" pitchFamily="34" charset="0"/>
              </a:rPr>
              <a:t>COVID19-HOT TOPICS</a:t>
            </a:r>
            <a:endParaRPr lang="en-US" sz="5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0" y="1041720"/>
            <a:ext cx="12192000" cy="832104"/>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22413" y="228586"/>
            <a:ext cx="9906011" cy="1092607"/>
          </a:xfrm>
          <a:prstGeom prst="rect">
            <a:avLst/>
          </a:prstGeom>
          <a:noFill/>
        </p:spPr>
        <p:txBody>
          <a:bodyPr wrap="square" rtlCol="0">
            <a:spAutoFit/>
          </a:bodyPr>
          <a:lstStyle/>
          <a:p>
            <a:pPr lvl="1">
              <a:spcAft>
                <a:spcPts val="600"/>
              </a:spcAft>
            </a:pPr>
            <a:r>
              <a:rPr lang="en-US" sz="4000" dirty="0">
                <a:solidFill>
                  <a:schemeClr val="bg2"/>
                </a:solidFill>
                <a:latin typeface="Arial" panose="020B0604020202020204" pitchFamily="34" charset="0"/>
                <a:cs typeface="Arial" panose="020B0604020202020204" pitchFamily="34" charset="0"/>
              </a:rPr>
              <a:t>PPE Inventory</a:t>
            </a:r>
            <a:endParaRPr lang="en-US" sz="32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17627" y="1117958"/>
            <a:ext cx="10712336" cy="4993888"/>
          </a:xfrm>
          <a:prstGeom prst="rect">
            <a:avLst/>
          </a:prstGeom>
        </p:spPr>
      </p:pic>
    </p:spTree>
    <p:extLst>
      <p:ext uri="{BB962C8B-B14F-4D97-AF65-F5344CB8AC3E}">
        <p14:creationId xmlns:p14="http://schemas.microsoft.com/office/powerpoint/2010/main" val="2568851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38486" y="3733800"/>
            <a:ext cx="8582025" cy="2898775"/>
          </a:xfrm>
          <a:prstGeom prst="rect">
            <a:avLst/>
          </a:prstGeom>
        </p:spPr>
      </p:pic>
      <p:pic>
        <p:nvPicPr>
          <p:cNvPr id="6" name="Picture 5"/>
          <p:cNvPicPr>
            <a:picLocks noChangeAspect="1"/>
          </p:cNvPicPr>
          <p:nvPr/>
        </p:nvPicPr>
        <p:blipFill>
          <a:blip r:embed="rId3"/>
          <a:stretch>
            <a:fillRect/>
          </a:stretch>
        </p:blipFill>
        <p:spPr>
          <a:xfrm>
            <a:off x="3138486" y="147637"/>
            <a:ext cx="8553450" cy="3586163"/>
          </a:xfrm>
          <a:prstGeom prst="rect">
            <a:avLst/>
          </a:prstGeom>
        </p:spPr>
      </p:pic>
      <p:sp>
        <p:nvSpPr>
          <p:cNvPr id="2" name="TextBox 1">
            <a:extLst>
              <a:ext uri="{FF2B5EF4-FFF2-40B4-BE49-F238E27FC236}">
                <a16:creationId xmlns:a16="http://schemas.microsoft.com/office/drawing/2014/main" id="{A6A87C13-9EFF-384C-BB72-32F270CBAC60}"/>
              </a:ext>
            </a:extLst>
          </p:cNvPr>
          <p:cNvSpPr txBox="1"/>
          <p:nvPr/>
        </p:nvSpPr>
        <p:spPr>
          <a:xfrm>
            <a:off x="266701" y="1270000"/>
            <a:ext cx="2538410" cy="2862322"/>
          </a:xfrm>
          <a:prstGeom prst="rect">
            <a:avLst/>
          </a:prstGeom>
          <a:noFill/>
        </p:spPr>
        <p:txBody>
          <a:bodyPr wrap="square" rtlCol="0">
            <a:spAutoFit/>
          </a:bodyPr>
          <a:lstStyle/>
          <a:p>
            <a:pPr algn="ctr"/>
            <a:r>
              <a:rPr lang="en-US" sz="3600" dirty="0"/>
              <a:t>Covenant Women’s and Children’s Hospital</a:t>
            </a:r>
          </a:p>
        </p:txBody>
      </p:sp>
      <p:pic>
        <p:nvPicPr>
          <p:cNvPr id="4" name="Picture 3">
            <a:extLst>
              <a:ext uri="{FF2B5EF4-FFF2-40B4-BE49-F238E27FC236}">
                <a16:creationId xmlns:a16="http://schemas.microsoft.com/office/drawing/2014/main" id="{4C049D98-E849-BF43-B4D0-4AB6A6E6F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97" y="4132322"/>
            <a:ext cx="2933364" cy="1711129"/>
          </a:xfrm>
          <a:prstGeom prst="rect">
            <a:avLst/>
          </a:prstGeom>
        </p:spPr>
      </p:pic>
    </p:spTree>
    <p:extLst>
      <p:ext uri="{BB962C8B-B14F-4D97-AF65-F5344CB8AC3E}">
        <p14:creationId xmlns:p14="http://schemas.microsoft.com/office/powerpoint/2010/main" val="1724773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46450" y="4075113"/>
            <a:ext cx="8201025" cy="2630488"/>
          </a:xfrm>
          <a:prstGeom prst="rect">
            <a:avLst/>
          </a:prstGeom>
        </p:spPr>
      </p:pic>
      <p:pic>
        <p:nvPicPr>
          <p:cNvPr id="4" name="Picture 3"/>
          <p:cNvPicPr>
            <a:picLocks noChangeAspect="1"/>
          </p:cNvPicPr>
          <p:nvPr/>
        </p:nvPicPr>
        <p:blipFill>
          <a:blip r:embed="rId3"/>
          <a:stretch>
            <a:fillRect/>
          </a:stretch>
        </p:blipFill>
        <p:spPr>
          <a:xfrm>
            <a:off x="3346450" y="0"/>
            <a:ext cx="8210550" cy="4075113"/>
          </a:xfrm>
          <a:prstGeom prst="rect">
            <a:avLst/>
          </a:prstGeom>
        </p:spPr>
      </p:pic>
      <p:sp>
        <p:nvSpPr>
          <p:cNvPr id="5" name="TextBox 4">
            <a:extLst>
              <a:ext uri="{FF2B5EF4-FFF2-40B4-BE49-F238E27FC236}">
                <a16:creationId xmlns:a16="http://schemas.microsoft.com/office/drawing/2014/main" id="{E59BDB76-DE6B-8F4A-A70E-0B3B3A520BD6}"/>
              </a:ext>
            </a:extLst>
          </p:cNvPr>
          <p:cNvSpPr txBox="1"/>
          <p:nvPr/>
        </p:nvSpPr>
        <p:spPr>
          <a:xfrm>
            <a:off x="457201" y="1308100"/>
            <a:ext cx="2374899" cy="1754326"/>
          </a:xfrm>
          <a:prstGeom prst="rect">
            <a:avLst/>
          </a:prstGeom>
          <a:noFill/>
        </p:spPr>
        <p:txBody>
          <a:bodyPr wrap="square" rtlCol="0">
            <a:spAutoFit/>
          </a:bodyPr>
          <a:lstStyle/>
          <a:p>
            <a:pPr algn="ctr"/>
            <a:r>
              <a:rPr lang="en-US" sz="3600" dirty="0"/>
              <a:t>Covenant Medical Center</a:t>
            </a:r>
          </a:p>
        </p:txBody>
      </p:sp>
      <p:pic>
        <p:nvPicPr>
          <p:cNvPr id="6" name="Picture 5">
            <a:extLst>
              <a:ext uri="{FF2B5EF4-FFF2-40B4-BE49-F238E27FC236}">
                <a16:creationId xmlns:a16="http://schemas.microsoft.com/office/drawing/2014/main" id="{FEB376DD-9858-BC4D-B97E-F9CF594E5433}"/>
              </a:ext>
            </a:extLst>
          </p:cNvPr>
          <p:cNvPicPr>
            <a:picLocks noChangeAspect="1"/>
          </p:cNvPicPr>
          <p:nvPr/>
        </p:nvPicPr>
        <p:blipFill rotWithShape="1">
          <a:blip r:embed="rId4">
            <a:extLst>
              <a:ext uri="{28A0092B-C50C-407E-A947-70E740481C1C}">
                <a14:useLocalDpi xmlns:a14="http://schemas.microsoft.com/office/drawing/2010/main" val="0"/>
              </a:ext>
            </a:extLst>
          </a:blip>
          <a:srcRect l="35253" t="20800" r="21344" b="21390"/>
          <a:stretch/>
        </p:blipFill>
        <p:spPr>
          <a:xfrm>
            <a:off x="457201" y="3147649"/>
            <a:ext cx="2436137" cy="1854928"/>
          </a:xfrm>
          <a:prstGeom prst="rect">
            <a:avLst/>
          </a:prstGeom>
        </p:spPr>
      </p:pic>
    </p:spTree>
    <p:extLst>
      <p:ext uri="{BB962C8B-B14F-4D97-AF65-F5344CB8AC3E}">
        <p14:creationId xmlns:p14="http://schemas.microsoft.com/office/powerpoint/2010/main" val="1941605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4887" y="50800"/>
            <a:ext cx="8124825" cy="4025900"/>
          </a:xfrm>
          <a:prstGeom prst="rect">
            <a:avLst/>
          </a:prstGeom>
        </p:spPr>
      </p:pic>
      <p:pic>
        <p:nvPicPr>
          <p:cNvPr id="3" name="Picture 2"/>
          <p:cNvPicPr>
            <a:picLocks noChangeAspect="1"/>
          </p:cNvPicPr>
          <p:nvPr/>
        </p:nvPicPr>
        <p:blipFill>
          <a:blip r:embed="rId3"/>
          <a:stretch>
            <a:fillRect/>
          </a:stretch>
        </p:blipFill>
        <p:spPr>
          <a:xfrm>
            <a:off x="3544887" y="4076701"/>
            <a:ext cx="8124825" cy="2781300"/>
          </a:xfrm>
          <a:prstGeom prst="rect">
            <a:avLst/>
          </a:prstGeom>
        </p:spPr>
      </p:pic>
      <p:sp>
        <p:nvSpPr>
          <p:cNvPr id="4" name="TextBox 3">
            <a:extLst>
              <a:ext uri="{FF2B5EF4-FFF2-40B4-BE49-F238E27FC236}">
                <a16:creationId xmlns:a16="http://schemas.microsoft.com/office/drawing/2014/main" id="{93C32430-1E5F-A148-BD88-555B83CEFBD1}"/>
              </a:ext>
            </a:extLst>
          </p:cNvPr>
          <p:cNvSpPr txBox="1"/>
          <p:nvPr/>
        </p:nvSpPr>
        <p:spPr>
          <a:xfrm>
            <a:off x="571501" y="1270000"/>
            <a:ext cx="2412999" cy="1200329"/>
          </a:xfrm>
          <a:prstGeom prst="rect">
            <a:avLst/>
          </a:prstGeom>
          <a:noFill/>
        </p:spPr>
        <p:txBody>
          <a:bodyPr wrap="square" rtlCol="0">
            <a:spAutoFit/>
          </a:bodyPr>
          <a:lstStyle/>
          <a:p>
            <a:pPr algn="ctr"/>
            <a:r>
              <a:rPr lang="en-US" sz="3600" dirty="0"/>
              <a:t>Covenant Plainview</a:t>
            </a:r>
          </a:p>
        </p:txBody>
      </p:sp>
      <p:pic>
        <p:nvPicPr>
          <p:cNvPr id="6" name="Picture 5">
            <a:extLst>
              <a:ext uri="{FF2B5EF4-FFF2-40B4-BE49-F238E27FC236}">
                <a16:creationId xmlns:a16="http://schemas.microsoft.com/office/drawing/2014/main" id="{0985B5B8-04F9-1444-B470-41E824087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41" y="3176996"/>
            <a:ext cx="3277321" cy="1177290"/>
          </a:xfrm>
          <a:prstGeom prst="rect">
            <a:avLst/>
          </a:prstGeom>
        </p:spPr>
      </p:pic>
    </p:spTree>
    <p:extLst>
      <p:ext uri="{BB962C8B-B14F-4D97-AF65-F5344CB8AC3E}">
        <p14:creationId xmlns:p14="http://schemas.microsoft.com/office/powerpoint/2010/main" val="3375086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33900" y="120650"/>
            <a:ext cx="7086600" cy="3841750"/>
          </a:xfrm>
          <a:prstGeom prst="rect">
            <a:avLst/>
          </a:prstGeom>
        </p:spPr>
      </p:pic>
      <p:pic>
        <p:nvPicPr>
          <p:cNvPr id="5" name="Picture 4"/>
          <p:cNvPicPr>
            <a:picLocks noChangeAspect="1"/>
          </p:cNvPicPr>
          <p:nvPr/>
        </p:nvPicPr>
        <p:blipFill>
          <a:blip r:embed="rId3"/>
          <a:stretch>
            <a:fillRect/>
          </a:stretch>
        </p:blipFill>
        <p:spPr>
          <a:xfrm>
            <a:off x="4533900" y="3962400"/>
            <a:ext cx="7058025" cy="2768600"/>
          </a:xfrm>
          <a:prstGeom prst="rect">
            <a:avLst/>
          </a:prstGeom>
        </p:spPr>
      </p:pic>
      <p:sp>
        <p:nvSpPr>
          <p:cNvPr id="6" name="TextBox 5">
            <a:extLst>
              <a:ext uri="{FF2B5EF4-FFF2-40B4-BE49-F238E27FC236}">
                <a16:creationId xmlns:a16="http://schemas.microsoft.com/office/drawing/2014/main" id="{4A906FE9-2E1D-7E43-A7E3-6BA01E89446A}"/>
              </a:ext>
            </a:extLst>
          </p:cNvPr>
          <p:cNvSpPr txBox="1"/>
          <p:nvPr/>
        </p:nvSpPr>
        <p:spPr>
          <a:xfrm>
            <a:off x="906130" y="1330960"/>
            <a:ext cx="2539999" cy="1754326"/>
          </a:xfrm>
          <a:prstGeom prst="rect">
            <a:avLst/>
          </a:prstGeom>
          <a:noFill/>
        </p:spPr>
        <p:txBody>
          <a:bodyPr wrap="square" rtlCol="0">
            <a:spAutoFit/>
          </a:bodyPr>
          <a:lstStyle/>
          <a:p>
            <a:pPr algn="ctr"/>
            <a:r>
              <a:rPr lang="en-US" sz="3600" dirty="0"/>
              <a:t>Covenant Specialty Hospital</a:t>
            </a:r>
          </a:p>
        </p:txBody>
      </p:sp>
      <p:pic>
        <p:nvPicPr>
          <p:cNvPr id="3" name="Picture 2">
            <a:extLst>
              <a:ext uri="{FF2B5EF4-FFF2-40B4-BE49-F238E27FC236}">
                <a16:creationId xmlns:a16="http://schemas.microsoft.com/office/drawing/2014/main" id="{DFA80A91-5F08-9748-8E82-E4356359E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75" y="3533322"/>
            <a:ext cx="3515510" cy="1735363"/>
          </a:xfrm>
          <a:prstGeom prst="rect">
            <a:avLst/>
          </a:prstGeom>
        </p:spPr>
      </p:pic>
    </p:spTree>
    <p:extLst>
      <p:ext uri="{BB962C8B-B14F-4D97-AF65-F5344CB8AC3E}">
        <p14:creationId xmlns:p14="http://schemas.microsoft.com/office/powerpoint/2010/main" val="3701591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7125" y="142875"/>
            <a:ext cx="8134350" cy="3641725"/>
          </a:xfrm>
          <a:prstGeom prst="rect">
            <a:avLst/>
          </a:prstGeom>
        </p:spPr>
      </p:pic>
      <p:pic>
        <p:nvPicPr>
          <p:cNvPr id="3" name="Picture 2"/>
          <p:cNvPicPr>
            <a:picLocks noChangeAspect="1"/>
          </p:cNvPicPr>
          <p:nvPr/>
        </p:nvPicPr>
        <p:blipFill>
          <a:blip r:embed="rId3"/>
          <a:stretch>
            <a:fillRect/>
          </a:stretch>
        </p:blipFill>
        <p:spPr>
          <a:xfrm>
            <a:off x="3686175" y="3784601"/>
            <a:ext cx="8115300" cy="2984500"/>
          </a:xfrm>
          <a:prstGeom prst="rect">
            <a:avLst/>
          </a:prstGeom>
        </p:spPr>
      </p:pic>
      <p:sp>
        <p:nvSpPr>
          <p:cNvPr id="4" name="TextBox 3">
            <a:extLst>
              <a:ext uri="{FF2B5EF4-FFF2-40B4-BE49-F238E27FC236}">
                <a16:creationId xmlns:a16="http://schemas.microsoft.com/office/drawing/2014/main" id="{7AD28214-0552-0143-920E-E4AAE3AB3C52}"/>
              </a:ext>
            </a:extLst>
          </p:cNvPr>
          <p:cNvSpPr txBox="1"/>
          <p:nvPr/>
        </p:nvSpPr>
        <p:spPr>
          <a:xfrm>
            <a:off x="571501" y="1270000"/>
            <a:ext cx="2476499" cy="1200329"/>
          </a:xfrm>
          <a:prstGeom prst="rect">
            <a:avLst/>
          </a:prstGeom>
          <a:noFill/>
        </p:spPr>
        <p:txBody>
          <a:bodyPr wrap="square" rtlCol="0">
            <a:spAutoFit/>
          </a:bodyPr>
          <a:lstStyle/>
          <a:p>
            <a:pPr algn="ctr"/>
            <a:r>
              <a:rPr lang="en-US" sz="3600" dirty="0"/>
              <a:t>Covenant Levelland</a:t>
            </a:r>
          </a:p>
        </p:txBody>
      </p:sp>
      <p:pic>
        <p:nvPicPr>
          <p:cNvPr id="6" name="Picture 5">
            <a:extLst>
              <a:ext uri="{FF2B5EF4-FFF2-40B4-BE49-F238E27FC236}">
                <a16:creationId xmlns:a16="http://schemas.microsoft.com/office/drawing/2014/main" id="{45C84071-7138-3547-84F9-A2447F428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85" y="2924239"/>
            <a:ext cx="3126377" cy="1992112"/>
          </a:xfrm>
          <a:prstGeom prst="rect">
            <a:avLst/>
          </a:prstGeom>
        </p:spPr>
      </p:pic>
    </p:spTree>
    <p:extLst>
      <p:ext uri="{BB962C8B-B14F-4D97-AF65-F5344CB8AC3E}">
        <p14:creationId xmlns:p14="http://schemas.microsoft.com/office/powerpoint/2010/main" val="420887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3875" y="153987"/>
            <a:ext cx="7486650" cy="3732213"/>
          </a:xfrm>
          <a:prstGeom prst="rect">
            <a:avLst/>
          </a:prstGeom>
        </p:spPr>
      </p:pic>
      <p:pic>
        <p:nvPicPr>
          <p:cNvPr id="3" name="Picture 2"/>
          <p:cNvPicPr>
            <a:picLocks noChangeAspect="1"/>
          </p:cNvPicPr>
          <p:nvPr/>
        </p:nvPicPr>
        <p:blipFill>
          <a:blip r:embed="rId3"/>
          <a:stretch>
            <a:fillRect/>
          </a:stretch>
        </p:blipFill>
        <p:spPr>
          <a:xfrm>
            <a:off x="4333875" y="3886200"/>
            <a:ext cx="7486650" cy="2662238"/>
          </a:xfrm>
          <a:prstGeom prst="rect">
            <a:avLst/>
          </a:prstGeom>
        </p:spPr>
      </p:pic>
      <p:sp>
        <p:nvSpPr>
          <p:cNvPr id="6" name="Rectangle 5"/>
          <p:cNvSpPr/>
          <p:nvPr/>
        </p:nvSpPr>
        <p:spPr>
          <a:xfrm>
            <a:off x="80957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80957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67039DB2-302F-E245-9B56-706B43C3C100}"/>
              </a:ext>
            </a:extLst>
          </p:cNvPr>
          <p:cNvSpPr txBox="1"/>
          <p:nvPr/>
        </p:nvSpPr>
        <p:spPr>
          <a:xfrm>
            <a:off x="1016001" y="1796583"/>
            <a:ext cx="1777999" cy="646331"/>
          </a:xfrm>
          <a:prstGeom prst="rect">
            <a:avLst/>
          </a:prstGeom>
          <a:noFill/>
        </p:spPr>
        <p:txBody>
          <a:bodyPr wrap="square" rtlCol="0">
            <a:spAutoFit/>
          </a:bodyPr>
          <a:lstStyle/>
          <a:p>
            <a:pPr algn="ctr"/>
            <a:r>
              <a:rPr lang="en-US" sz="3600" dirty="0"/>
              <a:t>Grace</a:t>
            </a:r>
          </a:p>
        </p:txBody>
      </p:sp>
      <p:pic>
        <p:nvPicPr>
          <p:cNvPr id="5" name="Picture 4">
            <a:extLst>
              <a:ext uri="{FF2B5EF4-FFF2-40B4-BE49-F238E27FC236}">
                <a16:creationId xmlns:a16="http://schemas.microsoft.com/office/drawing/2014/main" id="{0EF992B2-9AFC-1A41-AF08-2F6E11E42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930" y="4588669"/>
            <a:ext cx="2678070" cy="1559582"/>
          </a:xfrm>
          <a:prstGeom prst="rect">
            <a:avLst/>
          </a:prstGeom>
        </p:spPr>
      </p:pic>
      <p:pic>
        <p:nvPicPr>
          <p:cNvPr id="10" name="Picture 9">
            <a:extLst>
              <a:ext uri="{FF2B5EF4-FFF2-40B4-BE49-F238E27FC236}">
                <a16:creationId xmlns:a16="http://schemas.microsoft.com/office/drawing/2014/main" id="{5D40F07F-C9B6-4F48-B6B2-65F4A4C8E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37" y="2533691"/>
            <a:ext cx="3544126" cy="1959932"/>
          </a:xfrm>
          <a:prstGeom prst="rect">
            <a:avLst/>
          </a:prstGeom>
        </p:spPr>
      </p:pic>
    </p:spTree>
    <p:extLst>
      <p:ext uri="{BB962C8B-B14F-4D97-AF65-F5344CB8AC3E}">
        <p14:creationId xmlns:p14="http://schemas.microsoft.com/office/powerpoint/2010/main" val="399791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650399811"/>
              </p:ext>
            </p:extLst>
          </p:nvPr>
        </p:nvGraphicFramePr>
        <p:xfrm>
          <a:off x="1248343" y="1373444"/>
          <a:ext cx="10093158" cy="2833195"/>
        </p:xfrm>
        <a:graphic>
          <a:graphicData uri="http://schemas.openxmlformats.org/drawingml/2006/table">
            <a:tbl>
              <a:tblPr firstRow="1" bandRow="1">
                <a:tableStyleId>{5C22544A-7EE6-4342-B048-85BDC9FD1C3A}</a:tableStyleId>
              </a:tblPr>
              <a:tblGrid>
                <a:gridCol w="1538736">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384067">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823678">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721837">
                  <a:extLst>
                    <a:ext uri="{9D8B030D-6E8A-4147-A177-3AD203B41FA5}">
                      <a16:colId xmlns:a16="http://schemas.microsoft.com/office/drawing/2014/main" val="20006"/>
                    </a:ext>
                  </a:extLst>
                </a:gridCol>
              </a:tblGrid>
              <a:tr h="555717">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11728">
                <a:tc>
                  <a:txBody>
                    <a:bodyPr/>
                    <a:lstStyle/>
                    <a:p>
                      <a:endParaRPr lang="en-US" sz="2000" dirty="0"/>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7/29</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7/29</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7/29</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60166">
                <a:tc>
                  <a:txBody>
                    <a:bodyPr/>
                    <a:lstStyle/>
                    <a:p>
                      <a:r>
                        <a:rPr lang="en-US" sz="2400" dirty="0">
                          <a:latin typeface="Arial" panose="020B0604020202020204" pitchFamily="34" charset="0"/>
                          <a:cs typeface="Arial" panose="020B0604020202020204" pitchFamily="34" charset="0"/>
                        </a:rPr>
                        <a:t>Total</a:t>
                      </a:r>
                    </a:p>
                  </a:txBody>
                  <a:tcPr/>
                </a:tc>
                <a:tc>
                  <a:txBody>
                    <a:bodyPr/>
                    <a:lstStyle/>
                    <a:p>
                      <a:pPr algn="ctr">
                        <a:buNone/>
                      </a:pPr>
                      <a:endParaRPr lang="en-US" sz="2000" dirty="0">
                        <a:latin typeface="Arial" panose="020B0604020202020204" pitchFamily="34" charset="0"/>
                        <a:cs typeface="Arial" panose="020B0604020202020204" pitchFamily="34" charset="0"/>
                      </a:endParaRPr>
                    </a:p>
                  </a:txBody>
                  <a:tcPr/>
                </a:tc>
                <a:tc>
                  <a:txBody>
                    <a:bodyPr/>
                    <a:lstStyle/>
                    <a:p>
                      <a:pPr algn="ctr">
                        <a:buNone/>
                      </a:pPr>
                      <a:r>
                        <a:rPr lang="en-US" sz="2000" dirty="0">
                          <a:latin typeface="Arial" panose="020B0604020202020204" pitchFamily="34" charset="0"/>
                          <a:cs typeface="Arial" panose="020B0604020202020204" pitchFamily="34" charset="0"/>
                        </a:rPr>
                        <a:t>5327</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168</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1162</a:t>
                      </a:r>
                    </a:p>
                  </a:txBody>
                  <a:tcPr/>
                </a:tc>
                <a:extLst>
                  <a:ext uri="{0D108BD9-81ED-4DB2-BD59-A6C34878D82A}">
                    <a16:rowId xmlns:a16="http://schemas.microsoft.com/office/drawing/2014/main" val="10002"/>
                  </a:ext>
                </a:extLst>
              </a:tr>
              <a:tr h="460166">
                <a:tc>
                  <a:txBody>
                    <a:bodyPr/>
                    <a:lstStyle/>
                    <a:p>
                      <a:r>
                        <a:rPr lang="en-US" sz="2400" dirty="0">
                          <a:latin typeface="Arial" panose="020B0604020202020204" pitchFamily="34" charset="0"/>
                          <a:cs typeface="Arial" panose="020B0604020202020204" pitchFamily="34" charset="0"/>
                        </a:rPr>
                        <a:t>Active</a:t>
                      </a:r>
                    </a:p>
                  </a:txBody>
                  <a:tcPr/>
                </a:tc>
                <a:tc>
                  <a:txBody>
                    <a:bodyPr/>
                    <a:lstStyle/>
                    <a:p>
                      <a:pPr algn="ctr">
                        <a:buNone/>
                      </a:pPr>
                      <a:endParaRPr lang="en-US" sz="2000" dirty="0">
                        <a:latin typeface="Arial" panose="020B0604020202020204" pitchFamily="34" charset="0"/>
                        <a:cs typeface="Arial" panose="020B0604020202020204" pitchFamily="34" charset="0"/>
                      </a:endParaRPr>
                    </a:p>
                  </a:txBody>
                  <a:tcPr/>
                </a:tc>
                <a:tc>
                  <a:txBody>
                    <a:bodyPr/>
                    <a:lstStyle/>
                    <a:p>
                      <a:pPr algn="ctr">
                        <a:buNone/>
                      </a:pPr>
                      <a:r>
                        <a:rPr lang="en-US" sz="2000" dirty="0">
                          <a:latin typeface="Arial" panose="020B0604020202020204" pitchFamily="34" charset="0"/>
                          <a:cs typeface="Arial" panose="020B0604020202020204" pitchFamily="34" charset="0"/>
                        </a:rPr>
                        <a:t>1954</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68</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154</a:t>
                      </a:r>
                    </a:p>
                  </a:txBody>
                  <a:tcPr/>
                </a:tc>
                <a:extLst>
                  <a:ext uri="{0D108BD9-81ED-4DB2-BD59-A6C34878D82A}">
                    <a16:rowId xmlns:a16="http://schemas.microsoft.com/office/drawing/2014/main" val="10003"/>
                  </a:ext>
                </a:extLst>
              </a:tr>
              <a:tr h="472709">
                <a:tc>
                  <a:txBody>
                    <a:bodyPr/>
                    <a:lstStyle/>
                    <a:p>
                      <a:r>
                        <a:rPr lang="en-US" sz="2400" dirty="0">
                          <a:latin typeface="Arial" panose="020B0604020202020204" pitchFamily="34" charset="0"/>
                          <a:cs typeface="Arial" panose="020B0604020202020204" pitchFamily="34" charset="0"/>
                        </a:rPr>
                        <a:t>Deaths</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75</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4</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25</a:t>
                      </a:r>
                    </a:p>
                  </a:txBody>
                  <a:tcPr/>
                </a:tc>
                <a:extLst>
                  <a:ext uri="{0D108BD9-81ED-4DB2-BD59-A6C34878D82A}">
                    <a16:rowId xmlns:a16="http://schemas.microsoft.com/office/drawing/2014/main" val="10004"/>
                  </a:ext>
                </a:extLst>
              </a:tr>
              <a:tr h="472709">
                <a:tc>
                  <a:txBody>
                    <a:bodyPr/>
                    <a:lstStyle/>
                    <a:p>
                      <a:r>
                        <a:rPr lang="en-US" sz="2400" dirty="0">
                          <a:latin typeface="Arial" panose="020B0604020202020204" pitchFamily="34" charset="0"/>
                          <a:cs typeface="Arial" panose="020B0604020202020204" pitchFamily="34" charset="0"/>
                        </a:rPr>
                        <a:t>New</a:t>
                      </a:r>
                    </a:p>
                  </a:txBody>
                  <a:tcPr/>
                </a:tc>
                <a:tc gridSpan="2">
                  <a:txBody>
                    <a:bodyPr/>
                    <a:lstStyle/>
                    <a:p>
                      <a:pPr algn="ctr"/>
                      <a:r>
                        <a:rPr lang="en-US" sz="2000" dirty="0">
                          <a:latin typeface="Arial" panose="020B0604020202020204" pitchFamily="34" charset="0"/>
                          <a:cs typeface="Arial" panose="020B0604020202020204" pitchFamily="34" charset="0"/>
                        </a:rPr>
                        <a:t>   227</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   18</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   59</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1248343" y="4504624"/>
            <a:ext cx="6539804" cy="1200329"/>
          </a:xfrm>
          <a:prstGeom prst="rect">
            <a:avLst/>
          </a:prstGeom>
          <a:noFill/>
        </p:spPr>
        <p:txBody>
          <a:bodyPr wrap="none" rtlCol="0">
            <a:spAutoFit/>
          </a:bodyPr>
          <a:lstStyle/>
          <a:p>
            <a:r>
              <a:rPr lang="en-US" sz="2400" dirty="0">
                <a:solidFill>
                  <a:schemeClr val="bg1"/>
                </a:solidFill>
              </a:rPr>
              <a:t>Bender Terrace and Garrison under control</a:t>
            </a:r>
          </a:p>
          <a:p>
            <a:r>
              <a:rPr lang="en-US" sz="2400" dirty="0">
                <a:solidFill>
                  <a:schemeClr val="bg1"/>
                </a:solidFill>
              </a:rPr>
              <a:t>Crown Point – 2</a:t>
            </a:r>
            <a:r>
              <a:rPr lang="en-US" sz="2400" baseline="30000" dirty="0">
                <a:solidFill>
                  <a:schemeClr val="bg1"/>
                </a:solidFill>
              </a:rPr>
              <a:t>nd</a:t>
            </a:r>
            <a:r>
              <a:rPr lang="en-US" sz="2400" dirty="0">
                <a:solidFill>
                  <a:schemeClr val="bg1"/>
                </a:solidFill>
              </a:rPr>
              <a:t> round of testing – waiting results</a:t>
            </a:r>
          </a:p>
          <a:p>
            <a:r>
              <a:rPr lang="en-US" sz="2400" dirty="0">
                <a:solidFill>
                  <a:schemeClr val="bg1"/>
                </a:solidFill>
              </a:rPr>
              <a:t>County Jail – 60 active cases</a:t>
            </a:r>
          </a:p>
        </p:txBody>
      </p:sp>
    </p:spTree>
    <p:extLst>
      <p:ext uri="{BB962C8B-B14F-4D97-AF65-F5344CB8AC3E}">
        <p14:creationId xmlns:p14="http://schemas.microsoft.com/office/powerpoint/2010/main" val="1377647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9079"/>
            <a:ext cx="9428480" cy="150876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COVID19-Hot topics</a:t>
            </a:r>
          </a:p>
        </p:txBody>
      </p:sp>
      <p:sp>
        <p:nvSpPr>
          <p:cNvPr id="4" name="TextBox 3"/>
          <p:cNvSpPr txBox="1"/>
          <p:nvPr/>
        </p:nvSpPr>
        <p:spPr>
          <a:xfrm>
            <a:off x="979425" y="1330234"/>
            <a:ext cx="11029695" cy="1877437"/>
          </a:xfrm>
          <a:prstGeom prst="rect">
            <a:avLst/>
          </a:prstGeom>
          <a:noFill/>
        </p:spPr>
        <p:txBody>
          <a:bodyPr wrap="square" rtlCol="0">
            <a:spAutoFit/>
          </a:bodyPr>
          <a:lstStyle/>
          <a:p>
            <a:pPr marL="1371600" lvl="2" indent="-457200">
              <a:spcAft>
                <a:spcPts val="1200"/>
              </a:spcAft>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a:p>
            <a:pPr marL="1371600" lvl="2" indent="-457200">
              <a:spcAft>
                <a:spcPts val="1200"/>
              </a:spcAft>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a:p>
            <a:pPr>
              <a:spcAft>
                <a:spcPts val="600"/>
              </a:spcAft>
            </a:pPr>
            <a:r>
              <a:rPr lang="en-US" sz="3200"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t="67984"/>
          <a:stretch/>
        </p:blipFill>
        <p:spPr>
          <a:xfrm>
            <a:off x="10238956" y="-3181680"/>
            <a:ext cx="10024047" cy="597588"/>
          </a:xfrm>
          <a:prstGeom prst="rect">
            <a:avLst/>
          </a:prstGeom>
        </p:spPr>
      </p:pic>
      <p:sp>
        <p:nvSpPr>
          <p:cNvPr id="9" name="TextBox 8"/>
          <p:cNvSpPr txBox="1"/>
          <p:nvPr/>
        </p:nvSpPr>
        <p:spPr>
          <a:xfrm>
            <a:off x="979425" y="1881944"/>
            <a:ext cx="10361891" cy="4185761"/>
          </a:xfrm>
          <a:prstGeom prst="rect">
            <a:avLst/>
          </a:prstGeom>
          <a:noFill/>
        </p:spPr>
        <p:txBody>
          <a:bodyPr wrap="square" rtlCol="0">
            <a:spAutoFit/>
          </a:bodyPr>
          <a:lstStyle/>
          <a:p>
            <a:pPr lvl="1"/>
            <a:r>
              <a:rPr lang="en-US" sz="3600" dirty="0">
                <a:solidFill>
                  <a:schemeClr val="bg1"/>
                </a:solidFill>
                <a:latin typeface="Arial" panose="020B0604020202020204" pitchFamily="34" charset="0"/>
                <a:cs typeface="Arial" panose="020B0604020202020204" pitchFamily="34" charset="0"/>
              </a:rPr>
              <a:t>High Flow Nasal Cannula Machines</a:t>
            </a:r>
          </a:p>
          <a:p>
            <a:pPr marL="914400" lvl="1" indent="-457200">
              <a:spcAft>
                <a:spcPts val="18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10 AIRO units to be delivered for Plainview – 8 weeks from 7/10.  Hopefully sooner.	</a:t>
            </a:r>
          </a:p>
          <a:p>
            <a:pPr lvl="1">
              <a:spcAft>
                <a:spcPts val="600"/>
              </a:spcAft>
            </a:pPr>
            <a:r>
              <a:rPr lang="en-US" sz="3600" dirty="0">
                <a:solidFill>
                  <a:schemeClr val="bg1"/>
                </a:solidFill>
                <a:latin typeface="Arial" panose="020B0604020202020204" pitchFamily="34" charset="0"/>
                <a:cs typeface="Arial" panose="020B0604020202020204" pitchFamily="34" charset="0"/>
              </a:rPr>
              <a:t>Vent Supplies</a:t>
            </a:r>
          </a:p>
          <a:p>
            <a:pPr marL="914400" lvl="1" indent="-457200">
              <a:spcAft>
                <a:spcPts val="600"/>
              </a:spcAft>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Recert</a:t>
            </a:r>
            <a:r>
              <a:rPr lang="en-US" sz="2800" dirty="0">
                <a:solidFill>
                  <a:schemeClr val="bg1"/>
                </a:solidFill>
                <a:latin typeface="Arial" panose="020B0604020202020204" pitchFamily="34" charset="0"/>
                <a:cs typeface="Arial" panose="020B0604020202020204" pitchFamily="34" charset="0"/>
              </a:rPr>
              <a:t> to clean Heater Wires received at CCH and CMC.  Checking with Plainview</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64 Heater chambers received by CCH</a:t>
            </a:r>
          </a:p>
          <a:p>
            <a:pPr lvl="1"/>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180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59" y="328647"/>
            <a:ext cx="9784080" cy="150876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COVID19-Hot Topics</a:t>
            </a:r>
          </a:p>
        </p:txBody>
      </p:sp>
      <p:pic>
        <p:nvPicPr>
          <p:cNvPr id="5122"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756" y="1570707"/>
            <a:ext cx="6002714" cy="46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4427" y="1837408"/>
            <a:ext cx="5741581" cy="6494085"/>
          </a:xfrm>
          <a:prstGeom prst="rect">
            <a:avLst/>
          </a:prstGeom>
          <a:noFill/>
        </p:spPr>
        <p:txBody>
          <a:bodyPr wrap="square" rtlCol="0">
            <a:spAutoFit/>
          </a:bodyPr>
          <a:lstStyle/>
          <a:p>
            <a:pPr lvl="1">
              <a:spcAft>
                <a:spcPts val="600"/>
              </a:spcAft>
            </a:pPr>
            <a:r>
              <a:rPr lang="en-US" sz="4000" b="1" dirty="0">
                <a:solidFill>
                  <a:schemeClr val="bg1"/>
                </a:solidFill>
                <a:latin typeface="Arial" panose="020B0604020202020204" pitchFamily="34" charset="0"/>
                <a:cs typeface="Arial" panose="020B0604020202020204" pitchFamily="34" charset="0"/>
              </a:rPr>
              <a:t>Gown Conservation</a:t>
            </a:r>
          </a:p>
          <a:p>
            <a:pPr marL="1028700" lvl="1" indent="-571500">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Bundling of tasks</a:t>
            </a:r>
          </a:p>
          <a:p>
            <a:pPr marL="1028700" lvl="1" indent="-571500">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Setting up Zones</a:t>
            </a:r>
          </a:p>
          <a:p>
            <a:pPr marL="1028700" lvl="1" indent="-571500">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Back up plan – Reusable </a:t>
            </a:r>
            <a:r>
              <a:rPr lang="en-US" sz="3200" dirty="0" err="1">
                <a:solidFill>
                  <a:schemeClr val="bg1"/>
                </a:solidFill>
                <a:latin typeface="Arial" panose="020B0604020202020204" pitchFamily="34" charset="0"/>
                <a:cs typeface="Arial" panose="020B0604020202020204" pitchFamily="34" charset="0"/>
              </a:rPr>
              <a:t>Gowns,samples</a:t>
            </a:r>
            <a:r>
              <a:rPr lang="en-US" sz="3200" dirty="0">
                <a:solidFill>
                  <a:schemeClr val="bg1"/>
                </a:solidFill>
                <a:latin typeface="Arial" panose="020B0604020202020204" pitchFamily="34" charset="0"/>
                <a:cs typeface="Arial" panose="020B0604020202020204" pitchFamily="34" charset="0"/>
              </a:rPr>
              <a:t> being sent to each hospital</a:t>
            </a:r>
          </a:p>
          <a:p>
            <a:pPr marL="1028700" lvl="1" indent="-571500">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t>
            </a:r>
            <a:r>
              <a:rPr lang="en-US" sz="3200" dirty="0" err="1">
                <a:solidFill>
                  <a:schemeClr val="bg1"/>
                </a:solidFill>
                <a:latin typeface="Arial" panose="020B0604020202020204" pitchFamily="34" charset="0"/>
                <a:cs typeface="Arial" panose="020B0604020202020204" pitchFamily="34" charset="0"/>
              </a:rPr>
              <a:t>overgown</a:t>
            </a:r>
            <a:r>
              <a:rPr lang="en-US" sz="3200" dirty="0">
                <a:solidFill>
                  <a:schemeClr val="bg1"/>
                </a:solidFill>
                <a:latin typeface="Arial" panose="020B0604020202020204" pitchFamily="34" charset="0"/>
                <a:cs typeface="Arial" panose="020B0604020202020204" pitchFamily="34" charset="0"/>
              </a:rPr>
              <a:t> use?</a:t>
            </a:r>
          </a:p>
          <a:p>
            <a:pPr marL="1028700" lvl="1" indent="-571500">
              <a:spcAft>
                <a:spcPts val="600"/>
              </a:spcAft>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a:p>
            <a:pPr lvl="1">
              <a:spcAft>
                <a:spcPts val="600"/>
              </a:spcAft>
            </a:pPr>
            <a:endParaRPr lang="en-US" sz="4000" b="1" dirty="0">
              <a:solidFill>
                <a:schemeClr val="bg1"/>
              </a:solidFill>
              <a:latin typeface="Arial" panose="020B0604020202020204" pitchFamily="34" charset="0"/>
              <a:cs typeface="Arial" panose="020B0604020202020204" pitchFamily="34" charset="0"/>
            </a:endParaRPr>
          </a:p>
          <a:p>
            <a:pPr lvl="1">
              <a:spcAft>
                <a:spcPts val="600"/>
              </a:spcAft>
            </a:pPr>
            <a:endParaRPr lang="en-US" sz="3600" dirty="0">
              <a:solidFill>
                <a:schemeClr val="bg1"/>
              </a:solidFill>
              <a:latin typeface="Arial" panose="020B0604020202020204" pitchFamily="34" charset="0"/>
              <a:cs typeface="Arial" panose="020B0604020202020204" pitchFamily="34" charset="0"/>
            </a:endParaRPr>
          </a:p>
          <a:p>
            <a:pPr marL="914400" lvl="1" indent="-457200">
              <a:spcAft>
                <a:spcPts val="600"/>
              </a:spcAft>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301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dirty="0">
                <a:ea typeface="+mn-lt"/>
                <a:cs typeface="+mn-lt"/>
              </a:rPr>
              <a:t>Clinical Pharmacist – AMS</a:t>
            </a:r>
            <a:endParaRPr lang="en-US" dirty="0"/>
          </a:p>
        </p:txBody>
      </p:sp>
    </p:spTree>
    <p:extLst>
      <p:ext uri="{BB962C8B-B14F-4D97-AF65-F5344CB8AC3E}">
        <p14:creationId xmlns:p14="http://schemas.microsoft.com/office/powerpoint/2010/main" val="4083547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1" y="1158248"/>
          <a:ext cx="11452859" cy="4968240"/>
        </p:xfrm>
        <a:graphic>
          <a:graphicData uri="http://schemas.openxmlformats.org/drawingml/2006/table">
            <a:tbl>
              <a:tblPr firstRow="1" bandRow="1">
                <a:tableStyleId>{5C22544A-7EE6-4342-B048-85BDC9FD1C3A}</a:tableStyleId>
              </a:tblPr>
              <a:tblGrid>
                <a:gridCol w="1932397">
                  <a:extLst>
                    <a:ext uri="{9D8B030D-6E8A-4147-A177-3AD203B41FA5}">
                      <a16:colId xmlns:a16="http://schemas.microsoft.com/office/drawing/2014/main" val="20000"/>
                    </a:ext>
                  </a:extLst>
                </a:gridCol>
                <a:gridCol w="2164154">
                  <a:extLst>
                    <a:ext uri="{9D8B030D-6E8A-4147-A177-3AD203B41FA5}">
                      <a16:colId xmlns:a16="http://schemas.microsoft.com/office/drawing/2014/main" val="20001"/>
                    </a:ext>
                  </a:extLst>
                </a:gridCol>
                <a:gridCol w="3832058">
                  <a:extLst>
                    <a:ext uri="{9D8B030D-6E8A-4147-A177-3AD203B41FA5}">
                      <a16:colId xmlns:a16="http://schemas.microsoft.com/office/drawing/2014/main" val="20002"/>
                    </a:ext>
                  </a:extLst>
                </a:gridCol>
                <a:gridCol w="352425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2483310">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a:t>
                      </a:r>
                    </a:p>
                    <a:p>
                      <a:endParaRPr lang="en-US" sz="1400" dirty="0"/>
                    </a:p>
                  </a:txBody>
                  <a:tcPr/>
                </a:tc>
                <a:tc>
                  <a:txBody>
                    <a:bodyPr/>
                    <a:lstStyle/>
                    <a:p>
                      <a:r>
                        <a:rPr lang="en-US" sz="1400" b="0" dirty="0"/>
                        <a:t>200 mg IV x 1, then 100 mg IV daily x 4</a:t>
                      </a:r>
                      <a:r>
                        <a:rPr lang="en-US" sz="1400" b="0" baseline="0" dirty="0"/>
                        <a:t> </a:t>
                      </a:r>
                      <a:r>
                        <a:rPr lang="en-US" sz="1400" b="0" dirty="0"/>
                        <a:t>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EUA product purchased through ASB, allocation based on </a:t>
                      </a:r>
                      <a:r>
                        <a:rPr lang="en-US" sz="1400" b="0" i="0" baseline="0" dirty="0" err="1"/>
                        <a:t>Teletracking</a:t>
                      </a:r>
                      <a:r>
                        <a:rPr lang="en-US" sz="1400" b="0" i="0" baseline="0" dirty="0"/>
                        <a:t> reporting</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0" i="0" baseline="0" dirty="0"/>
                        <a:t>Reporting data daily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RDV Utilization Team assemble to handle ethical concerns when supply becomes limited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baseline="0" dirty="0"/>
                        <a:t>As part of EUA: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baseline="0" dirty="0"/>
                        <a:t>Must provide “Fact Sheet for Patients” and document that we communicated information to patient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Mandatory AE</a:t>
                      </a:r>
                      <a:r>
                        <a:rPr lang="en-US" sz="1400" b="0" i="1" baseline="0" dirty="0"/>
                        <a:t> reporting to FDA </a:t>
                      </a:r>
                      <a:r>
                        <a:rPr lang="en-US" sz="1400" b="0" i="1" baseline="0" dirty="0" err="1"/>
                        <a:t>MedWatch</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Remdesivir</a:t>
                      </a:r>
                      <a:r>
                        <a:rPr lang="en-US" sz="1400" b="1" dirty="0"/>
                        <a:t> EUA Inventory:</a:t>
                      </a:r>
                      <a:r>
                        <a:rPr lang="en-US" sz="1400" b="1" baseline="0" dirty="0"/>
                        <a:t> </a:t>
                      </a:r>
                      <a:r>
                        <a:rPr lang="en-US" sz="1400" b="0" baseline="0" dirty="0"/>
                        <a:t>(Thursday 12pm)</a:t>
                      </a:r>
                    </a:p>
                    <a:p>
                      <a:pPr marL="0" marR="0" indent="0" algn="l" rtl="0" eaLnBrk="1" fontAlgn="auto" latinLnBrk="0" hangingPunct="1">
                        <a:lnSpc>
                          <a:spcPct val="100000"/>
                        </a:lnSpc>
                        <a:spcBef>
                          <a:spcPts val="0"/>
                        </a:spcBef>
                        <a:spcAft>
                          <a:spcPts val="0"/>
                        </a:spcAft>
                        <a:buFontTx/>
                        <a:buNone/>
                      </a:pPr>
                      <a:r>
                        <a:rPr lang="en-US" sz="1400" b="0" baseline="0" dirty="0"/>
                        <a:t>CMC = 180 vials; Plainview = 98 vials</a:t>
                      </a:r>
                    </a:p>
                    <a:p>
                      <a:pPr marL="0" marR="0" indent="0" algn="l" rtl="0" eaLnBrk="1" fontAlgn="auto" latinLnBrk="0" hangingPunct="1">
                        <a:lnSpc>
                          <a:spcPct val="100000"/>
                        </a:lnSpc>
                        <a:spcBef>
                          <a:spcPts val="0"/>
                        </a:spcBef>
                        <a:spcAft>
                          <a:spcPts val="0"/>
                        </a:spcAft>
                        <a:buFontTx/>
                        <a:buNone/>
                      </a:pPr>
                      <a:r>
                        <a:rPr lang="en-US" sz="1400" b="1" dirty="0" err="1"/>
                        <a:t>Remdesivir</a:t>
                      </a:r>
                      <a:r>
                        <a:rPr lang="en-US" sz="1400" b="1" baseline="0" dirty="0"/>
                        <a:t> EUA Patients: </a:t>
                      </a:r>
                      <a:r>
                        <a:rPr lang="en-US" sz="1400" b="0" baseline="0" dirty="0"/>
                        <a:t>(Thursday 12pm)</a:t>
                      </a:r>
                    </a:p>
                    <a:p>
                      <a:pPr marL="0" marR="0" indent="0" algn="l" rtl="0" eaLnBrk="1" fontAlgn="auto" latinLnBrk="0" hangingPunct="1">
                        <a:lnSpc>
                          <a:spcPct val="100000"/>
                        </a:lnSpc>
                        <a:spcBef>
                          <a:spcPts val="0"/>
                        </a:spcBef>
                        <a:spcAft>
                          <a:spcPts val="0"/>
                        </a:spcAft>
                        <a:buFontTx/>
                        <a:buNone/>
                      </a:pPr>
                      <a:r>
                        <a:rPr lang="en-US" sz="1400" b="0" baseline="0" dirty="0"/>
                        <a:t>CMC = 11; Plainview = 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NIH guidelines update (July 24, 2020):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Because supplies are limited, recommend prioritizing for patients who require </a:t>
                      </a:r>
                      <a:r>
                        <a:rPr lang="en-US" sz="1400" b="1" baseline="0" dirty="0"/>
                        <a:t>supplemental O2 </a:t>
                      </a:r>
                      <a:r>
                        <a:rPr lang="en-US" sz="1400" b="0" baseline="0" dirty="0"/>
                        <a:t>but who are </a:t>
                      </a:r>
                      <a:r>
                        <a:rPr lang="en-US" sz="1400" b="1" baseline="0" dirty="0"/>
                        <a:t>NOT </a:t>
                      </a:r>
                      <a:r>
                        <a:rPr lang="en-US" sz="1400" b="0" baseline="0" dirty="0"/>
                        <a:t>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high-flow oxygen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noninvasive ventilation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mechanical ventilation, or ECMO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baseline="0" dirty="0"/>
                        <a:t>Rationale: uncertainty regarding whether starting </a:t>
                      </a:r>
                      <a:r>
                        <a:rPr lang="en-US" sz="1400" b="1" i="1" baseline="0" dirty="0" err="1"/>
                        <a:t>remdesivir</a:t>
                      </a:r>
                      <a:r>
                        <a:rPr lang="en-US" sz="1400" b="1" i="1" baseline="0" dirty="0"/>
                        <a:t> confers clinical benefit in these patients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Recommended duration of treatment: </a:t>
                      </a:r>
                      <a:r>
                        <a:rPr lang="en-US" sz="1400" b="0" baseline="0" dirty="0"/>
                        <a:t>5 days or until discharge, whichever comes first </a:t>
                      </a:r>
                    </a:p>
                  </a:txBody>
                  <a:tcPr/>
                </a:tc>
                <a:extLst>
                  <a:ext uri="{0D108BD9-81ED-4DB2-BD59-A6C34878D82A}">
                    <a16:rowId xmlns:a16="http://schemas.microsoft.com/office/drawing/2014/main" val="10001"/>
                  </a:ext>
                </a:extLst>
              </a:tr>
              <a:tr h="654284">
                <a:tc>
                  <a:txBody>
                    <a:bodyPr/>
                    <a:lstStyle/>
                    <a:p>
                      <a:r>
                        <a:rPr lang="en-US" sz="1400" dirty="0"/>
                        <a:t>Dexamethasone</a:t>
                      </a:r>
                    </a:p>
                  </a:txBody>
                  <a:tcPr/>
                </a:tc>
                <a:tc>
                  <a:txBody>
                    <a:bodyPr/>
                    <a:lstStyle/>
                    <a:p>
                      <a:r>
                        <a:rPr lang="en-US" sz="1400" dirty="0"/>
                        <a:t>6 mg IV/PO daily x 10 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NIH guidelines recommend use in mechanically ventilated patients or those on supplemental oxygen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30713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457200" y="1217731"/>
          <a:ext cx="11308081" cy="4678680"/>
        </p:xfrm>
        <a:graphic>
          <a:graphicData uri="http://schemas.openxmlformats.org/drawingml/2006/table">
            <a:tbl>
              <a:tblPr firstRow="1" bandRow="1">
                <a:tableStyleId>{5C22544A-7EE6-4342-B048-85BDC9FD1C3A}</a:tableStyleId>
              </a:tblPr>
              <a:tblGrid>
                <a:gridCol w="1730333">
                  <a:extLst>
                    <a:ext uri="{9D8B030D-6E8A-4147-A177-3AD203B41FA5}">
                      <a16:colId xmlns:a16="http://schemas.microsoft.com/office/drawing/2014/main" val="20000"/>
                    </a:ext>
                  </a:extLst>
                </a:gridCol>
                <a:gridCol w="2029820">
                  <a:extLst>
                    <a:ext uri="{9D8B030D-6E8A-4147-A177-3AD203B41FA5}">
                      <a16:colId xmlns:a16="http://schemas.microsoft.com/office/drawing/2014/main" val="20001"/>
                    </a:ext>
                  </a:extLst>
                </a:gridCol>
                <a:gridCol w="3295212">
                  <a:extLst>
                    <a:ext uri="{9D8B030D-6E8A-4147-A177-3AD203B41FA5}">
                      <a16:colId xmlns:a16="http://schemas.microsoft.com/office/drawing/2014/main" val="20002"/>
                    </a:ext>
                  </a:extLst>
                </a:gridCol>
                <a:gridCol w="4252716">
                  <a:extLst>
                    <a:ext uri="{9D8B030D-6E8A-4147-A177-3AD203B41FA5}">
                      <a16:colId xmlns:a16="http://schemas.microsoft.com/office/drawing/2014/main" val="20003"/>
                    </a:ext>
                  </a:extLst>
                </a:gridCol>
              </a:tblGrid>
              <a:tr h="240619">
                <a:tc>
                  <a:txBody>
                    <a:bodyPr/>
                    <a:lstStyle/>
                    <a:p>
                      <a:r>
                        <a:rPr lang="en-US" sz="1300" dirty="0"/>
                        <a:t>Agent</a:t>
                      </a:r>
                    </a:p>
                  </a:txBody>
                  <a:tcPr/>
                </a:tc>
                <a:tc>
                  <a:txBody>
                    <a:bodyPr/>
                    <a:lstStyle/>
                    <a:p>
                      <a:r>
                        <a:rPr lang="en-US" sz="1300" dirty="0"/>
                        <a:t>Dosage</a:t>
                      </a:r>
                    </a:p>
                  </a:txBody>
                  <a:tcPr/>
                </a:tc>
                <a:tc>
                  <a:txBody>
                    <a:bodyPr/>
                    <a:lstStyle/>
                    <a:p>
                      <a:r>
                        <a:rPr lang="en-US" sz="1300" dirty="0"/>
                        <a:t>Comments</a:t>
                      </a:r>
                    </a:p>
                  </a:txBody>
                  <a:tcPr/>
                </a:tc>
                <a:tc>
                  <a:txBody>
                    <a:bodyPr/>
                    <a:lstStyle/>
                    <a:p>
                      <a:r>
                        <a:rPr lang="en-US" sz="1300" dirty="0"/>
                        <a:t>Update</a:t>
                      </a:r>
                    </a:p>
                  </a:txBody>
                  <a:tcPr/>
                </a:tc>
                <a:extLst>
                  <a:ext uri="{0D108BD9-81ED-4DB2-BD59-A6C34878D82A}">
                    <a16:rowId xmlns:a16="http://schemas.microsoft.com/office/drawing/2014/main" val="10000"/>
                  </a:ext>
                </a:extLst>
              </a:tr>
              <a:tr h="2051590">
                <a:tc>
                  <a:txBody>
                    <a:bodyPr/>
                    <a:lstStyle/>
                    <a:p>
                      <a:r>
                        <a:rPr lang="en-US" sz="1300" dirty="0"/>
                        <a:t>Tocilizumab</a:t>
                      </a:r>
                    </a:p>
                  </a:txBody>
                  <a:tcPr/>
                </a:tc>
                <a:tc>
                  <a:txBody>
                    <a:bodyPr/>
                    <a:lstStyle/>
                    <a:p>
                      <a:r>
                        <a:rPr lang="en-US" sz="1300" dirty="0"/>
                        <a:t>400 mg IVPB</a:t>
                      </a:r>
                      <a:r>
                        <a:rPr lang="en-US" sz="1300" baseline="0" dirty="0"/>
                        <a:t> x 1 dose</a:t>
                      </a:r>
                    </a:p>
                    <a:p>
                      <a:endParaRPr lang="en-US" sz="1300" baseline="0" dirty="0"/>
                    </a:p>
                    <a:p>
                      <a:r>
                        <a:rPr lang="en-US" sz="1300" baseline="0" dirty="0"/>
                        <a:t>M</a:t>
                      </a:r>
                      <a:r>
                        <a:rPr lang="en-US" sz="1300" dirty="0"/>
                        <a:t>ay repeat x 1 in 8-12 hours if clinical symptoms worsen or do not demonstrate improvement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IL-6 receptor antagonist used to treat CRS (</a:t>
                      </a:r>
                      <a:r>
                        <a:rPr lang="en-US" sz="1300" b="1" dirty="0"/>
                        <a:t>$2.13K - $4.25K per dose)</a:t>
                      </a:r>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0" i="0" u="sng" dirty="0" err="1"/>
                        <a:t>igned</a:t>
                      </a:r>
                      <a:r>
                        <a:rPr lang="en-US" sz="1300" b="0" i="0" u="sng" dirty="0"/>
                        <a:t> informed consent </a:t>
                      </a:r>
                      <a:r>
                        <a:rPr lang="en-US" sz="1300" b="0" i="0" dirty="0"/>
                        <a:t>is recommended prior to dispensing this agent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b="0" i="0" dirty="0"/>
                    </a:p>
                    <a:p>
                      <a:r>
                        <a:rPr lang="en-US" sz="1300" dirty="0"/>
                        <a:t>CHS criteria for use:</a:t>
                      </a:r>
                    </a:p>
                    <a:p>
                      <a:pPr marL="285750" indent="-285750">
                        <a:buFont typeface="Arial" panose="020B0604020202020204" pitchFamily="34" charset="0"/>
                        <a:buChar char="•"/>
                      </a:pPr>
                      <a:r>
                        <a:rPr lang="en-US" sz="1300" dirty="0"/>
                        <a:t>Proven COVID-19 infection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Early treatment of severe/critically ill patients who are clinically deteriorating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Restricted to i</a:t>
                      </a:r>
                      <a:r>
                        <a:rPr lang="en-US" sz="1300" dirty="0"/>
                        <a:t>ntensivists or ID</a:t>
                      </a:r>
                    </a:p>
                    <a:p>
                      <a:pPr marL="285750" indent="-285750">
                        <a:buFont typeface="Arial" panose="020B0604020202020204" pitchFamily="34" charset="0"/>
                        <a:buChar char="•"/>
                      </a:pPr>
                      <a:r>
                        <a:rPr lang="en-US" sz="1300" dirty="0"/>
                        <a:t>AST/ALT &lt;5xULN, ANC &gt;500, </a:t>
                      </a:r>
                      <a:r>
                        <a:rPr lang="en-US" sz="1300" dirty="0" err="1"/>
                        <a:t>Plt</a:t>
                      </a:r>
                      <a:r>
                        <a:rPr lang="en-US" sz="1300" dirty="0"/>
                        <a:t> &gt;50K</a:t>
                      </a:r>
                    </a:p>
                    <a:p>
                      <a:pPr marL="285750" indent="-285750">
                        <a:buFont typeface="Arial" panose="020B0604020202020204" pitchFamily="34" charset="0"/>
                        <a:buChar char="•"/>
                      </a:pPr>
                      <a:endParaRPr lang="en-US" sz="1300" b="0" dirty="0"/>
                    </a:p>
                    <a:p>
                      <a:r>
                        <a:rPr lang="en-US" sz="1300" b="0" i="0" dirty="0"/>
                        <a:t>Additional PSJH ID-CDT criteria</a:t>
                      </a:r>
                      <a:r>
                        <a:rPr lang="en-US" sz="1300" b="0" i="0" baseline="0" dirty="0"/>
                        <a:t> for use:</a:t>
                      </a:r>
                    </a:p>
                    <a:p>
                      <a:pPr marL="285750" indent="-285750">
                        <a:buFont typeface="Arial" panose="020B0604020202020204" pitchFamily="34" charset="0"/>
                        <a:buChar char="•"/>
                      </a:pPr>
                      <a:r>
                        <a:rPr lang="en-US" sz="1300" b="0" i="0" dirty="0"/>
                        <a:t>Require at least 6 L </a:t>
                      </a:r>
                      <a:r>
                        <a:rPr lang="en-US" sz="1300" b="0" i="0" dirty="0" err="1"/>
                        <a:t>suppl</a:t>
                      </a:r>
                      <a:r>
                        <a:rPr lang="en-US" sz="1300" b="0" i="0" dirty="0"/>
                        <a:t> O2 to maintain a SpO2 ≥ 93%</a:t>
                      </a:r>
                    </a:p>
                    <a:p>
                      <a:pPr marL="285750" indent="-285750">
                        <a:buFont typeface="Arial" panose="020B0604020202020204" pitchFamily="34" charset="0"/>
                        <a:buChar char="•"/>
                      </a:pPr>
                      <a:r>
                        <a:rPr lang="en-US" sz="1300" b="0" i="0" dirty="0"/>
                        <a:t>Mechanical vent OR multi organ failure OR ICU admission</a:t>
                      </a:r>
                    </a:p>
                  </a:txBody>
                  <a:tcPr/>
                </a:tc>
                <a:tc>
                  <a:txBody>
                    <a:bodyPr/>
                    <a:lstStyle/>
                    <a:p>
                      <a:r>
                        <a:rPr lang="en-US" sz="1300" b="0" i="0" dirty="0"/>
                        <a:t>NIH </a:t>
                      </a:r>
                      <a:r>
                        <a:rPr lang="en-US" sz="1300" b="0" i="0" baseline="0" dirty="0"/>
                        <a:t>guidelines state </a:t>
                      </a:r>
                      <a:r>
                        <a:rPr lang="en-US" sz="1300" b="0" i="0" dirty="0"/>
                        <a:t>insufficient data to recommend for or against the use of IL-6 inhibitors for treatment of COVID-19</a:t>
                      </a:r>
                    </a:p>
                    <a:p>
                      <a:endParaRPr lang="en-US" sz="1300" b="0" i="0" dirty="0"/>
                    </a:p>
                    <a:p>
                      <a:r>
                        <a:rPr lang="en-US" sz="1300" b="1" i="0" dirty="0"/>
                        <a:t>Roche Media Release 7/29/20:</a:t>
                      </a:r>
                    </a:p>
                    <a:p>
                      <a:r>
                        <a:rPr lang="en-US" sz="1300" b="0" i="0" dirty="0"/>
                        <a:t>Update on the phase III COVACTA trial – “COVACTA trial </a:t>
                      </a:r>
                      <a:r>
                        <a:rPr lang="en-US" sz="1300" b="1" i="0" dirty="0"/>
                        <a:t>did not meet </a:t>
                      </a:r>
                      <a:r>
                        <a:rPr lang="en-US" sz="1300" b="0" i="0" dirty="0"/>
                        <a:t>its primary endpoint of improved clinical status in patients with COVID-19 associated pneumonia, or the key secondary endpoint of reduced patient mortality”</a:t>
                      </a:r>
                    </a:p>
                    <a:p>
                      <a:endParaRPr lang="en-US" sz="1300" b="0" i="0" dirty="0"/>
                    </a:p>
                    <a:p>
                      <a:r>
                        <a:rPr lang="en-US" sz="1300" b="1" i="0" dirty="0"/>
                        <a:t>Reminder:</a:t>
                      </a:r>
                      <a:r>
                        <a:rPr lang="en-US" sz="1300" b="1" i="0" baseline="0" dirty="0"/>
                        <a:t> As of 7/2, a clinical trial with </a:t>
                      </a:r>
                      <a:r>
                        <a:rPr lang="en-US" sz="1300" b="1" i="0" baseline="0" dirty="0" err="1"/>
                        <a:t>sarilumab</a:t>
                      </a:r>
                      <a:r>
                        <a:rPr lang="en-US" sz="1300" b="1" i="0" baseline="0" dirty="0"/>
                        <a:t> was stopped due to futility</a:t>
                      </a:r>
                    </a:p>
                    <a:p>
                      <a:endParaRPr lang="en-US" sz="1300" b="0" i="0" baseline="0" dirty="0"/>
                    </a:p>
                  </a:txBody>
                  <a:tcPr/>
                </a:tc>
                <a:extLst>
                  <a:ext uri="{0D108BD9-81ED-4DB2-BD59-A6C34878D82A}">
                    <a16:rowId xmlns:a16="http://schemas.microsoft.com/office/drawing/2014/main" val="10003"/>
                  </a:ext>
                </a:extLst>
              </a:tr>
              <a:tr h="368647">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 x 1</a:t>
                      </a:r>
                      <a:endParaRPr lang="en-US" sz="1400" dirty="0"/>
                    </a:p>
                  </a:txBody>
                  <a:tcPr/>
                </a:tc>
                <a:tc>
                  <a:txBody>
                    <a:bodyPr/>
                    <a:lstStyle/>
                    <a:p>
                      <a:r>
                        <a:rPr lang="en-US" sz="1400" dirty="0"/>
                        <a:t>CMC</a:t>
                      </a:r>
                      <a:r>
                        <a:rPr lang="en-US" sz="1400" baseline="0" dirty="0"/>
                        <a:t> e</a:t>
                      </a:r>
                      <a:r>
                        <a:rPr lang="en-US" sz="1400" dirty="0"/>
                        <a:t>nrolled in Mayo trial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Enrolled </a:t>
                      </a:r>
                      <a:r>
                        <a:rPr lang="en-US" sz="1400" b="1" dirty="0"/>
                        <a:t>54</a:t>
                      </a:r>
                      <a:r>
                        <a:rPr lang="en-US" sz="1400" b="0" dirty="0"/>
                        <a:t> patients to date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Of</a:t>
                      </a:r>
                      <a:r>
                        <a:rPr lang="en-US" sz="1400" b="0" baseline="0" dirty="0"/>
                        <a:t> note: </a:t>
                      </a:r>
                      <a:r>
                        <a:rPr lang="en-US" sz="1400" b="0" dirty="0"/>
                        <a:t>2 at CCH (</a:t>
                      </a:r>
                      <a:r>
                        <a:rPr lang="en-US" sz="1400" b="0" dirty="0" err="1"/>
                        <a:t>pedi</a:t>
                      </a:r>
                      <a:r>
                        <a:rPr lang="en-US" sz="1400" b="0" dirty="0"/>
                        <a:t>) via </a:t>
                      </a:r>
                      <a:r>
                        <a:rPr lang="en-US" sz="1400" b="0" dirty="0" err="1"/>
                        <a:t>eIND</a:t>
                      </a:r>
                      <a:endParaRPr lang="en-US" sz="1400" b="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1719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517713" y="1219200"/>
          <a:ext cx="11208122" cy="3791345"/>
        </p:xfrm>
        <a:graphic>
          <a:graphicData uri="http://schemas.openxmlformats.org/drawingml/2006/table">
            <a:tbl>
              <a:tblPr firstRow="1" bandRow="1">
                <a:tableStyleId>{5C22544A-7EE6-4342-B048-85BDC9FD1C3A}</a:tableStyleId>
              </a:tblPr>
              <a:tblGrid>
                <a:gridCol w="1891103">
                  <a:extLst>
                    <a:ext uri="{9D8B030D-6E8A-4147-A177-3AD203B41FA5}">
                      <a16:colId xmlns:a16="http://schemas.microsoft.com/office/drawing/2014/main" val="20000"/>
                    </a:ext>
                  </a:extLst>
                </a:gridCol>
                <a:gridCol w="2337710">
                  <a:extLst>
                    <a:ext uri="{9D8B030D-6E8A-4147-A177-3AD203B41FA5}">
                      <a16:colId xmlns:a16="http://schemas.microsoft.com/office/drawing/2014/main" val="20001"/>
                    </a:ext>
                  </a:extLst>
                </a:gridCol>
                <a:gridCol w="3935725">
                  <a:extLst>
                    <a:ext uri="{9D8B030D-6E8A-4147-A177-3AD203B41FA5}">
                      <a16:colId xmlns:a16="http://schemas.microsoft.com/office/drawing/2014/main" val="20002"/>
                    </a:ext>
                  </a:extLst>
                </a:gridCol>
                <a:gridCol w="3043584">
                  <a:extLst>
                    <a:ext uri="{9D8B030D-6E8A-4147-A177-3AD203B41FA5}">
                      <a16:colId xmlns:a16="http://schemas.microsoft.com/office/drawing/2014/main" val="20003"/>
                    </a:ext>
                  </a:extLst>
                </a:gridCol>
              </a:tblGrid>
              <a:tr h="316625">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04800">
                <a:tc>
                  <a:txBody>
                    <a:bodyPr/>
                    <a:lstStyle/>
                    <a:p>
                      <a:r>
                        <a:rPr lang="en-US" sz="1400" dirty="0"/>
                        <a:t>Ivermectin</a:t>
                      </a:r>
                    </a:p>
                  </a:txBody>
                  <a:tcPr/>
                </a:tc>
                <a:tc>
                  <a:txBody>
                    <a:bodyPr/>
                    <a:lstStyle/>
                    <a:p>
                      <a:r>
                        <a:rPr lang="en-US" sz="1400" dirty="0"/>
                        <a:t>150-400 mcg/kg PO*</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*Effective</a:t>
                      </a:r>
                      <a:r>
                        <a:rPr lang="en-US" sz="1400" b="0" baseline="0" dirty="0"/>
                        <a:t> dosing strategy unknown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txBody>
                  <a:tcPr/>
                </a:tc>
                <a:tc>
                  <a:txBody>
                    <a:bodyPr/>
                    <a:lstStyle/>
                    <a:p>
                      <a:r>
                        <a:rPr lang="en-US" sz="1400" dirty="0"/>
                        <a:t>In vitro studies show activity</a:t>
                      </a:r>
                      <a:r>
                        <a:rPr lang="en-US" sz="1400" baseline="0" dirty="0"/>
                        <a:t> </a:t>
                      </a:r>
                      <a:r>
                        <a:rPr lang="en-US" sz="1400" dirty="0"/>
                        <a:t>at </a:t>
                      </a:r>
                      <a:r>
                        <a:rPr lang="en-US" sz="1400" b="1" u="sng" dirty="0"/>
                        <a:t>high doses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Concentration used in-vitro showing activity</a:t>
                      </a:r>
                      <a:r>
                        <a:rPr lang="en-US" sz="1400" b="0" baseline="0" dirty="0"/>
                        <a:t> i</a:t>
                      </a:r>
                      <a:r>
                        <a:rPr lang="en-US" sz="1400" b="0" dirty="0"/>
                        <a:t>s &gt;35X higher than the max plasma concentration</a:t>
                      </a:r>
                      <a:r>
                        <a:rPr lang="en-US" sz="1400" b="0" baseline="0" dirty="0"/>
                        <a:t> </a:t>
                      </a:r>
                      <a:r>
                        <a:rPr lang="en-US" sz="1400" b="0" dirty="0"/>
                        <a:t>after oral administration of approved dose</a:t>
                      </a:r>
                      <a:r>
                        <a:rPr lang="en-US" sz="1400" b="0" baseline="0" dirty="0"/>
                        <a:t> (200 mcg/kg)</a:t>
                      </a:r>
                    </a:p>
                    <a:p>
                      <a:endParaRPr lang="en-US" sz="1400" dirty="0"/>
                    </a:p>
                    <a:p>
                      <a:r>
                        <a:rPr lang="en-US" sz="1400" dirty="0"/>
                        <a:t>No RCT data</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No published peer reviewed data supporting its safety and efficacy:</a:t>
                      </a:r>
                      <a:r>
                        <a:rPr lang="en-US" sz="1400" b="0" baseline="0" dirty="0"/>
                        <a:t> c</a:t>
                      </a:r>
                      <a:r>
                        <a:rPr lang="en-US" sz="1400" b="0" i="0" dirty="0"/>
                        <a:t>aution</a:t>
                      </a:r>
                      <a:r>
                        <a:rPr lang="en-US" sz="1400" b="0" i="0" baseline="0" dirty="0"/>
                        <a:t> with </a:t>
                      </a:r>
                      <a:r>
                        <a:rPr lang="en-US" sz="1400" b="0" i="0" dirty="0"/>
                        <a:t>pilot,</a:t>
                      </a:r>
                      <a:r>
                        <a:rPr lang="en-US" sz="1400" b="0" i="0" baseline="0" dirty="0"/>
                        <a:t> phase 2, or retrospective study info available on pre-print</a:t>
                      </a:r>
                      <a:endParaRPr lang="en-US" sz="1400" b="0" i="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baseline="0" dirty="0"/>
                        <a:t>Clinical trials ongoing</a:t>
                      </a:r>
                    </a:p>
                  </a:txBody>
                  <a:tcPr/>
                </a:tc>
                <a:extLst>
                  <a:ext uri="{0D108BD9-81ED-4DB2-BD59-A6C34878D82A}">
                    <a16:rowId xmlns:a16="http://schemas.microsoft.com/office/drawing/2014/main" val="2432982967"/>
                  </a:ext>
                </a:extLst>
              </a:tr>
              <a:tr h="279428">
                <a:tc>
                  <a:txBody>
                    <a:bodyPr/>
                    <a:lstStyle/>
                    <a:p>
                      <a:r>
                        <a:rPr lang="en-US" sz="1400" dirty="0"/>
                        <a:t>Sildenafil</a:t>
                      </a:r>
                    </a:p>
                  </a:txBody>
                  <a:tcPr/>
                </a:tc>
                <a:tc>
                  <a:txBody>
                    <a:bodyPr/>
                    <a:lstStyle/>
                    <a:p>
                      <a:r>
                        <a:rPr lang="en-US" sz="1400" dirty="0"/>
                        <a:t>20 mg PO three times a day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COVID-19 efficacy</a:t>
                      </a:r>
                      <a:r>
                        <a:rPr lang="en-US" sz="1400" b="0" baseline="0" dirty="0"/>
                        <a:t> unknown</a:t>
                      </a:r>
                      <a:endParaRPr lang="en-US"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Clinical trials ongoing</a:t>
                      </a:r>
                    </a:p>
                  </a:txBody>
                  <a:tcPr/>
                </a:tc>
                <a:extLst>
                  <a:ext uri="{0D108BD9-81ED-4DB2-BD59-A6C34878D82A}">
                    <a16:rowId xmlns:a16="http://schemas.microsoft.com/office/drawing/2014/main" val="3299706894"/>
                  </a:ext>
                </a:extLst>
              </a:tr>
              <a:tr h="279428">
                <a:tc>
                  <a:txBody>
                    <a:bodyPr/>
                    <a:lstStyle/>
                    <a:p>
                      <a:r>
                        <a:rPr lang="en-US" sz="1400" dirty="0" err="1"/>
                        <a:t>Zanubrutinib</a:t>
                      </a:r>
                      <a:endParaRPr lang="en-US" sz="1400" dirty="0"/>
                    </a:p>
                  </a:txBody>
                  <a:tcPr/>
                </a:tc>
                <a:tc>
                  <a:txBody>
                    <a:bodyPr/>
                    <a:lstStyle/>
                    <a:p>
                      <a:r>
                        <a:rPr lang="en-US" sz="1400" dirty="0"/>
                        <a:t>320 mg PO once daily for up to a maximum of 28 days</a:t>
                      </a:r>
                    </a:p>
                  </a:txBody>
                  <a:tcPr/>
                </a:tc>
                <a:tc>
                  <a:txBody>
                    <a:bodyPr/>
                    <a:lstStyle/>
                    <a:p>
                      <a:r>
                        <a:rPr lang="en-US" sz="1400" dirty="0"/>
                        <a:t>CMC will be participating in</a:t>
                      </a:r>
                      <a:r>
                        <a:rPr lang="en-US" sz="1400" baseline="0" dirty="0"/>
                        <a:t> this p</a:t>
                      </a:r>
                      <a:r>
                        <a:rPr lang="en-US" sz="1400" dirty="0"/>
                        <a:t>hase 2, randomized, double blind, placebo-controlled</a:t>
                      </a:r>
                      <a:r>
                        <a:rPr lang="en-US" sz="1400" baseline="0" dirty="0"/>
                        <a:t> (N~</a:t>
                      </a:r>
                      <a:r>
                        <a:rPr lang="en-US" sz="1400" dirty="0"/>
                        <a:t>46-52</a:t>
                      </a:r>
                      <a:r>
                        <a:rPr lang="en-US" sz="1400" baseline="0" dirty="0"/>
                        <a:t>) </a:t>
                      </a:r>
                      <a:endParaRPr lang="en-US" sz="1400" dirty="0"/>
                    </a:p>
                  </a:txBody>
                  <a:tcPr/>
                </a:tc>
                <a:tc>
                  <a:txBody>
                    <a:bodyPr/>
                    <a:lstStyle/>
                    <a:p>
                      <a:r>
                        <a:rPr lang="en-US" sz="1400" b="0" baseline="0" dirty="0"/>
                        <a:t>Current enrollment: 0 patients</a:t>
                      </a:r>
                      <a:endParaRPr lang="en-US" sz="1400" b="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69110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13C0-2AD8-47DB-815C-CA73FE2CB807}"/>
              </a:ext>
            </a:extLst>
          </p:cNvPr>
          <p:cNvSpPr>
            <a:spLocks noGrp="1"/>
          </p:cNvSpPr>
          <p:nvPr>
            <p:ph type="title"/>
          </p:nvPr>
        </p:nvSpPr>
        <p:spPr/>
        <p:txBody>
          <a:bodyPr/>
          <a:lstStyle/>
          <a:p>
            <a:r>
              <a:rPr lang="en-US" dirty="0"/>
              <a:t>Pharmacy Shortages/Allocations</a:t>
            </a:r>
          </a:p>
        </p:txBody>
      </p:sp>
      <p:sp>
        <p:nvSpPr>
          <p:cNvPr id="3" name="Content Placeholder 2">
            <a:extLst>
              <a:ext uri="{FF2B5EF4-FFF2-40B4-BE49-F238E27FC236}">
                <a16:creationId xmlns:a16="http://schemas.microsoft.com/office/drawing/2014/main" id="{4D087979-DCA8-4EEB-A9EE-5FF6E60AABA5}"/>
              </a:ext>
            </a:extLst>
          </p:cNvPr>
          <p:cNvSpPr>
            <a:spLocks noGrp="1"/>
          </p:cNvSpPr>
          <p:nvPr>
            <p:ph idx="1"/>
          </p:nvPr>
        </p:nvSpPr>
        <p:spPr>
          <a:xfrm>
            <a:off x="1268817" y="1208569"/>
            <a:ext cx="4543260" cy="4906963"/>
          </a:xfrm>
        </p:spPr>
        <p:txBody>
          <a:bodyPr anchor="t"/>
          <a:lstStyle/>
          <a:p>
            <a:r>
              <a:rPr lang="en-US" sz="2400" dirty="0"/>
              <a:t>Covid-19 Related</a:t>
            </a:r>
          </a:p>
          <a:p>
            <a:pPr lvl="1"/>
            <a:r>
              <a:rPr lang="en-US" sz="1800" dirty="0" err="1"/>
              <a:t>Cisatracurium</a:t>
            </a:r>
            <a:endParaRPr lang="en-US" sz="1800" dirty="0"/>
          </a:p>
          <a:p>
            <a:pPr lvl="1"/>
            <a:r>
              <a:rPr lang="en-US" sz="1800" dirty="0"/>
              <a:t>Rocuronium</a:t>
            </a:r>
          </a:p>
          <a:p>
            <a:pPr lvl="1"/>
            <a:r>
              <a:rPr lang="en-US" sz="1800" dirty="0"/>
              <a:t>Vecuronium</a:t>
            </a:r>
          </a:p>
          <a:p>
            <a:pPr lvl="1"/>
            <a:r>
              <a:rPr lang="en-US" sz="1800" dirty="0"/>
              <a:t>Propofol</a:t>
            </a:r>
          </a:p>
          <a:p>
            <a:pPr lvl="1"/>
            <a:r>
              <a:rPr lang="en-US" sz="1800" dirty="0"/>
              <a:t>Fentanyl</a:t>
            </a:r>
          </a:p>
          <a:p>
            <a:pPr lvl="1"/>
            <a:r>
              <a:rPr lang="en-US" sz="1800" dirty="0"/>
              <a:t>Vitamin C Liquid and </a:t>
            </a:r>
            <a:r>
              <a:rPr lang="en-US" sz="1800" dirty="0" err="1"/>
              <a:t>Inj</a:t>
            </a:r>
            <a:endParaRPr lang="en-US" sz="1800" dirty="0"/>
          </a:p>
          <a:p>
            <a:pPr lvl="1"/>
            <a:r>
              <a:rPr lang="en-US" sz="1800" dirty="0"/>
              <a:t>Dexamethasone </a:t>
            </a:r>
            <a:r>
              <a:rPr lang="en-US" sz="1800" dirty="0" err="1"/>
              <a:t>Inj</a:t>
            </a:r>
            <a:r>
              <a:rPr lang="en-US" sz="1800" dirty="0"/>
              <a:t> and Tabs</a:t>
            </a:r>
          </a:p>
          <a:p>
            <a:pPr lvl="1"/>
            <a:r>
              <a:rPr lang="en-US" sz="1800" b="1" dirty="0"/>
              <a:t>Ivermectin</a:t>
            </a:r>
          </a:p>
          <a:p>
            <a:pPr lvl="1"/>
            <a:r>
              <a:rPr lang="en-US" sz="1800" b="1" dirty="0">
                <a:cs typeface="Calibri"/>
              </a:rPr>
              <a:t>Dexamethasone</a:t>
            </a:r>
          </a:p>
          <a:p>
            <a:pPr lvl="1"/>
            <a:r>
              <a:rPr lang="en-US" sz="1800" b="1" u="sng" dirty="0">
                <a:cs typeface="Calibri"/>
              </a:rPr>
              <a:t>Zinc Sulfate Tabs</a:t>
            </a:r>
          </a:p>
          <a:p>
            <a:pPr lvl="1"/>
            <a:r>
              <a:rPr lang="en-US" sz="1800" dirty="0">
                <a:cs typeface="Calibri"/>
              </a:rPr>
              <a:t>Sildenafil Tabs</a:t>
            </a:r>
          </a:p>
          <a:p>
            <a:pPr lvl="1"/>
            <a:r>
              <a:rPr lang="en-US" sz="1800" dirty="0">
                <a:cs typeface="Calibri"/>
              </a:rPr>
              <a:t>Budesonide Inhalers</a:t>
            </a:r>
          </a:p>
        </p:txBody>
      </p:sp>
      <p:sp>
        <p:nvSpPr>
          <p:cNvPr id="4" name="Content Placeholder 2">
            <a:extLst>
              <a:ext uri="{FF2B5EF4-FFF2-40B4-BE49-F238E27FC236}">
                <a16:creationId xmlns:a16="http://schemas.microsoft.com/office/drawing/2014/main" id="{91049E37-ED62-4510-8AD3-2B3E05ED66E4}"/>
              </a:ext>
            </a:extLst>
          </p:cNvPr>
          <p:cNvSpPr txBox="1">
            <a:spLocks/>
          </p:cNvSpPr>
          <p:nvPr/>
        </p:nvSpPr>
        <p:spPr>
          <a:xfrm>
            <a:off x="6609905" y="1219203"/>
            <a:ext cx="4649333" cy="4906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393B3D"/>
                </a:solidFill>
                <a:effectLst/>
                <a:uLnTx/>
                <a:uFillTx/>
                <a:latin typeface="Calibri"/>
                <a:ea typeface="+mn-ea"/>
                <a:cs typeface="+mn-cs"/>
              </a:rPr>
              <a:t>Non-Covid-19 Related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Bumetanide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Amiodarone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Dopamine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Dobutamine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Famotidine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Furosemide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Doxycycline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Nitroglycerin SDV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Bupivacaine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Lidocaine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Methadone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Nalbuphine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p:txBody>
      </p:sp>
    </p:spTree>
    <p:extLst>
      <p:ext uri="{BB962C8B-B14F-4D97-AF65-F5344CB8AC3E}">
        <p14:creationId xmlns:p14="http://schemas.microsoft.com/office/powerpoint/2010/main" val="996460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E1BDE-38D8-5946-81AA-5703F9E79D15}"/>
              </a:ext>
            </a:extLst>
          </p:cNvPr>
          <p:cNvSpPr>
            <a:spLocks noGrp="1"/>
          </p:cNvSpPr>
          <p:nvPr>
            <p:ph type="ctrTitle"/>
          </p:nvPr>
        </p:nvSpPr>
        <p:spPr/>
        <p:txBody>
          <a:bodyPr/>
          <a:lstStyle/>
          <a:p>
            <a:r>
              <a:rPr lang="en-US" dirty="0"/>
              <a:t>Reminders to Physicians</a:t>
            </a:r>
          </a:p>
        </p:txBody>
      </p:sp>
      <p:sp>
        <p:nvSpPr>
          <p:cNvPr id="5" name="Subtitle 4">
            <a:extLst>
              <a:ext uri="{FF2B5EF4-FFF2-40B4-BE49-F238E27FC236}">
                <a16:creationId xmlns:a16="http://schemas.microsoft.com/office/drawing/2014/main" id="{2BC30790-290A-A545-A83F-14F3DF007A28}"/>
              </a:ext>
            </a:extLst>
          </p:cNvPr>
          <p:cNvSpPr>
            <a:spLocks noGrp="1"/>
          </p:cNvSpPr>
          <p:nvPr>
            <p:ph type="subTitle" idx="1"/>
          </p:nvPr>
        </p:nvSpPr>
        <p:spPr/>
        <p:txBody>
          <a:bodyPr/>
          <a:lstStyle/>
          <a:p>
            <a:r>
              <a:rPr lang="en-US" dirty="0"/>
              <a:t>Oxygen and Pulse Oximetry</a:t>
            </a:r>
          </a:p>
        </p:txBody>
      </p:sp>
    </p:spTree>
    <p:extLst>
      <p:ext uri="{BB962C8B-B14F-4D97-AF65-F5344CB8AC3E}">
        <p14:creationId xmlns:p14="http://schemas.microsoft.com/office/powerpoint/2010/main" val="238475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95240-B736-DB48-BD98-C0F5CA6F846F}"/>
              </a:ext>
            </a:extLst>
          </p:cNvPr>
          <p:cNvSpPr>
            <a:spLocks noGrp="1"/>
          </p:cNvSpPr>
          <p:nvPr>
            <p:ph type="title"/>
          </p:nvPr>
        </p:nvSpPr>
        <p:spPr/>
        <p:txBody>
          <a:bodyPr/>
          <a:lstStyle/>
          <a:p>
            <a:r>
              <a:rPr lang="en-US" dirty="0"/>
              <a:t>Documentation Improvement</a:t>
            </a:r>
          </a:p>
        </p:txBody>
      </p:sp>
      <p:sp>
        <p:nvSpPr>
          <p:cNvPr id="5" name="Content Placeholder 4">
            <a:extLst>
              <a:ext uri="{FF2B5EF4-FFF2-40B4-BE49-F238E27FC236}">
                <a16:creationId xmlns:a16="http://schemas.microsoft.com/office/drawing/2014/main" id="{EBBA9426-D966-F947-9224-3454D6D729B1}"/>
              </a:ext>
            </a:extLst>
          </p:cNvPr>
          <p:cNvSpPr>
            <a:spLocks noGrp="1"/>
          </p:cNvSpPr>
          <p:nvPr>
            <p:ph idx="1"/>
          </p:nvPr>
        </p:nvSpPr>
        <p:spPr>
          <a:xfrm>
            <a:off x="609600" y="1219201"/>
            <a:ext cx="4013200" cy="4745941"/>
          </a:xfrm>
          <a:ln w="28575">
            <a:solidFill>
              <a:schemeClr val="tx1">
                <a:lumMod val="60000"/>
                <a:lumOff val="40000"/>
              </a:schemeClr>
            </a:solidFill>
          </a:ln>
        </p:spPr>
        <p:txBody>
          <a:bodyPr/>
          <a:lstStyle/>
          <a:p>
            <a:pPr marL="0" indent="0" algn="ctr">
              <a:buNone/>
            </a:pPr>
            <a:r>
              <a:rPr lang="en-US" b="1" dirty="0">
                <a:solidFill>
                  <a:srgbClr val="000099"/>
                </a:solidFill>
              </a:rPr>
              <a:t>Oxygen</a:t>
            </a:r>
          </a:p>
          <a:p>
            <a:r>
              <a:rPr lang="en-US" sz="2800" dirty="0"/>
              <a:t>Oxygen must be treated just like any other medication</a:t>
            </a:r>
          </a:p>
          <a:p>
            <a:r>
              <a:rPr lang="en-US" sz="2800" dirty="0"/>
              <a:t>An </a:t>
            </a:r>
            <a:r>
              <a:rPr lang="en-US" sz="2800" dirty="0">
                <a:solidFill>
                  <a:srgbClr val="FF0000"/>
                </a:solidFill>
              </a:rPr>
              <a:t>ORDER</a:t>
            </a:r>
            <a:r>
              <a:rPr lang="en-US" sz="2800" dirty="0"/>
              <a:t> in MEDITECH is required for us to administer O</a:t>
            </a:r>
            <a:r>
              <a:rPr lang="en-US" sz="2800" baseline="-25000" dirty="0"/>
              <a:t>2</a:t>
            </a:r>
          </a:p>
        </p:txBody>
      </p:sp>
      <p:sp>
        <p:nvSpPr>
          <p:cNvPr id="6" name="Content Placeholder 5">
            <a:extLst>
              <a:ext uri="{FF2B5EF4-FFF2-40B4-BE49-F238E27FC236}">
                <a16:creationId xmlns:a16="http://schemas.microsoft.com/office/drawing/2014/main" id="{ACE0DDA7-C1DE-2F4A-9427-1F7E8A8CD0AE}"/>
              </a:ext>
            </a:extLst>
          </p:cNvPr>
          <p:cNvSpPr>
            <a:spLocks noGrp="1"/>
          </p:cNvSpPr>
          <p:nvPr>
            <p:ph sz="half" idx="4294967295"/>
          </p:nvPr>
        </p:nvSpPr>
        <p:spPr>
          <a:xfrm>
            <a:off x="5295900" y="1219200"/>
            <a:ext cx="6692900" cy="4745942"/>
          </a:xfrm>
          <a:prstGeom prst="rect">
            <a:avLst/>
          </a:prstGeom>
          <a:ln w="28575">
            <a:solidFill>
              <a:schemeClr val="tx1">
                <a:lumMod val="60000"/>
                <a:lumOff val="40000"/>
              </a:schemeClr>
            </a:solidFill>
          </a:ln>
        </p:spPr>
        <p:txBody>
          <a:bodyPr/>
          <a:lstStyle/>
          <a:p>
            <a:pPr marL="0" indent="0" algn="ctr">
              <a:buNone/>
            </a:pPr>
            <a:r>
              <a:rPr lang="en-US" b="1" dirty="0">
                <a:solidFill>
                  <a:srgbClr val="000099"/>
                </a:solidFill>
              </a:rPr>
              <a:t>Pulse Oximetry</a:t>
            </a:r>
          </a:p>
          <a:p>
            <a:r>
              <a:rPr lang="en-US" sz="2800" dirty="0"/>
              <a:t>Pulse oximetry can be ordered as spot checks OR continuous</a:t>
            </a:r>
          </a:p>
          <a:p>
            <a:r>
              <a:rPr lang="en-US" sz="2800" dirty="0"/>
              <a:t>On COVID-19 patients, it should be ordered </a:t>
            </a:r>
            <a:r>
              <a:rPr lang="en-US" sz="2800" dirty="0">
                <a:solidFill>
                  <a:srgbClr val="FF0000"/>
                </a:solidFill>
              </a:rPr>
              <a:t>CONTINUOUSLY</a:t>
            </a:r>
            <a:r>
              <a:rPr lang="en-US" sz="2800" dirty="0"/>
              <a:t> for the following reasons:</a:t>
            </a:r>
          </a:p>
          <a:p>
            <a:pPr lvl="1"/>
            <a:r>
              <a:rPr lang="en-US" sz="2400" dirty="0">
                <a:solidFill>
                  <a:srgbClr val="FF0000"/>
                </a:solidFill>
              </a:rPr>
              <a:t>Sudden deteriorations </a:t>
            </a:r>
            <a:r>
              <a:rPr lang="en-US" sz="2400" dirty="0"/>
              <a:t>have occurred</a:t>
            </a:r>
          </a:p>
          <a:p>
            <a:pPr lvl="1"/>
            <a:r>
              <a:rPr lang="en-US" sz="2400" dirty="0"/>
              <a:t>Continuous pulse oximetry can be monitored from outside the room, </a:t>
            </a:r>
            <a:r>
              <a:rPr lang="en-US" sz="2400" dirty="0">
                <a:solidFill>
                  <a:srgbClr val="FF0000"/>
                </a:solidFill>
              </a:rPr>
              <a:t>reducing the PPE requirements</a:t>
            </a:r>
            <a:r>
              <a:rPr lang="en-US" sz="2400" dirty="0"/>
              <a:t> to care for these patients</a:t>
            </a:r>
          </a:p>
        </p:txBody>
      </p:sp>
    </p:spTree>
    <p:extLst>
      <p:ext uri="{BB962C8B-B14F-4D97-AF65-F5344CB8AC3E}">
        <p14:creationId xmlns:p14="http://schemas.microsoft.com/office/powerpoint/2010/main" val="1601705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3622A-CF3C-1E42-8BAF-CE6A7C38A00C}"/>
              </a:ext>
            </a:extLst>
          </p:cNvPr>
          <p:cNvSpPr>
            <a:spLocks noGrp="1"/>
          </p:cNvSpPr>
          <p:nvPr>
            <p:ph type="title"/>
          </p:nvPr>
        </p:nvSpPr>
        <p:spPr/>
        <p:txBody>
          <a:bodyPr/>
          <a:lstStyle/>
          <a:p>
            <a:r>
              <a:rPr lang="en-US" dirty="0" err="1"/>
              <a:t>EMResources</a:t>
            </a:r>
            <a:endParaRPr lang="en-US" dirty="0"/>
          </a:p>
        </p:txBody>
      </p:sp>
      <p:pic>
        <p:nvPicPr>
          <p:cNvPr id="6" name="Content Placeholder 5">
            <a:extLst>
              <a:ext uri="{FF2B5EF4-FFF2-40B4-BE49-F238E27FC236}">
                <a16:creationId xmlns:a16="http://schemas.microsoft.com/office/drawing/2014/main" id="{208BEC71-770C-4F4C-9AB4-B16F5CA10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45" y="1358900"/>
            <a:ext cx="12764880" cy="4876800"/>
          </a:xfrm>
        </p:spPr>
      </p:pic>
    </p:spTree>
    <p:extLst>
      <p:ext uri="{BB962C8B-B14F-4D97-AF65-F5344CB8AC3E}">
        <p14:creationId xmlns:p14="http://schemas.microsoft.com/office/powerpoint/2010/main" val="406242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8122-C5F5-CC4D-A195-1343B0E34384}"/>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5086B4E0-AB0F-9E48-A909-E0A0C7EAF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0"/>
            <a:ext cx="11691257" cy="6858000"/>
          </a:xfrm>
          <a:prstGeom prst="rect">
            <a:avLst/>
          </a:prstGeom>
        </p:spPr>
      </p:pic>
    </p:spTree>
    <p:extLst>
      <p:ext uri="{BB962C8B-B14F-4D97-AF65-F5344CB8AC3E}">
        <p14:creationId xmlns:p14="http://schemas.microsoft.com/office/powerpoint/2010/main" val="2083511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AF57-068C-F94A-836E-E680A945E61A}"/>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48D127B-566D-0A4F-B2CE-C8D1A2EB37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75" y="0"/>
            <a:ext cx="11707977" cy="6858000"/>
          </a:xfrm>
        </p:spPr>
      </p:pic>
    </p:spTree>
    <p:extLst>
      <p:ext uri="{BB962C8B-B14F-4D97-AF65-F5344CB8AC3E}">
        <p14:creationId xmlns:p14="http://schemas.microsoft.com/office/powerpoint/2010/main" val="599069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D670-00F0-AA48-9F44-6F7DFC498AB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24DCEA-AF79-4E4D-A1DB-A0ED0627D5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94" y="0"/>
            <a:ext cx="11751868" cy="6858000"/>
          </a:xfrm>
        </p:spPr>
      </p:pic>
    </p:spTree>
    <p:extLst>
      <p:ext uri="{BB962C8B-B14F-4D97-AF65-F5344CB8AC3E}">
        <p14:creationId xmlns:p14="http://schemas.microsoft.com/office/powerpoint/2010/main" val="1190010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AD24-955D-124B-BFB6-DA249976C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23DEDD7-5700-6043-AD74-DBC8B69EF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47" y="0"/>
            <a:ext cx="11700229" cy="6858000"/>
          </a:xfrm>
        </p:spPr>
      </p:pic>
    </p:spTree>
    <p:extLst>
      <p:ext uri="{BB962C8B-B14F-4D97-AF65-F5344CB8AC3E}">
        <p14:creationId xmlns:p14="http://schemas.microsoft.com/office/powerpoint/2010/main" val="329549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A181-AC67-3A42-817A-25BB328229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B38B06-7DC8-B243-B4A1-3FF67EB48A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47" y="0"/>
            <a:ext cx="11700229" cy="6858000"/>
          </a:xfrm>
        </p:spPr>
      </p:pic>
    </p:spTree>
    <p:extLst>
      <p:ext uri="{BB962C8B-B14F-4D97-AF65-F5344CB8AC3E}">
        <p14:creationId xmlns:p14="http://schemas.microsoft.com/office/powerpoint/2010/main" val="1023350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AC35-0A05-3A48-93C0-EFBA412E56F5}"/>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E7CB857E-BC12-0D44-BEDF-CEFF97DA78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0"/>
            <a:ext cx="10779088" cy="6858000"/>
          </a:xfrm>
        </p:spPr>
      </p:pic>
    </p:spTree>
    <p:extLst>
      <p:ext uri="{BB962C8B-B14F-4D97-AF65-F5344CB8AC3E}">
        <p14:creationId xmlns:p14="http://schemas.microsoft.com/office/powerpoint/2010/main" val="861226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8D48-6A2C-9843-AF05-047A3A92F3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89E418B-3A03-D345-A4F6-A5EC490EB7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10759163" cy="6858000"/>
          </a:xfrm>
        </p:spPr>
      </p:pic>
    </p:spTree>
    <p:extLst>
      <p:ext uri="{BB962C8B-B14F-4D97-AF65-F5344CB8AC3E}">
        <p14:creationId xmlns:p14="http://schemas.microsoft.com/office/powerpoint/2010/main" val="2632856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D8D-9A11-E443-9C17-B0CD18CE07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443D42-2906-BC48-A98C-208E4EA81D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638" y="0"/>
            <a:ext cx="10768724" cy="6875298"/>
          </a:xfrm>
        </p:spPr>
      </p:pic>
    </p:spTree>
    <p:extLst>
      <p:ext uri="{BB962C8B-B14F-4D97-AF65-F5344CB8AC3E}">
        <p14:creationId xmlns:p14="http://schemas.microsoft.com/office/powerpoint/2010/main" val="1694874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19C6-0F25-864E-BA66-D20CAC1B5B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9C8DA3-2948-2B46-B1E8-E81B2E2664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744" y="0"/>
            <a:ext cx="10718511" cy="6872821"/>
          </a:xfrm>
        </p:spPr>
      </p:pic>
    </p:spTree>
    <p:extLst>
      <p:ext uri="{BB962C8B-B14F-4D97-AF65-F5344CB8AC3E}">
        <p14:creationId xmlns:p14="http://schemas.microsoft.com/office/powerpoint/2010/main" val="2193936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D365-FA34-C840-B18D-DF96F0E243AA}"/>
              </a:ext>
            </a:extLst>
          </p:cNvPr>
          <p:cNvSpPr>
            <a:spLocks noGrp="1"/>
          </p:cNvSpPr>
          <p:nvPr>
            <p:ph type="ctrTitle"/>
          </p:nvPr>
        </p:nvSpPr>
        <p:spPr/>
        <p:txBody>
          <a:bodyPr/>
          <a:lstStyle/>
          <a:p>
            <a:r>
              <a:rPr lang="en-US" dirty="0"/>
              <a:t>Center for Disease Control Statistics</a:t>
            </a:r>
          </a:p>
        </p:txBody>
      </p:sp>
      <p:sp>
        <p:nvSpPr>
          <p:cNvPr id="3" name="Subtitle 2">
            <a:extLst>
              <a:ext uri="{FF2B5EF4-FFF2-40B4-BE49-F238E27FC236}">
                <a16:creationId xmlns:a16="http://schemas.microsoft.com/office/drawing/2014/main" id="{5F9FED09-71C4-FB49-A0CB-3485BFB363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491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    Lubbock</a:t>
            </a:r>
          </a:p>
        </p:txBody>
      </p:sp>
      <p:sp>
        <p:nvSpPr>
          <p:cNvPr id="4" name="Rectangle 3"/>
          <p:cNvSpPr/>
          <p:nvPr/>
        </p:nvSpPr>
        <p:spPr>
          <a:xfrm>
            <a:off x="0" y="1364236"/>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0" y="1697634"/>
            <a:ext cx="12192000" cy="3462731"/>
          </a:xfrm>
          <a:prstGeom prst="rect">
            <a:avLst/>
          </a:prstGeom>
        </p:spPr>
      </p:pic>
      <p:sp>
        <p:nvSpPr>
          <p:cNvPr id="5" name="Rectangle 4"/>
          <p:cNvSpPr/>
          <p:nvPr/>
        </p:nvSpPr>
        <p:spPr>
          <a:xfrm>
            <a:off x="46482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721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073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312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76400" y="1539896"/>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300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D571-2473-794E-8698-E2E7249662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32D6CD2-9B01-4E43-99FF-FACE7A3594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4543" cy="6858000"/>
          </a:xfrm>
        </p:spPr>
      </p:pic>
    </p:spTree>
    <p:extLst>
      <p:ext uri="{BB962C8B-B14F-4D97-AF65-F5344CB8AC3E}">
        <p14:creationId xmlns:p14="http://schemas.microsoft.com/office/powerpoint/2010/main" val="1986738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76F3-29E1-6B4D-94EF-E5F0E6B0323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984022-2EED-9144-9189-15E750CA7D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93" y="274638"/>
            <a:ext cx="11945613" cy="6413500"/>
          </a:xfrm>
        </p:spPr>
      </p:pic>
    </p:spTree>
    <p:extLst>
      <p:ext uri="{BB962C8B-B14F-4D97-AF65-F5344CB8AC3E}">
        <p14:creationId xmlns:p14="http://schemas.microsoft.com/office/powerpoint/2010/main" val="2395419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    Amarillo</a:t>
            </a:r>
          </a:p>
        </p:txBody>
      </p:sp>
      <p:sp>
        <p:nvSpPr>
          <p:cNvPr id="4" name="Rectangle 3"/>
          <p:cNvSpPr/>
          <p:nvPr/>
        </p:nvSpPr>
        <p:spPr>
          <a:xfrm>
            <a:off x="0" y="1364236"/>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0" y="1412368"/>
            <a:ext cx="12192000" cy="3522778"/>
          </a:xfrm>
          <a:prstGeom prst="rect">
            <a:avLst/>
          </a:prstGeom>
        </p:spPr>
      </p:pic>
      <p:grpSp>
        <p:nvGrpSpPr>
          <p:cNvPr id="12" name="Group 11"/>
          <p:cNvGrpSpPr/>
          <p:nvPr/>
        </p:nvGrpSpPr>
        <p:grpSpPr>
          <a:xfrm>
            <a:off x="1592405" y="1364236"/>
            <a:ext cx="7378700" cy="3768703"/>
            <a:chOff x="1676400" y="1539896"/>
            <a:chExt cx="7378700" cy="3768703"/>
          </a:xfrm>
        </p:grpSpPr>
        <p:sp>
          <p:nvSpPr>
            <p:cNvPr id="13" name="Rectangle 12"/>
            <p:cNvSpPr/>
            <p:nvPr/>
          </p:nvSpPr>
          <p:spPr>
            <a:xfrm>
              <a:off x="46482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721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073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312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76400" y="1539896"/>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239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   Midland / Odessa /  Abilene</a:t>
            </a:r>
          </a:p>
        </p:txBody>
      </p:sp>
      <p:sp>
        <p:nvSpPr>
          <p:cNvPr id="4" name="Rectangle 3"/>
          <p:cNvSpPr/>
          <p:nvPr/>
        </p:nvSpPr>
        <p:spPr>
          <a:xfrm>
            <a:off x="0" y="1364236"/>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49069" y="1444012"/>
            <a:ext cx="11887200" cy="1849617"/>
          </a:xfrm>
          <a:prstGeom prst="rect">
            <a:avLst/>
          </a:prstGeom>
        </p:spPr>
      </p:pic>
      <p:pic>
        <p:nvPicPr>
          <p:cNvPr id="11" name="Picture 10"/>
          <p:cNvPicPr>
            <a:picLocks noChangeAspect="1"/>
          </p:cNvPicPr>
          <p:nvPr/>
        </p:nvPicPr>
        <p:blipFill rotWithShape="1">
          <a:blip r:embed="rId4"/>
          <a:srcRect t="6024"/>
          <a:stretch/>
        </p:blipFill>
        <p:spPr>
          <a:xfrm>
            <a:off x="349069" y="3355347"/>
            <a:ext cx="11887200" cy="585217"/>
          </a:xfrm>
          <a:prstGeom prst="rect">
            <a:avLst/>
          </a:prstGeom>
        </p:spPr>
      </p:pic>
      <p:pic>
        <p:nvPicPr>
          <p:cNvPr id="36" name="Picture 35"/>
          <p:cNvPicPr>
            <a:picLocks noChangeAspect="1"/>
          </p:cNvPicPr>
          <p:nvPr/>
        </p:nvPicPr>
        <p:blipFill rotWithShape="1">
          <a:blip r:embed="rId5"/>
          <a:srcRect b="54860"/>
          <a:stretch/>
        </p:blipFill>
        <p:spPr>
          <a:xfrm>
            <a:off x="91441" y="3978740"/>
            <a:ext cx="12015362" cy="2306897"/>
          </a:xfrm>
          <a:prstGeom prst="rect">
            <a:avLst/>
          </a:prstGeom>
        </p:spPr>
      </p:pic>
      <p:pic>
        <p:nvPicPr>
          <p:cNvPr id="38" name="Picture 37"/>
          <p:cNvPicPr>
            <a:picLocks noChangeAspect="1"/>
          </p:cNvPicPr>
          <p:nvPr/>
        </p:nvPicPr>
        <p:blipFill rotWithShape="1">
          <a:blip r:embed="rId5"/>
          <a:srcRect t="90825"/>
          <a:stretch/>
        </p:blipFill>
        <p:spPr>
          <a:xfrm>
            <a:off x="91441" y="5359566"/>
            <a:ext cx="12015362" cy="468870"/>
          </a:xfrm>
          <a:prstGeom prst="rect">
            <a:avLst/>
          </a:prstGeom>
        </p:spPr>
      </p:pic>
      <p:grpSp>
        <p:nvGrpSpPr>
          <p:cNvPr id="39" name="Group 38"/>
          <p:cNvGrpSpPr/>
          <p:nvPr/>
        </p:nvGrpSpPr>
        <p:grpSpPr>
          <a:xfrm>
            <a:off x="1907628" y="1279341"/>
            <a:ext cx="7190651" cy="5398798"/>
            <a:chOff x="1676400" y="1539896"/>
            <a:chExt cx="7378700" cy="3768703"/>
          </a:xfrm>
        </p:grpSpPr>
        <p:sp>
          <p:nvSpPr>
            <p:cNvPr id="40" name="Rectangle 39"/>
            <p:cNvSpPr/>
            <p:nvPr/>
          </p:nvSpPr>
          <p:spPr>
            <a:xfrm>
              <a:off x="46482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37210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6073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3312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676400" y="1539896"/>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254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46" y="201283"/>
            <a:ext cx="10524744" cy="1380744"/>
          </a:xfrm>
        </p:spPr>
        <p:txBody>
          <a:bodyPr>
            <a:normAutofit/>
          </a:bodyPr>
          <a:lstStyle/>
          <a:p>
            <a:pPr algn="ctr"/>
            <a:r>
              <a:rPr lang="en-US" sz="3600" dirty="0">
                <a:latin typeface="Arial" panose="020B0604020202020204" pitchFamily="34" charset="0"/>
                <a:cs typeface="Arial" panose="020B0604020202020204" pitchFamily="34" charset="0"/>
              </a:rPr>
              <a:t>Regional</a:t>
            </a:r>
          </a:p>
        </p:txBody>
      </p:sp>
      <p:sp>
        <p:nvSpPr>
          <p:cNvPr id="4" name="Rectangle 3"/>
          <p:cNvSpPr/>
          <p:nvPr/>
        </p:nvSpPr>
        <p:spPr>
          <a:xfrm>
            <a:off x="0" y="111304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81439" y="178328"/>
            <a:ext cx="11616612" cy="5156200"/>
          </a:xfrm>
          <a:prstGeom prst="rect">
            <a:avLst/>
          </a:prstGeom>
        </p:spPr>
      </p:pic>
      <p:pic>
        <p:nvPicPr>
          <p:cNvPr id="8" name="Picture 7"/>
          <p:cNvPicPr>
            <a:picLocks noChangeAspect="1"/>
          </p:cNvPicPr>
          <p:nvPr/>
        </p:nvPicPr>
        <p:blipFill>
          <a:blip r:embed="rId4"/>
          <a:stretch>
            <a:fillRect/>
          </a:stretch>
        </p:blipFill>
        <p:spPr>
          <a:xfrm>
            <a:off x="306839" y="5282287"/>
            <a:ext cx="11643688" cy="1348026"/>
          </a:xfrm>
          <a:prstGeom prst="rect">
            <a:avLst/>
          </a:prstGeom>
        </p:spPr>
      </p:pic>
      <p:sp>
        <p:nvSpPr>
          <p:cNvPr id="16" name="Rectangle 15"/>
          <p:cNvSpPr/>
          <p:nvPr/>
        </p:nvSpPr>
        <p:spPr>
          <a:xfrm>
            <a:off x="5938840" y="178328"/>
            <a:ext cx="982660" cy="657650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05444" y="178328"/>
            <a:ext cx="706938" cy="657650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764514" y="201283"/>
            <a:ext cx="706938" cy="657650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36811" y="201283"/>
            <a:ext cx="706938" cy="657650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98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8728030A031242BD640392A4974FEE" ma:contentTypeVersion="12" ma:contentTypeDescription="Create a new document." ma:contentTypeScope="" ma:versionID="7fcb8ec11c23cf017e64fa3eb9446314">
  <xsd:schema xmlns:xsd="http://www.w3.org/2001/XMLSchema" xmlns:xs="http://www.w3.org/2001/XMLSchema" xmlns:p="http://schemas.microsoft.com/office/2006/metadata/properties" xmlns:ns2="600551e7-3f7b-45a0-976b-a9ca1f9be118" xmlns:ns3="674cc7e9-9d2a-4106-b513-0ad7669359f3" targetNamespace="http://schemas.microsoft.com/office/2006/metadata/properties" ma:root="true" ma:fieldsID="700c44e4f89aedf8139eeaf6cd359b20" ns2:_="" ns3:_="">
    <xsd:import namespace="600551e7-3f7b-45a0-976b-a9ca1f9be118"/>
    <xsd:import namespace="674cc7e9-9d2a-4106-b513-0ad7669359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551e7-3f7b-45a0-976b-a9ca1f9be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4cc7e9-9d2a-4106-b513-0ad7669359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B9DCC0-EE1A-4AF1-A1F9-B25C7A45B8A0}"/>
</file>

<file path=customXml/itemProps2.xml><?xml version="1.0" encoding="utf-8"?>
<ds:datastoreItem xmlns:ds="http://schemas.openxmlformats.org/officeDocument/2006/customXml" ds:itemID="{E837CDB0-F90A-43A8-B862-2D93FADD57B6}"/>
</file>

<file path=customXml/itemProps3.xml><?xml version="1.0" encoding="utf-8"?>
<ds:datastoreItem xmlns:ds="http://schemas.openxmlformats.org/officeDocument/2006/customXml" ds:itemID="{4DBCC640-C270-4D0E-B9CE-8BBC9D48945F}"/>
</file>

<file path=docProps/app.xml><?xml version="1.0" encoding="utf-8"?>
<Properties xmlns="http://schemas.openxmlformats.org/officeDocument/2006/extended-properties" xmlns:vt="http://schemas.openxmlformats.org/officeDocument/2006/docPropsVTypes">
  <Template>Covenant Health</Template>
  <TotalTime>14759</TotalTime>
  <Words>2378</Words>
  <Application>Microsoft Macintosh PowerPoint</Application>
  <PresentationFormat>Widescreen</PresentationFormat>
  <Paragraphs>391</Paragraphs>
  <Slides>62</Slides>
  <Notes>15</Notes>
  <HiddenSlides>1</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62</vt:i4>
      </vt:variant>
    </vt:vector>
  </HeadingPairs>
  <TitlesOfParts>
    <vt:vector size="75" baseType="lpstr">
      <vt:lpstr>Arial</vt:lpstr>
      <vt:lpstr>Arial Narrow</vt:lpstr>
      <vt:lpstr>Calibri</vt:lpstr>
      <vt:lpstr>Georgia</vt:lpstr>
      <vt:lpstr>Helvetica Neue Medium</vt:lpstr>
      <vt:lpstr>Segoe UI</vt:lpstr>
      <vt:lpstr>Times New Roman</vt:lpstr>
      <vt:lpstr>Wingdings</vt:lpstr>
      <vt:lpstr>Covenant Health</vt:lpstr>
      <vt:lpstr>Custom Design</vt:lpstr>
      <vt:lpstr>1_Covenant Health</vt:lpstr>
      <vt:lpstr>3349UU_CF</vt:lpstr>
      <vt:lpstr>think-cell Slide</vt:lpstr>
      <vt:lpstr>Covenant Health Regional Update for Physicians</vt:lpstr>
      <vt:lpstr>Reflection</vt:lpstr>
      <vt:lpstr>Current Regional Census</vt:lpstr>
      <vt:lpstr>Regional</vt:lpstr>
      <vt:lpstr>EMResources</vt:lpstr>
      <vt:lpstr>Regional:    Lubbock</vt:lpstr>
      <vt:lpstr>Regional:    Amarillo</vt:lpstr>
      <vt:lpstr>Regional:   Midland / Odessa /  Abilene</vt:lpstr>
      <vt:lpstr>Regional</vt:lpstr>
      <vt:lpstr>STATE</vt:lpstr>
      <vt:lpstr>PUI/Confirmed cases-hospitalized</vt:lpstr>
      <vt:lpstr>PUI/Confirmed cases-hospitalized</vt:lpstr>
      <vt:lpstr>PUI/Confirmed cases-hospitalized</vt:lpstr>
      <vt:lpstr>PUI/Confirmed cases-hospitalized</vt:lpstr>
      <vt:lpstr>PUI/Confirmed cases-hospitalized</vt:lpstr>
      <vt:lpstr>PUI/Confirmed cases-hospitalized</vt:lpstr>
      <vt:lpstr>Surge Plan- Revised</vt:lpstr>
      <vt:lpstr>PowerPoint Presentation</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Testing Capacity</vt:lpstr>
      <vt:lpstr>TESTING</vt:lpstr>
      <vt:lpstr>Abbott Alinity® m</vt:lpstr>
      <vt:lpstr>PowerPoint Presentation</vt:lpstr>
      <vt:lpstr>TESTING – Statewide Results</vt:lpstr>
      <vt:lpstr>Returning to Operations</vt:lpstr>
      <vt:lpstr>COVID19-HOT TOPICS</vt:lpstr>
      <vt:lpstr>PowerPoint Presentation</vt:lpstr>
      <vt:lpstr>PowerPoint Presentation</vt:lpstr>
      <vt:lpstr>PowerPoint Presentation</vt:lpstr>
      <vt:lpstr>PowerPoint Presentation</vt:lpstr>
      <vt:lpstr>PowerPoint Presentation</vt:lpstr>
      <vt:lpstr>PowerPoint Presentation</vt:lpstr>
      <vt:lpstr>COVID19-Hot topics</vt:lpstr>
      <vt:lpstr>COVID19-Hot Topics</vt:lpstr>
      <vt:lpstr>Pharmacy Update</vt:lpstr>
      <vt:lpstr>CHS COVID-19 Treatments</vt:lpstr>
      <vt:lpstr>CHS COVID-19 Treatments</vt:lpstr>
      <vt:lpstr>CHS COVID-19 Treatments</vt:lpstr>
      <vt:lpstr>Pharmacy Shortages/Allocations</vt:lpstr>
      <vt:lpstr>Reminders to Physicians</vt:lpstr>
      <vt:lpstr>Documentation Improvement</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for Disease Control Statistics</vt:lpstr>
      <vt:lpstr>PowerPoint Presentation</vt:lpstr>
      <vt:lpstr>PowerPoint Presentation</vt:lpstr>
      <vt:lpstr>Q &amp; 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319</cp:revision>
  <cp:lastPrinted>2020-04-06T20:21:57Z</cp:lastPrinted>
  <dcterms:created xsi:type="dcterms:W3CDTF">2020-04-06T15:45:06Z</dcterms:created>
  <dcterms:modified xsi:type="dcterms:W3CDTF">2020-07-31T16:15:35Z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0x010100578728030A031242BD640392A4974FEE</vt:lpwstr>
  </property>
</Properties>
</file>