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Lst>
  <p:notesMasterIdLst>
    <p:notesMasterId r:id="rId72"/>
  </p:notesMasterIdLst>
  <p:sldIdLst>
    <p:sldId id="256" r:id="rId5"/>
    <p:sldId id="373" r:id="rId6"/>
    <p:sldId id="1922" r:id="rId7"/>
    <p:sldId id="1920" r:id="rId8"/>
    <p:sldId id="1923" r:id="rId9"/>
    <p:sldId id="1916" r:id="rId10"/>
    <p:sldId id="1917" r:id="rId11"/>
    <p:sldId id="1918" r:id="rId12"/>
    <p:sldId id="1919" r:id="rId13"/>
    <p:sldId id="1792" r:id="rId14"/>
    <p:sldId id="308" r:id="rId15"/>
    <p:sldId id="1887" r:id="rId16"/>
    <p:sldId id="1912" r:id="rId17"/>
    <p:sldId id="574" r:id="rId18"/>
    <p:sldId id="1882" r:id="rId19"/>
    <p:sldId id="506" r:id="rId20"/>
    <p:sldId id="296" r:id="rId21"/>
    <p:sldId id="487" r:id="rId22"/>
    <p:sldId id="479" r:id="rId23"/>
    <p:sldId id="262" r:id="rId24"/>
    <p:sldId id="418" r:id="rId25"/>
    <p:sldId id="257" r:id="rId26"/>
    <p:sldId id="263" r:id="rId27"/>
    <p:sldId id="264" r:id="rId28"/>
    <p:sldId id="366" r:id="rId29"/>
    <p:sldId id="1728" r:id="rId30"/>
    <p:sldId id="270" r:id="rId31"/>
    <p:sldId id="408" r:id="rId32"/>
    <p:sldId id="1909" r:id="rId33"/>
    <p:sldId id="1910" r:id="rId34"/>
    <p:sldId id="1907" r:id="rId35"/>
    <p:sldId id="1908" r:id="rId36"/>
    <p:sldId id="1911" r:id="rId37"/>
    <p:sldId id="1806" r:id="rId38"/>
    <p:sldId id="492" r:id="rId39"/>
    <p:sldId id="495" r:id="rId40"/>
    <p:sldId id="550" r:id="rId41"/>
    <p:sldId id="611" r:id="rId42"/>
    <p:sldId id="614" r:id="rId43"/>
    <p:sldId id="612" r:id="rId44"/>
    <p:sldId id="610" r:id="rId45"/>
    <p:sldId id="568" r:id="rId46"/>
    <p:sldId id="569" r:id="rId47"/>
    <p:sldId id="572" r:id="rId48"/>
    <p:sldId id="573" r:id="rId49"/>
    <p:sldId id="570" r:id="rId50"/>
    <p:sldId id="571" r:id="rId51"/>
    <p:sldId id="1915" r:id="rId52"/>
    <p:sldId id="1889" r:id="rId53"/>
    <p:sldId id="1890" r:id="rId54"/>
    <p:sldId id="1891" r:id="rId55"/>
    <p:sldId id="1892" r:id="rId56"/>
    <p:sldId id="1905" r:id="rId57"/>
    <p:sldId id="1906" r:id="rId58"/>
    <p:sldId id="1903" r:id="rId59"/>
    <p:sldId id="1868" r:id="rId60"/>
    <p:sldId id="409" r:id="rId61"/>
    <p:sldId id="1893" r:id="rId62"/>
    <p:sldId id="1914" r:id="rId63"/>
    <p:sldId id="1894" r:id="rId64"/>
    <p:sldId id="1913" r:id="rId65"/>
    <p:sldId id="1895" r:id="rId66"/>
    <p:sldId id="1825" r:id="rId67"/>
    <p:sldId id="1898" r:id="rId68"/>
    <p:sldId id="1899" r:id="rId69"/>
    <p:sldId id="1900" r:id="rId70"/>
    <p:sldId id="269" r:id="rId7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6ED"/>
    <a:srgbClr val="000099"/>
    <a:srgbClr val="F38D4D"/>
    <a:srgbClr val="339933"/>
    <a:srgbClr val="D5540D"/>
    <a:srgbClr val="D01F29"/>
    <a:srgbClr val="CE510C"/>
    <a:srgbClr val="E85C0E"/>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8" autoAdjust="0"/>
    <p:restoredTop sz="94444" autoAdjust="0"/>
  </p:normalViewPr>
  <p:slideViewPr>
    <p:cSldViewPr snapToGrid="0">
      <p:cViewPr varScale="1">
        <p:scale>
          <a:sx n="121" d="100"/>
          <a:sy n="121" d="100"/>
        </p:scale>
        <p:origin x="384" y="176"/>
      </p:cViewPr>
      <p:guideLst>
        <p:guide orient="horz" pos="2160"/>
        <p:guide pos="3840"/>
      </p:guideLst>
    </p:cSldViewPr>
  </p:slideViewPr>
  <p:notesTextViewPr>
    <p:cViewPr>
      <p:scale>
        <a:sx n="1" d="1"/>
        <a:sy n="1" d="1"/>
      </p:scale>
      <p:origin x="0" y="0"/>
    </p:cViewPr>
  </p:notesTextViewPr>
  <p:sorterViewPr>
    <p:cViewPr>
      <p:scale>
        <a:sx n="123" d="100"/>
        <a:sy n="123"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8/7/20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edrxiv.org/content/10.1101/2020.04.16.20065920v2" TargetMode="External"/><Relationship Id="rId7" Type="http://schemas.openxmlformats.org/officeDocument/2006/relationships/hyperlink" Target="https://www.thelancet.com/journals/lancet/article/PIIS0140-6736(20)31324-6/fulltext%23bib1"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sandoz.com/news/media-releases/novartis-sponsor-large-clinical-trial-hydroxychloroquine-hospitalized-covid-19" TargetMode="External"/><Relationship Id="rId5" Type="http://schemas.openxmlformats.org/officeDocument/2006/relationships/hyperlink" Target="https://www.nih.gov/news-events/news-releases/nih-clinical-trial-hydroxychloroquine-potential-therapy-covid-19-begins" TargetMode="External"/><Relationship Id="rId4" Type="http://schemas.openxmlformats.org/officeDocument/2006/relationships/hyperlink" Target="https://www.medrxiv.org/content/10.1101/2020.04.10.20060558v1"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201760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63</a:t>
            </a:fld>
            <a:endParaRPr lang="en-US"/>
          </a:p>
        </p:txBody>
      </p:sp>
    </p:spTree>
    <p:extLst>
      <p:ext uri="{BB962C8B-B14F-4D97-AF65-F5344CB8AC3E}">
        <p14:creationId xmlns:p14="http://schemas.microsoft.com/office/powerpoint/2010/main" val="266036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16</a:t>
            </a:fld>
            <a:endParaRPr lang="en-US"/>
          </a:p>
        </p:txBody>
      </p:sp>
    </p:spTree>
    <p:extLst>
      <p:ext uri="{BB962C8B-B14F-4D97-AF65-F5344CB8AC3E}">
        <p14:creationId xmlns:p14="http://schemas.microsoft.com/office/powerpoint/2010/main" val="255758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17</a:t>
            </a:fld>
            <a:endParaRPr lang="en-US"/>
          </a:p>
        </p:txBody>
      </p:sp>
    </p:spTree>
    <p:extLst>
      <p:ext uri="{BB962C8B-B14F-4D97-AF65-F5344CB8AC3E}">
        <p14:creationId xmlns:p14="http://schemas.microsoft.com/office/powerpoint/2010/main" val="847900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18</a:t>
            </a:fld>
            <a:endParaRPr lang="en-US"/>
          </a:p>
        </p:txBody>
      </p:sp>
    </p:spTree>
    <p:extLst>
      <p:ext uri="{BB962C8B-B14F-4D97-AF65-F5344CB8AC3E}">
        <p14:creationId xmlns:p14="http://schemas.microsoft.com/office/powerpoint/2010/main" val="4007408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20</a:t>
            </a:fld>
            <a:endParaRPr lang="en-US"/>
          </a:p>
        </p:txBody>
      </p:sp>
    </p:spTree>
    <p:extLst>
      <p:ext uri="{BB962C8B-B14F-4D97-AF65-F5344CB8AC3E}">
        <p14:creationId xmlns:p14="http://schemas.microsoft.com/office/powerpoint/2010/main" val="150263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673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The FDA says that neither drug has been proven safe and effective in treating COVID-19. In fact, a </a:t>
            </a:r>
            <a:r>
              <a:rPr lang="en-GB" sz="1200" b="0" i="0" u="none" strike="noStrike" kern="1200" dirty="0">
                <a:solidFill>
                  <a:schemeClr val="tx1"/>
                </a:solidFill>
                <a:effectLst/>
                <a:latin typeface="+mn-lt"/>
                <a:ea typeface="+mn-ea"/>
                <a:cs typeface="+mn-cs"/>
                <a:hlinkClick r:id="rId3"/>
              </a:rPr>
              <a:t>study published on April 23</a:t>
            </a:r>
            <a:r>
              <a:rPr lang="en-GB" sz="1200" b="0" i="0" u="none" strike="noStrike" kern="1200" dirty="0">
                <a:solidFill>
                  <a:schemeClr val="tx1"/>
                </a:solidFill>
                <a:effectLst/>
                <a:latin typeface="+mn-lt"/>
                <a:ea typeface="+mn-ea"/>
                <a:cs typeface="+mn-cs"/>
              </a:rPr>
              <a:t> involving 368 COVID-19 patients at U.S. Veterans Health Administration hospitals found that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or in combination with azithromycin, did not reduce the need for a ventilator compared to those not taking the drugs. Further, people taking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alone had a higher risk of dying during the study than those not taking the drug. Researchers in China came to a similar conclusion in a </a:t>
            </a:r>
            <a:r>
              <a:rPr lang="en-GB" sz="1200" b="0" i="0" u="none" strike="noStrike" kern="1200" dirty="0">
                <a:solidFill>
                  <a:schemeClr val="tx1"/>
                </a:solidFill>
                <a:effectLst/>
                <a:latin typeface="+mn-lt"/>
                <a:ea typeface="+mn-ea"/>
                <a:cs typeface="+mn-cs"/>
                <a:hlinkClick r:id="rId4"/>
              </a:rPr>
              <a:t>study of 150 COVID-19 patients</a:t>
            </a:r>
            <a:r>
              <a:rPr lang="en-GB" sz="1200" b="0" i="0" u="none" strike="noStrike" kern="1200" dirty="0">
                <a:solidFill>
                  <a:schemeClr val="tx1"/>
                </a:solidFill>
                <a:effectLst/>
                <a:latin typeface="+mn-lt"/>
                <a:ea typeface="+mn-ea"/>
                <a:cs typeface="+mn-cs"/>
              </a:rPr>
              <a:t> randomly assigned to receive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or the current standard of care: after a month, both groups had similar symptom profiles, and showed similar levels of the virus, suggesting that the drug wasn’t clearing the COVID-19 virus in a significant way. The </a:t>
            </a:r>
            <a:r>
              <a:rPr lang="en-GB" sz="1200" b="0" i="0" u="none" strike="noStrike" kern="1200" dirty="0">
                <a:solidFill>
                  <a:schemeClr val="tx1"/>
                </a:solidFill>
                <a:effectLst/>
                <a:latin typeface="+mn-lt"/>
                <a:ea typeface="+mn-ea"/>
                <a:cs typeface="+mn-cs"/>
                <a:hlinkClick r:id="rId5"/>
              </a:rPr>
              <a:t>National Institutes of Health is conducting an ongoing study</a:t>
            </a:r>
            <a:r>
              <a:rPr lang="en-GB" sz="1200" b="0" i="0" u="none" strike="noStrike" kern="1200" dirty="0">
                <a:solidFill>
                  <a:schemeClr val="tx1"/>
                </a:solidFill>
                <a:effectLst/>
                <a:latin typeface="+mn-lt"/>
                <a:ea typeface="+mn-ea"/>
                <a:cs typeface="+mn-cs"/>
              </a:rPr>
              <a:t> of </a:t>
            </a:r>
            <a:r>
              <a:rPr lang="en-GB" sz="1200" b="0" i="0" u="none" strike="noStrike" kern="1200" dirty="0" err="1">
                <a:solidFill>
                  <a:schemeClr val="tx1"/>
                </a:solidFill>
                <a:effectLst/>
                <a:latin typeface="+mn-lt"/>
                <a:ea typeface="+mn-ea"/>
                <a:cs typeface="+mn-cs"/>
              </a:rPr>
              <a:t>hydroxychloroquine</a:t>
            </a:r>
            <a:r>
              <a:rPr lang="en-GB" sz="1200" b="0" i="0" u="none" strike="noStrike" kern="1200" dirty="0">
                <a:solidFill>
                  <a:schemeClr val="tx1"/>
                </a:solidFill>
                <a:effectLst/>
                <a:latin typeface="+mn-lt"/>
                <a:ea typeface="+mn-ea"/>
                <a:cs typeface="+mn-cs"/>
              </a:rPr>
              <a:t> among hospitalized patients, as is </a:t>
            </a:r>
            <a:r>
              <a:rPr lang="en-GB" sz="1200" b="0" i="0" u="none" strike="noStrike" kern="1200" dirty="0">
                <a:solidFill>
                  <a:schemeClr val="tx1"/>
                </a:solidFill>
                <a:effectLst/>
                <a:latin typeface="+mn-lt"/>
                <a:ea typeface="+mn-ea"/>
                <a:cs typeface="+mn-cs"/>
                <a:hlinkClick r:id="rId6"/>
              </a:rPr>
              <a:t>Novartis</a:t>
            </a:r>
            <a:r>
              <a:rPr lang="en-GB" sz="1200" b="0" i="0" u="none" strike="noStrike" kern="1200" dirty="0">
                <a:solidFill>
                  <a:schemeClr val="tx1"/>
                </a:solidFill>
                <a:effectLst/>
                <a:latin typeface="+mn-lt"/>
                <a:ea typeface="+mn-ea"/>
                <a:cs typeface="+mn-cs"/>
              </a:rPr>
              <a:t>, whose Sandoz division makes a generic version of the drug.</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HCQ:</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PSJH</a:t>
            </a:r>
            <a:r>
              <a:rPr lang="en-US" sz="1200" b="0" i="0" u="none" strike="noStrike" kern="1200" baseline="0" dirty="0">
                <a:solidFill>
                  <a:schemeClr val="tx1"/>
                </a:solidFill>
                <a:effectLst/>
                <a:latin typeface="+mn-lt"/>
                <a:ea typeface="+mn-ea"/>
                <a:cs typeface="+mn-cs"/>
              </a:rPr>
              <a:t> h</a:t>
            </a:r>
            <a:r>
              <a:rPr lang="en-US" sz="1200" b="0" i="0" u="none" strike="noStrike" kern="1200" dirty="0">
                <a:solidFill>
                  <a:schemeClr val="tx1"/>
                </a:solidFill>
                <a:effectLst/>
                <a:latin typeface="+mn-lt"/>
                <a:ea typeface="+mn-ea"/>
                <a:cs typeface="+mn-cs"/>
              </a:rPr>
              <a:t>igh risk patients (age &gt; 60, pulmonary disease, CV disease, CKD, DM, immune compromised, HTN present on admission or receiving anti-</a:t>
            </a:r>
            <a:r>
              <a:rPr lang="en-US" sz="1200" b="0" i="0" u="none" strike="noStrike" kern="1200" dirty="0" err="1">
                <a:solidFill>
                  <a:schemeClr val="tx1"/>
                </a:solidFill>
                <a:effectLst/>
                <a:latin typeface="+mn-lt"/>
                <a:ea typeface="+mn-ea"/>
                <a:cs typeface="+mn-cs"/>
              </a:rPr>
              <a:t>hypertensives</a:t>
            </a:r>
            <a:r>
              <a:rPr lang="en-US" sz="1200" b="0" i="0" u="none" strike="noStrike" kern="1200" dirty="0">
                <a:solidFill>
                  <a:schemeClr val="tx1"/>
                </a:solidFill>
                <a:effectLst/>
                <a:latin typeface="+mn-lt"/>
                <a:ea typeface="+mn-ea"/>
                <a:cs typeface="+mn-cs"/>
              </a:rPr>
              <a:t> prior to admission)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dirty="0" err="1"/>
              <a:t>Toci</a:t>
            </a:r>
            <a:r>
              <a:rPr lang="en-US" sz="1200" dirty="0"/>
              <a:t>:</a:t>
            </a:r>
          </a:p>
          <a:p>
            <a:pPr marL="0" indent="0">
              <a:buFont typeface="Arial" panose="020B0604020202020204" pitchFamily="34" charset="0"/>
              <a:buNone/>
            </a:pPr>
            <a:r>
              <a:rPr lang="en-US" sz="1200" dirty="0"/>
              <a:t>Proven COVID-19 infection based on laboratory testing AND radiographic evidence of pneumonia</a:t>
            </a:r>
          </a:p>
          <a:p>
            <a:pPr marL="0" indent="0">
              <a:buFont typeface="Arial" panose="020B0604020202020204" pitchFamily="34" charset="0"/>
              <a:buNone/>
            </a:pPr>
            <a:r>
              <a:rPr lang="en-US" sz="1200" dirty="0"/>
              <a:t>Severely ill</a:t>
            </a:r>
            <a:r>
              <a:rPr lang="en-US" sz="1200" baseline="0" dirty="0"/>
              <a:t> definition: </a:t>
            </a:r>
            <a:r>
              <a:rPr lang="en-US" sz="1200" dirty="0"/>
              <a:t>SpO2 ≤ 93% on room air or FiO2/PaO2 ≤ 300 mmHg or respiratory rate ≥ 30 breaths/min</a:t>
            </a:r>
          </a:p>
          <a:p>
            <a:pPr marL="0" indent="0">
              <a:buFont typeface="Arial" panose="020B0604020202020204" pitchFamily="34" charset="0"/>
              <a:buNone/>
            </a:pPr>
            <a:r>
              <a:rPr lang="en-US" sz="1200" dirty="0"/>
              <a:t>Critically ill definition:</a:t>
            </a:r>
            <a:r>
              <a:rPr lang="en-US" sz="1200" baseline="0" dirty="0"/>
              <a:t> </a:t>
            </a:r>
            <a:r>
              <a:rPr lang="en-US" sz="1200" dirty="0"/>
              <a:t>Mechanical ventilation OR multi organ failure OR ICU admission</a:t>
            </a:r>
          </a:p>
          <a:p>
            <a:pPr marL="0" indent="0">
              <a:buFont typeface="Arial" panose="020B0604020202020204" pitchFamily="34" charset="0"/>
              <a:buNone/>
            </a:pPr>
            <a:endParaRPr lang="en-US" sz="1200" dirty="0"/>
          </a:p>
          <a:p>
            <a:r>
              <a:rPr lang="en-US" sz="1200" b="0" i="0" kern="1200" dirty="0">
                <a:solidFill>
                  <a:schemeClr val="tx1"/>
                </a:solidFill>
                <a:effectLst/>
                <a:latin typeface="+mn-lt"/>
                <a:ea typeface="+mn-ea"/>
                <a:cs typeface="+mn-cs"/>
              </a:rPr>
              <a:t>After publication of our </a:t>
            </a:r>
            <a:r>
              <a:rPr lang="en-US" sz="1200" b="0" i="1" kern="1200" dirty="0">
                <a:solidFill>
                  <a:schemeClr val="tx1"/>
                </a:solidFill>
                <a:effectLst/>
                <a:latin typeface="+mn-lt"/>
                <a:ea typeface="+mn-ea"/>
                <a:cs typeface="+mn-cs"/>
              </a:rPr>
              <a:t>Lancet</a:t>
            </a:r>
            <a:r>
              <a:rPr lang="en-US" sz="1200" b="0" i="0" kern="1200" dirty="0">
                <a:solidFill>
                  <a:schemeClr val="tx1"/>
                </a:solidFill>
                <a:effectLst/>
                <a:latin typeface="+mn-lt"/>
                <a:ea typeface="+mn-ea"/>
                <a:cs typeface="+mn-cs"/>
              </a:rPr>
              <a:t> Article,</a:t>
            </a:r>
            <a:r>
              <a:rPr lang="en-US" sz="1200" b="0" i="0" u="none" strike="noStrike" kern="1200" baseline="30000" dirty="0">
                <a:solidFill>
                  <a:schemeClr val="tx1"/>
                </a:solidFill>
                <a:effectLst/>
                <a:latin typeface="+mn-lt"/>
                <a:ea typeface="+mn-ea"/>
                <a:cs typeface="+mn-cs"/>
                <a:hlinkClick r:id="rId7"/>
              </a:rPr>
              <a:t>1</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several concerns were raised with respect to the veracity of the data and analyses conducted by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Corporation and its founder and our co-author,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in our publication. We launched an independent third-party peer review of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with the consent of </a:t>
            </a:r>
            <a:r>
              <a:rPr lang="en-US" sz="1200" b="0" i="0" kern="1200" dirty="0" err="1">
                <a:solidFill>
                  <a:schemeClr val="tx1"/>
                </a:solidFill>
                <a:effectLst/>
                <a:latin typeface="+mn-lt"/>
                <a:ea typeface="+mn-ea"/>
                <a:cs typeface="+mn-cs"/>
              </a:rPr>
              <a:t>Sapan</a:t>
            </a:r>
            <a:r>
              <a:rPr lang="en-US" sz="1200" b="0" i="0" kern="1200" dirty="0">
                <a:solidFill>
                  <a:schemeClr val="tx1"/>
                </a:solidFill>
                <a:effectLst/>
                <a:latin typeface="+mn-lt"/>
                <a:ea typeface="+mn-ea"/>
                <a:cs typeface="+mn-cs"/>
              </a:rPr>
              <a:t> Desai to evaluate the origination of the database elements, to confirm the completeness of the database, and to replicate the analyses presented in the paper.</a:t>
            </a:r>
          </a:p>
          <a:p>
            <a:r>
              <a:rPr lang="en-US" sz="1200" b="0" i="0" kern="1200" dirty="0">
                <a:solidFill>
                  <a:schemeClr val="tx1"/>
                </a:solidFill>
                <a:effectLst/>
                <a:latin typeface="+mn-lt"/>
                <a:ea typeface="+mn-ea"/>
                <a:cs typeface="+mn-cs"/>
              </a:rPr>
              <a:t>Our independent peer reviewers informed us that </a:t>
            </a:r>
            <a:r>
              <a:rPr lang="en-US" sz="1200" b="0" i="0" kern="1200" dirty="0" err="1">
                <a:solidFill>
                  <a:schemeClr val="tx1"/>
                </a:solidFill>
                <a:effectLst/>
                <a:latin typeface="+mn-lt"/>
                <a:ea typeface="+mn-ea"/>
                <a:cs typeface="+mn-cs"/>
              </a:rPr>
              <a:t>Surgisphere</a:t>
            </a:r>
            <a:r>
              <a:rPr lang="en-US" sz="1200" b="0" i="0" kern="1200" dirty="0">
                <a:solidFill>
                  <a:schemeClr val="tx1"/>
                </a:solidFill>
                <a:effectLst/>
                <a:latin typeface="+mn-lt"/>
                <a:ea typeface="+mn-ea"/>
                <a:cs typeface="+mn-cs"/>
              </a:rPr>
              <a:t> would not transfer the full dataset, client contracts, and the full ISO audit report to their servers for analysis as such transfer would violate client agreements and confidentiality requirements. As such, our reviewers were not able to conduct an independent and private peer review and therefore notified us of their withdrawal from the peer-review process.</a:t>
            </a:r>
          </a:p>
          <a:p>
            <a:pPr marL="0" indent="0">
              <a:buFont typeface="Arial" panose="020B0604020202020204" pitchFamily="34" charset="0"/>
              <a:buNone/>
            </a:pPr>
            <a:endParaRPr lang="en-US" dirty="0"/>
          </a:p>
          <a:p>
            <a:r>
              <a:rPr lang="en-US" dirty="0" err="1"/>
              <a:t>Toci</a:t>
            </a:r>
            <a:r>
              <a:rPr lang="en-US" baseline="0" dirty="0"/>
              <a:t> update 7/31: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Primary endpoint not met: The difference in clinical status between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and placebo in patients assessed using a 7-category ordinal scale at week four was not statistically significant (p=0.36; odds ratio [95% CI] = 1.19 [0.81, 1.76], a statistically significant odds ratio greater than 1 would have </a:t>
            </a:r>
            <a:r>
              <a:rPr lang="en-US" sz="1200" b="0" i="0" u="none" strike="noStrike" kern="1200" baseline="0" dirty="0" err="1">
                <a:solidFill>
                  <a:schemeClr val="tx1"/>
                </a:solidFill>
                <a:latin typeface="+mn-lt"/>
                <a:ea typeface="+mn-ea"/>
                <a:cs typeface="+mn-cs"/>
              </a:rPr>
              <a:t>favoured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 There was no difference between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and placebo in the percentage of patients that died by week four (</a:t>
            </a:r>
            <a:r>
              <a:rPr lang="en-US" sz="1200" b="0" i="0" u="none" strike="noStrike" kern="1200" baseline="0" dirty="0" err="1">
                <a:solidFill>
                  <a:schemeClr val="tx1"/>
                </a:solidFill>
                <a:latin typeface="+mn-lt"/>
                <a:ea typeface="+mn-ea"/>
                <a:cs typeface="+mn-cs"/>
              </a:rPr>
              <a:t>Actemra</a:t>
            </a:r>
            <a:r>
              <a:rPr lang="en-US" sz="1200" b="0" i="0" u="none" strike="noStrike" kern="1200" baseline="0" dirty="0">
                <a:solidFill>
                  <a:schemeClr val="tx1"/>
                </a:solidFill>
                <a:latin typeface="+mn-lt"/>
                <a:ea typeface="+mn-ea"/>
                <a:cs typeface="+mn-cs"/>
              </a:rPr>
              <a:t>/</a:t>
            </a:r>
            <a:r>
              <a:rPr lang="en-US" sz="1200" b="0" i="0" u="none" strike="noStrike" kern="1200" baseline="0" dirty="0" err="1">
                <a:solidFill>
                  <a:schemeClr val="tx1"/>
                </a:solidFill>
                <a:latin typeface="+mn-lt"/>
                <a:ea typeface="+mn-ea"/>
                <a:cs typeface="+mn-cs"/>
              </a:rPr>
              <a:t>RoActemra</a:t>
            </a:r>
            <a:r>
              <a:rPr lang="en-US" sz="1200" b="0" i="0" u="none" strike="noStrike" kern="1200" baseline="0" dirty="0">
                <a:solidFill>
                  <a:schemeClr val="tx1"/>
                </a:solidFill>
                <a:latin typeface="+mn-lt"/>
                <a:ea typeface="+mn-ea"/>
                <a:cs typeface="+mn-cs"/>
              </a:rPr>
              <a:t> = 19.7% and placebo = 19.4% with a difference [95% CI] of 0.3% [-7.6%, 8.2%], p=0.9410)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022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dirty="0" err="1">
                <a:solidFill>
                  <a:schemeClr val="tx1"/>
                </a:solidFill>
                <a:effectLst/>
                <a:latin typeface="+mn-lt"/>
                <a:ea typeface="+mn-ea"/>
                <a:cs typeface="+mn-cs"/>
              </a:rPr>
              <a:t>Ivermectin</a:t>
            </a:r>
            <a:r>
              <a:rPr lang="en-GB" sz="1200" b="1" i="0" u="none" strike="noStrike" kern="1200" dirty="0">
                <a:solidFill>
                  <a:schemeClr val="tx1"/>
                </a:solidFill>
                <a:effectLst/>
                <a:latin typeface="+mn-lt"/>
                <a:ea typeface="+mn-ea"/>
                <a:cs typeface="+mn-cs"/>
              </a:rPr>
              <a:t>: </a:t>
            </a:r>
            <a:r>
              <a:rPr lang="en-US" sz="1200" b="1" dirty="0"/>
              <a:t>The concentration resulting in 50% inhibition (IC50; 2 µM) was &gt; 35× higher than the maximum plasma concentration (</a:t>
            </a:r>
            <a:r>
              <a:rPr lang="en-US" sz="1200" b="1" dirty="0" err="1"/>
              <a:t>Cmax</a:t>
            </a:r>
            <a:r>
              <a:rPr lang="en-US" sz="1200" b="1" dirty="0"/>
              <a:t>) after oral administration of the approved dose</a:t>
            </a:r>
            <a:r>
              <a:rPr lang="en-US" sz="1200" b="1" baseline="0" dirty="0"/>
              <a:t> (200 mcg/kg)</a:t>
            </a:r>
            <a:endParaRPr lang="en-US" sz="1200"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44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44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1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05689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8/7/20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417344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23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59"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83"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07"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31"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5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7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03"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27"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51"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7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9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2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47"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jpe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tags" Target="../tags/tag11.xml"/><Relationship Id="rId11" Type="http://schemas.openxmlformats.org/officeDocument/2006/relationships/slideLayout" Target="../slideLayouts/slideLayout30.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4.xml"/><Relationship Id="rId10" Type="http://schemas.openxmlformats.org/officeDocument/2006/relationships/slideLayout" Target="../slideLayouts/slideLayout29.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7.xml"/><Relationship Id="rId51" Type="http://schemas.openxmlformats.org/officeDocument/2006/relationships/tags" Target="../tags/tag33.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5" Type="http://schemas.openxmlformats.org/officeDocument/2006/relationships/slideLayout" Target="../slideLayouts/slideLayout34.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7" r:id="rId3"/>
    <p:sldLayoutId id="2147483742"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13"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211"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6B054-721D-6A4D-A367-FC5AA75F8FA5}"/>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dirty="0"/>
              <a:t>Covenant Health</a:t>
            </a:r>
            <a:br>
              <a:rPr lang="en-US" dirty="0"/>
            </a:br>
            <a:r>
              <a:rPr lang="en-US" dirty="0"/>
              <a:t>Regional Update for Physicians</a:t>
            </a:r>
          </a:p>
        </p:txBody>
      </p:sp>
      <p:sp>
        <p:nvSpPr>
          <p:cNvPr id="6" name="Subtitle 5">
            <a:extLst>
              <a:ext uri="{FF2B5EF4-FFF2-40B4-BE49-F238E27FC236}">
                <a16:creationId xmlns:a16="http://schemas.microsoft.com/office/drawing/2014/main" id="{560B31AF-7F72-534C-AF64-C57CCAEB887E}"/>
              </a:ext>
            </a:extLst>
          </p:cNvPr>
          <p:cNvSpPr>
            <a:spLocks noGrp="1"/>
          </p:cNvSpPr>
          <p:nvPr>
            <p:ph type="subTitle" idx="1"/>
          </p:nvPr>
        </p:nvSpPr>
        <p:spPr>
          <a:xfrm>
            <a:off x="1828800" y="4035972"/>
            <a:ext cx="8534400" cy="1069428"/>
          </a:xfrm>
        </p:spPr>
        <p:txBody>
          <a:bodyPr/>
          <a:lstStyle/>
          <a:p>
            <a:r>
              <a:rPr lang="en-US"/>
              <a:t>August 7, </a:t>
            </a:r>
            <a:r>
              <a:rPr lang="en-US" dirty="0"/>
              <a:t>2020</a:t>
            </a:r>
          </a:p>
        </p:txBody>
      </p:sp>
    </p:spTree>
    <p:extLst>
      <p:ext uri="{BB962C8B-B14F-4D97-AF65-F5344CB8AC3E}">
        <p14:creationId xmlns:p14="http://schemas.microsoft.com/office/powerpoint/2010/main" val="239104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nvPr>
        </p:nvGraphicFramePr>
        <p:xfrm>
          <a:off x="1226041" y="1777089"/>
          <a:ext cx="10093158" cy="2758023"/>
        </p:xfrm>
        <a:graphic>
          <a:graphicData uri="http://schemas.openxmlformats.org/drawingml/2006/table">
            <a:tbl>
              <a:tblPr firstRow="1" bandRow="1">
                <a:tableStyleId>{5C22544A-7EE6-4342-B048-85BDC9FD1C3A}</a:tableStyleId>
              </a:tblPr>
              <a:tblGrid>
                <a:gridCol w="1669559">
                  <a:extLst>
                    <a:ext uri="{9D8B030D-6E8A-4147-A177-3AD203B41FA5}">
                      <a16:colId xmlns:a16="http://schemas.microsoft.com/office/drawing/2014/main" val="20000"/>
                    </a:ext>
                  </a:extLst>
                </a:gridCol>
                <a:gridCol w="1139037">
                  <a:extLst>
                    <a:ext uri="{9D8B030D-6E8A-4147-A177-3AD203B41FA5}">
                      <a16:colId xmlns:a16="http://schemas.microsoft.com/office/drawing/2014/main" val="20001"/>
                    </a:ext>
                  </a:extLst>
                </a:gridCol>
                <a:gridCol w="1322487">
                  <a:extLst>
                    <a:ext uri="{9D8B030D-6E8A-4147-A177-3AD203B41FA5}">
                      <a16:colId xmlns:a16="http://schemas.microsoft.com/office/drawing/2014/main" val="20002"/>
                    </a:ext>
                  </a:extLst>
                </a:gridCol>
                <a:gridCol w="1342216">
                  <a:extLst>
                    <a:ext uri="{9D8B030D-6E8A-4147-A177-3AD203B41FA5}">
                      <a16:colId xmlns:a16="http://schemas.microsoft.com/office/drawing/2014/main" val="20003"/>
                    </a:ext>
                  </a:extLst>
                </a:gridCol>
                <a:gridCol w="1689742">
                  <a:extLst>
                    <a:ext uri="{9D8B030D-6E8A-4147-A177-3AD203B41FA5}">
                      <a16:colId xmlns:a16="http://schemas.microsoft.com/office/drawing/2014/main" val="20004"/>
                    </a:ext>
                  </a:extLst>
                </a:gridCol>
                <a:gridCol w="1251284">
                  <a:extLst>
                    <a:ext uri="{9D8B030D-6E8A-4147-A177-3AD203B41FA5}">
                      <a16:colId xmlns:a16="http://schemas.microsoft.com/office/drawing/2014/main" val="20005"/>
                    </a:ext>
                  </a:extLst>
                </a:gridCol>
                <a:gridCol w="1678833">
                  <a:extLst>
                    <a:ext uri="{9D8B030D-6E8A-4147-A177-3AD203B41FA5}">
                      <a16:colId xmlns:a16="http://schemas.microsoft.com/office/drawing/2014/main" val="20006"/>
                    </a:ext>
                  </a:extLst>
                </a:gridCol>
              </a:tblGrid>
              <a:tr h="483511">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11728">
                <a:tc>
                  <a:txBody>
                    <a:bodyPr/>
                    <a:lstStyle/>
                    <a:p>
                      <a:endParaRPr lang="en-US" sz="2000" dirty="0"/>
                    </a:p>
                  </a:txBody>
                  <a:tcPr/>
                </a:tc>
                <a:tc>
                  <a:txBody>
                    <a:bodyPr/>
                    <a:lstStyle/>
                    <a:p>
                      <a:pPr algn="ctr"/>
                      <a:r>
                        <a:rPr lang="en-US" sz="2000" baseline="0" dirty="0">
                          <a:latin typeface="Arial" panose="020B0604020202020204" pitchFamily="34" charset="0"/>
                          <a:cs typeface="Arial" panose="020B0604020202020204" pitchFamily="34" charset="0"/>
                        </a:rPr>
                        <a:t>8/3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8/5</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0">
                <a:tc>
                  <a:txBody>
                    <a:bodyPr/>
                    <a:lstStyle/>
                    <a:p>
                      <a:r>
                        <a:rPr lang="en-US" sz="2400" dirty="0">
                          <a:latin typeface="Arial" panose="020B0604020202020204" pitchFamily="34" charset="0"/>
                          <a:cs typeface="Arial" panose="020B0604020202020204" pitchFamily="34" charset="0"/>
                        </a:rPr>
                        <a:t>Total</a:t>
                      </a:r>
                    </a:p>
                  </a:txBody>
                  <a:tcPr/>
                </a:tc>
                <a:tc>
                  <a:txBody>
                    <a:bodyPr/>
                    <a:lstStyle/>
                    <a:p>
                      <a:pPr algn="ctr">
                        <a:buNone/>
                      </a:pPr>
                      <a:r>
                        <a:rPr lang="en-US" sz="2000" dirty="0">
                          <a:latin typeface="Arial" panose="020B0604020202020204" pitchFamily="34" charset="0"/>
                          <a:cs typeface="Arial" panose="020B0604020202020204" pitchFamily="34" charset="0"/>
                        </a:rPr>
                        <a:t>5652</a:t>
                      </a:r>
                    </a:p>
                  </a:txBody>
                  <a:tcPr/>
                </a:tc>
                <a:tc>
                  <a:txBody>
                    <a:bodyPr/>
                    <a:lstStyle/>
                    <a:p>
                      <a:pPr algn="ctr">
                        <a:buNone/>
                      </a:pPr>
                      <a:r>
                        <a:rPr lang="en-US" sz="2000" dirty="0">
                          <a:latin typeface="Arial" panose="020B0604020202020204" pitchFamily="34" charset="0"/>
                          <a:cs typeface="Arial" panose="020B0604020202020204" pitchFamily="34" charset="0"/>
                        </a:rPr>
                        <a:t>5811</a:t>
                      </a:r>
                    </a:p>
                  </a:txBody>
                  <a:tcPr/>
                </a:tc>
                <a:tc>
                  <a:txBody>
                    <a:bodyPr/>
                    <a:lstStyle/>
                    <a:p>
                      <a:pPr algn="ctr"/>
                      <a:r>
                        <a:rPr lang="en-US" sz="2000" dirty="0">
                          <a:latin typeface="Arial" panose="020B0604020202020204" pitchFamily="34" charset="0"/>
                          <a:cs typeface="Arial" panose="020B0604020202020204" pitchFamily="34" charset="0"/>
                        </a:rPr>
                        <a:t>174</a:t>
                      </a:r>
                    </a:p>
                  </a:txBody>
                  <a:tcPr/>
                </a:tc>
                <a:tc>
                  <a:txBody>
                    <a:bodyPr/>
                    <a:lstStyle/>
                    <a:p>
                      <a:pPr algn="ctr"/>
                      <a:r>
                        <a:rPr lang="en-US" sz="2000" dirty="0">
                          <a:latin typeface="Arial" panose="020B0604020202020204" pitchFamily="34" charset="0"/>
                          <a:cs typeface="Arial" panose="020B0604020202020204" pitchFamily="34" charset="0"/>
                        </a:rPr>
                        <a:t>174</a:t>
                      </a:r>
                    </a:p>
                  </a:txBody>
                  <a:tcPr/>
                </a:tc>
                <a:tc>
                  <a:txBody>
                    <a:bodyPr/>
                    <a:lstStyle/>
                    <a:p>
                      <a:pPr algn="ctr"/>
                      <a:r>
                        <a:rPr lang="en-US" sz="2000" dirty="0">
                          <a:latin typeface="Arial" panose="020B0604020202020204" pitchFamily="34" charset="0"/>
                          <a:cs typeface="Arial" panose="020B0604020202020204" pitchFamily="34" charset="0"/>
                        </a:rPr>
                        <a:t>1185</a:t>
                      </a:r>
                    </a:p>
                  </a:txBody>
                  <a:tcPr/>
                </a:tc>
                <a:tc>
                  <a:txBody>
                    <a:bodyPr/>
                    <a:lstStyle/>
                    <a:p>
                      <a:pPr algn="ctr"/>
                      <a:r>
                        <a:rPr lang="en-US" sz="2000" dirty="0">
                          <a:latin typeface="Arial" panose="020B0604020202020204" pitchFamily="34" charset="0"/>
                          <a:cs typeface="Arial" panose="020B0604020202020204" pitchFamily="34" charset="0"/>
                        </a:rPr>
                        <a:t>1244</a:t>
                      </a:r>
                    </a:p>
                  </a:txBody>
                  <a:tcPr/>
                </a:tc>
                <a:extLst>
                  <a:ext uri="{0D108BD9-81ED-4DB2-BD59-A6C34878D82A}">
                    <a16:rowId xmlns:a16="http://schemas.microsoft.com/office/drawing/2014/main" val="10002"/>
                  </a:ext>
                </a:extLst>
              </a:tr>
              <a:tr h="460166">
                <a:tc>
                  <a:txBody>
                    <a:bodyPr/>
                    <a:lstStyle/>
                    <a:p>
                      <a:r>
                        <a:rPr lang="en-US" sz="2400" dirty="0">
                          <a:latin typeface="Arial" panose="020B0604020202020204" pitchFamily="34" charset="0"/>
                          <a:cs typeface="Arial" panose="020B0604020202020204" pitchFamily="34" charset="0"/>
                        </a:rPr>
                        <a:t>Active</a:t>
                      </a:r>
                    </a:p>
                  </a:txBody>
                  <a:tcPr/>
                </a:tc>
                <a:tc>
                  <a:txBody>
                    <a:bodyPr/>
                    <a:lstStyle/>
                    <a:p>
                      <a:pPr algn="ctr">
                        <a:buNone/>
                      </a:pPr>
                      <a:r>
                        <a:rPr lang="en-US" sz="2000" dirty="0">
                          <a:latin typeface="Arial" panose="020B0604020202020204" pitchFamily="34" charset="0"/>
                          <a:cs typeface="Arial" panose="020B0604020202020204" pitchFamily="34" charset="0"/>
                        </a:rPr>
                        <a:t>1871</a:t>
                      </a:r>
                    </a:p>
                  </a:txBody>
                  <a:tcPr/>
                </a:tc>
                <a:tc>
                  <a:txBody>
                    <a:bodyPr/>
                    <a:lstStyle/>
                    <a:p>
                      <a:pPr algn="ctr">
                        <a:buNone/>
                      </a:pPr>
                      <a:r>
                        <a:rPr lang="en-US" sz="2000" dirty="0">
                          <a:latin typeface="Arial" panose="020B0604020202020204" pitchFamily="34" charset="0"/>
                          <a:cs typeface="Arial" panose="020B0604020202020204" pitchFamily="34" charset="0"/>
                        </a:rPr>
                        <a:t>1707</a:t>
                      </a:r>
                    </a:p>
                  </a:txBody>
                  <a:tcPr/>
                </a:tc>
                <a:tc>
                  <a:txBody>
                    <a:bodyPr/>
                    <a:lstStyle/>
                    <a:p>
                      <a:pPr algn="ctr"/>
                      <a:r>
                        <a:rPr lang="en-US" sz="2000" dirty="0">
                          <a:latin typeface="Arial" panose="020B0604020202020204" pitchFamily="34" charset="0"/>
                          <a:cs typeface="Arial" panose="020B0604020202020204" pitchFamily="34" charset="0"/>
                        </a:rPr>
                        <a:t>53</a:t>
                      </a:r>
                    </a:p>
                  </a:txBody>
                  <a:tcPr/>
                </a:tc>
                <a:tc>
                  <a:txBody>
                    <a:bodyPr/>
                    <a:lstStyle/>
                    <a:p>
                      <a:pPr algn="ctr"/>
                      <a:r>
                        <a:rPr lang="en-US" sz="2000" dirty="0">
                          <a:latin typeface="Arial" panose="020B0604020202020204" pitchFamily="34" charset="0"/>
                          <a:cs typeface="Arial" panose="020B0604020202020204" pitchFamily="34" charset="0"/>
                        </a:rPr>
                        <a:t>53</a:t>
                      </a:r>
                    </a:p>
                  </a:txBody>
                  <a:tcPr/>
                </a:tc>
                <a:tc>
                  <a:txBody>
                    <a:bodyPr/>
                    <a:lstStyle/>
                    <a:p>
                      <a:pPr algn="ctr"/>
                      <a:r>
                        <a:rPr lang="en-US" sz="2000" dirty="0">
                          <a:latin typeface="Arial" panose="020B0604020202020204" pitchFamily="34" charset="0"/>
                          <a:cs typeface="Arial" panose="020B0604020202020204" pitchFamily="34" charset="0"/>
                        </a:rPr>
                        <a:t>162</a:t>
                      </a:r>
                    </a:p>
                  </a:txBody>
                  <a:tcPr/>
                </a:tc>
                <a:tc>
                  <a:txBody>
                    <a:bodyPr/>
                    <a:lstStyle/>
                    <a:p>
                      <a:pPr algn="ctr"/>
                      <a:r>
                        <a:rPr lang="en-US" sz="2000" dirty="0">
                          <a:latin typeface="Arial" panose="020B0604020202020204" pitchFamily="34" charset="0"/>
                          <a:cs typeface="Arial" panose="020B0604020202020204" pitchFamily="34" charset="0"/>
                        </a:rPr>
                        <a:t>120</a:t>
                      </a:r>
                    </a:p>
                  </a:txBody>
                  <a:tcPr/>
                </a:tc>
                <a:extLst>
                  <a:ext uri="{0D108BD9-81ED-4DB2-BD59-A6C34878D82A}">
                    <a16:rowId xmlns:a16="http://schemas.microsoft.com/office/drawing/2014/main" val="10003"/>
                  </a:ext>
                </a:extLst>
              </a:tr>
              <a:tr h="472709">
                <a:tc>
                  <a:txBody>
                    <a:bodyPr/>
                    <a:lstStyle/>
                    <a:p>
                      <a:r>
                        <a:rPr lang="en-US" sz="2400" dirty="0">
                          <a:latin typeface="Arial" panose="020B0604020202020204" pitchFamily="34" charset="0"/>
                          <a:cs typeface="Arial" panose="020B0604020202020204" pitchFamily="34" charset="0"/>
                        </a:rPr>
                        <a:t>Deaths</a:t>
                      </a:r>
                    </a:p>
                  </a:txBody>
                  <a:tcPr/>
                </a:tc>
                <a:tc>
                  <a:txBody>
                    <a:bodyPr/>
                    <a:lstStyle/>
                    <a:p>
                      <a:pPr algn="ctr"/>
                      <a:r>
                        <a:rPr lang="en-US" sz="2000" dirty="0">
                          <a:latin typeface="Arial" panose="020B0604020202020204" pitchFamily="34" charset="0"/>
                          <a:cs typeface="Arial" panose="020B0604020202020204" pitchFamily="34" charset="0"/>
                        </a:rPr>
                        <a:t>78</a:t>
                      </a:r>
                    </a:p>
                  </a:txBody>
                  <a:tcPr/>
                </a:tc>
                <a:tc>
                  <a:txBody>
                    <a:bodyPr/>
                    <a:lstStyle/>
                    <a:p>
                      <a:pPr algn="ctr"/>
                      <a:r>
                        <a:rPr lang="en-US" sz="2000" dirty="0">
                          <a:latin typeface="Arial" panose="020B0604020202020204" pitchFamily="34" charset="0"/>
                          <a:cs typeface="Arial" panose="020B0604020202020204" pitchFamily="34" charset="0"/>
                        </a:rPr>
                        <a:t>80</a:t>
                      </a:r>
                    </a:p>
                  </a:txBody>
                  <a:tcPr/>
                </a:tc>
                <a:tc>
                  <a:txBody>
                    <a:bodyPr/>
                    <a:lstStyle/>
                    <a:p>
                      <a:pPr algn="ctr"/>
                      <a:r>
                        <a:rPr lang="en-US" sz="2000" dirty="0">
                          <a:latin typeface="Arial" panose="020B0604020202020204" pitchFamily="34" charset="0"/>
                          <a:cs typeface="Arial" panose="020B0604020202020204" pitchFamily="34" charset="0"/>
                        </a:rPr>
                        <a:t>4</a:t>
                      </a:r>
                    </a:p>
                  </a:txBody>
                  <a:tcPr/>
                </a:tc>
                <a:tc>
                  <a:txBody>
                    <a:bodyPr/>
                    <a:lstStyle/>
                    <a:p>
                      <a:pPr algn="ctr"/>
                      <a:r>
                        <a:rPr lang="en-US" sz="2000" dirty="0">
                          <a:latin typeface="Arial" panose="020B0604020202020204" pitchFamily="34" charset="0"/>
                          <a:cs typeface="Arial" panose="020B0604020202020204" pitchFamily="34" charset="0"/>
                        </a:rPr>
                        <a:t>4</a:t>
                      </a:r>
                    </a:p>
                  </a:txBody>
                  <a:tcPr/>
                </a:tc>
                <a:tc>
                  <a:txBody>
                    <a:bodyPr/>
                    <a:lstStyle/>
                    <a:p>
                      <a:pPr algn="ctr"/>
                      <a:r>
                        <a:rPr lang="en-US" sz="2000" dirty="0">
                          <a:latin typeface="Arial" panose="020B0604020202020204" pitchFamily="34" charset="0"/>
                          <a:cs typeface="Arial" panose="020B0604020202020204" pitchFamily="34" charset="0"/>
                        </a:rPr>
                        <a:t>26</a:t>
                      </a:r>
                    </a:p>
                  </a:txBody>
                  <a:tcPr/>
                </a:tc>
                <a:tc>
                  <a:txBody>
                    <a:bodyPr/>
                    <a:lstStyle/>
                    <a:p>
                      <a:pPr algn="ctr"/>
                      <a:r>
                        <a:rPr lang="en-US" sz="2000" dirty="0">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10004"/>
                  </a:ext>
                </a:extLst>
              </a:tr>
              <a:tr h="472709">
                <a:tc>
                  <a:txBody>
                    <a:bodyPr/>
                    <a:lstStyle/>
                    <a:p>
                      <a:r>
                        <a:rPr lang="en-US" sz="2400" dirty="0">
                          <a:latin typeface="Arial" panose="020B0604020202020204" pitchFamily="34" charset="0"/>
                          <a:cs typeface="Arial" panose="020B0604020202020204" pitchFamily="34" charset="0"/>
                        </a:rPr>
                        <a:t>New</a:t>
                      </a:r>
                    </a:p>
                  </a:txBody>
                  <a:tcPr/>
                </a:tc>
                <a:tc gridSpan="2">
                  <a:txBody>
                    <a:bodyPr/>
                    <a:lstStyle/>
                    <a:p>
                      <a:pPr algn="ctr"/>
                      <a:r>
                        <a:rPr lang="en-US" sz="2000" dirty="0">
                          <a:latin typeface="Arial" panose="020B0604020202020204" pitchFamily="34" charset="0"/>
                          <a:cs typeface="Arial" panose="020B0604020202020204" pitchFamily="34" charset="0"/>
                        </a:rPr>
                        <a:t>159</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0</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59</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85494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3622A-CF3C-1E42-8BAF-CE6A7C38A00C}"/>
              </a:ext>
            </a:extLst>
          </p:cNvPr>
          <p:cNvSpPr>
            <a:spLocks noGrp="1"/>
          </p:cNvSpPr>
          <p:nvPr>
            <p:ph type="title"/>
          </p:nvPr>
        </p:nvSpPr>
        <p:spPr/>
        <p:txBody>
          <a:bodyPr/>
          <a:lstStyle/>
          <a:p>
            <a:r>
              <a:rPr lang="en-US" dirty="0" err="1"/>
              <a:t>EMResources</a:t>
            </a:r>
            <a:r>
              <a:rPr lang="en-US" dirty="0"/>
              <a:t> - Lubbock</a:t>
            </a:r>
          </a:p>
        </p:txBody>
      </p:sp>
      <p:pic>
        <p:nvPicPr>
          <p:cNvPr id="8" name="Content Placeholder 7">
            <a:extLst>
              <a:ext uri="{FF2B5EF4-FFF2-40B4-BE49-F238E27FC236}">
                <a16:creationId xmlns:a16="http://schemas.microsoft.com/office/drawing/2014/main" id="{940EA832-9DBA-6F4A-858D-114B396133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0600"/>
            <a:ext cx="12194242" cy="4663122"/>
          </a:xfrm>
        </p:spPr>
      </p:pic>
    </p:spTree>
    <p:extLst>
      <p:ext uri="{BB962C8B-B14F-4D97-AF65-F5344CB8AC3E}">
        <p14:creationId xmlns:p14="http://schemas.microsoft.com/office/powerpoint/2010/main" val="40624279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3622A-CF3C-1E42-8BAF-CE6A7C38A00C}"/>
              </a:ext>
            </a:extLst>
          </p:cNvPr>
          <p:cNvSpPr>
            <a:spLocks noGrp="1"/>
          </p:cNvSpPr>
          <p:nvPr>
            <p:ph type="title"/>
          </p:nvPr>
        </p:nvSpPr>
        <p:spPr/>
        <p:txBody>
          <a:bodyPr/>
          <a:lstStyle/>
          <a:p>
            <a:r>
              <a:rPr lang="en-US" dirty="0" err="1"/>
              <a:t>EMResources</a:t>
            </a:r>
            <a:r>
              <a:rPr lang="en-US" dirty="0"/>
              <a:t> - Region</a:t>
            </a:r>
          </a:p>
        </p:txBody>
      </p:sp>
      <p:pic>
        <p:nvPicPr>
          <p:cNvPr id="6" name="Content Placeholder 5">
            <a:extLst>
              <a:ext uri="{FF2B5EF4-FFF2-40B4-BE49-F238E27FC236}">
                <a16:creationId xmlns:a16="http://schemas.microsoft.com/office/drawing/2014/main" id="{DEDA8F23-2D01-0C43-BDB7-53DD5C62AE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900" y="1351280"/>
            <a:ext cx="12292900" cy="4358322"/>
          </a:xfrm>
        </p:spPr>
      </p:pic>
    </p:spTree>
    <p:extLst>
      <p:ext uri="{BB962C8B-B14F-4D97-AF65-F5344CB8AC3E}">
        <p14:creationId xmlns:p14="http://schemas.microsoft.com/office/powerpoint/2010/main" val="6826493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latin typeface="Arial" panose="020B0604020202020204" pitchFamily="34" charset="0"/>
                <a:cs typeface="Arial" panose="020B0604020202020204" pitchFamily="34" charset="0"/>
              </a:rPr>
              <a:t>Regional - Lubbock</a:t>
            </a:r>
          </a:p>
        </p:txBody>
      </p:sp>
      <p:sp>
        <p:nvSpPr>
          <p:cNvPr id="4" name="Rectangle 3"/>
          <p:cNvSpPr/>
          <p:nvPr/>
        </p:nvSpPr>
        <p:spPr>
          <a:xfrm>
            <a:off x="0" y="1364236"/>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73152" y="1549399"/>
            <a:ext cx="12118848" cy="3584172"/>
          </a:xfrm>
          <a:prstGeom prst="rect">
            <a:avLst/>
          </a:prstGeom>
        </p:spPr>
      </p:pic>
      <p:grpSp>
        <p:nvGrpSpPr>
          <p:cNvPr id="17" name="Group 16"/>
          <p:cNvGrpSpPr/>
          <p:nvPr/>
        </p:nvGrpSpPr>
        <p:grpSpPr>
          <a:xfrm>
            <a:off x="1694688" y="1539896"/>
            <a:ext cx="7378700" cy="3768703"/>
            <a:chOff x="1676400" y="1539896"/>
            <a:chExt cx="7378700" cy="3768703"/>
          </a:xfrm>
        </p:grpSpPr>
        <p:sp>
          <p:nvSpPr>
            <p:cNvPr id="18" name="Rectangle 17"/>
            <p:cNvSpPr/>
            <p:nvPr/>
          </p:nvSpPr>
          <p:spPr>
            <a:xfrm>
              <a:off x="4648200" y="1549399"/>
              <a:ext cx="5461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327573"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486650"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331200"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676400" y="1539896"/>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25051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5"/>
            <a:ext cx="10524744" cy="730376"/>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19387663"/>
              </p:ext>
            </p:extLst>
          </p:nvPr>
        </p:nvGraphicFramePr>
        <p:xfrm>
          <a:off x="784551" y="4447959"/>
          <a:ext cx="10648298" cy="1518501"/>
        </p:xfrm>
        <a:graphic>
          <a:graphicData uri="http://schemas.openxmlformats.org/drawingml/2006/table">
            <a:tbl>
              <a:tblPr firstRow="1" bandRow="1">
                <a:tableStyleId>{073A0DAA-6AF3-43AB-8588-CEC1D06C72B9}</a:tableStyleId>
              </a:tblPr>
              <a:tblGrid>
                <a:gridCol w="1623355">
                  <a:extLst>
                    <a:ext uri="{9D8B030D-6E8A-4147-A177-3AD203B41FA5}">
                      <a16:colId xmlns:a16="http://schemas.microsoft.com/office/drawing/2014/main" val="20000"/>
                    </a:ext>
                  </a:extLst>
                </a:gridCol>
                <a:gridCol w="1074451">
                  <a:extLst>
                    <a:ext uri="{9D8B030D-6E8A-4147-A177-3AD203B41FA5}">
                      <a16:colId xmlns:a16="http://schemas.microsoft.com/office/drawing/2014/main" val="20001"/>
                    </a:ext>
                  </a:extLst>
                </a:gridCol>
                <a:gridCol w="939871">
                  <a:extLst>
                    <a:ext uri="{9D8B030D-6E8A-4147-A177-3AD203B41FA5}">
                      <a16:colId xmlns:a16="http://schemas.microsoft.com/office/drawing/2014/main" val="20002"/>
                    </a:ext>
                  </a:extLst>
                </a:gridCol>
                <a:gridCol w="1110155">
                  <a:extLst>
                    <a:ext uri="{9D8B030D-6E8A-4147-A177-3AD203B41FA5}">
                      <a16:colId xmlns:a16="http://schemas.microsoft.com/office/drawing/2014/main" val="20003"/>
                    </a:ext>
                  </a:extLst>
                </a:gridCol>
                <a:gridCol w="1082702">
                  <a:extLst>
                    <a:ext uri="{9D8B030D-6E8A-4147-A177-3AD203B41FA5}">
                      <a16:colId xmlns:a16="http://schemas.microsoft.com/office/drawing/2014/main" val="20004"/>
                    </a:ext>
                  </a:extLst>
                </a:gridCol>
                <a:gridCol w="1024928">
                  <a:extLst>
                    <a:ext uri="{9D8B030D-6E8A-4147-A177-3AD203B41FA5}">
                      <a16:colId xmlns:a16="http://schemas.microsoft.com/office/drawing/2014/main" val="20005"/>
                    </a:ext>
                  </a:extLst>
                </a:gridCol>
                <a:gridCol w="941531">
                  <a:extLst>
                    <a:ext uri="{9D8B030D-6E8A-4147-A177-3AD203B41FA5}">
                      <a16:colId xmlns:a16="http://schemas.microsoft.com/office/drawing/2014/main" val="20006"/>
                    </a:ext>
                  </a:extLst>
                </a:gridCol>
                <a:gridCol w="950435">
                  <a:extLst>
                    <a:ext uri="{9D8B030D-6E8A-4147-A177-3AD203B41FA5}">
                      <a16:colId xmlns:a16="http://schemas.microsoft.com/office/drawing/2014/main" val="20007"/>
                    </a:ext>
                  </a:extLst>
                </a:gridCol>
                <a:gridCol w="950435">
                  <a:extLst>
                    <a:ext uri="{9D8B030D-6E8A-4147-A177-3AD203B41FA5}">
                      <a16:colId xmlns:a16="http://schemas.microsoft.com/office/drawing/2014/main" val="20008"/>
                    </a:ext>
                  </a:extLst>
                </a:gridCol>
                <a:gridCol w="950435">
                  <a:extLst>
                    <a:ext uri="{9D8B030D-6E8A-4147-A177-3AD203B41FA5}">
                      <a16:colId xmlns:a16="http://schemas.microsoft.com/office/drawing/2014/main" val="20009"/>
                    </a:ext>
                  </a:extLst>
                </a:gridCol>
              </a:tblGrid>
              <a:tr h="185001">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7/29</a:t>
                      </a:r>
                    </a:p>
                  </a:txBody>
                  <a:tcPr/>
                </a:tc>
                <a:tc>
                  <a:txBody>
                    <a:bodyPr/>
                    <a:lstStyle/>
                    <a:p>
                      <a:pPr algn="ctr"/>
                      <a:r>
                        <a:rPr lang="en-US" dirty="0">
                          <a:latin typeface="Arial" panose="020B0604020202020204" pitchFamily="34" charset="0"/>
                          <a:cs typeface="Arial" panose="020B0604020202020204" pitchFamily="34" charset="0"/>
                        </a:rPr>
                        <a:t>7/27</a:t>
                      </a:r>
                    </a:p>
                  </a:txBody>
                  <a:tcPr/>
                </a:tc>
                <a:tc>
                  <a:txBody>
                    <a:bodyPr/>
                    <a:lstStyle/>
                    <a:p>
                      <a:pPr algn="ctr"/>
                      <a:r>
                        <a:rPr lang="en-US" dirty="0">
                          <a:latin typeface="Arial" panose="020B0604020202020204" pitchFamily="34" charset="0"/>
                          <a:cs typeface="Arial" panose="020B0604020202020204" pitchFamily="34" charset="0"/>
                        </a:rPr>
                        <a:t>7/22</a:t>
                      </a:r>
                    </a:p>
                  </a:txBody>
                  <a:tcPr/>
                </a:tc>
                <a:tc>
                  <a:txBody>
                    <a:bodyPr/>
                    <a:lstStyle/>
                    <a:p>
                      <a:pPr algn="ctr"/>
                      <a:r>
                        <a:rPr lang="en-US" dirty="0">
                          <a:latin typeface="Arial" panose="020B0604020202020204" pitchFamily="34" charset="0"/>
                          <a:cs typeface="Arial" panose="020B0604020202020204" pitchFamily="34" charset="0"/>
                        </a:rPr>
                        <a:t>7/20</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7/15</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7/13</a:t>
                      </a:r>
                    </a:p>
                  </a:txBody>
                  <a:tcPr/>
                </a:tc>
                <a:tc>
                  <a:txBody>
                    <a:bodyPr/>
                    <a:lstStyle/>
                    <a:p>
                      <a:pPr algn="ctr"/>
                      <a:r>
                        <a:rPr lang="en-US" dirty="0">
                          <a:latin typeface="Arial" panose="020B0604020202020204" pitchFamily="34" charset="0"/>
                          <a:cs typeface="Arial" panose="020B0604020202020204" pitchFamily="34" charset="0"/>
                        </a:rPr>
                        <a:t>7/8</a:t>
                      </a:r>
                    </a:p>
                  </a:txBody>
                  <a:tcPr/>
                </a:tc>
                <a:tc>
                  <a:txBody>
                    <a:bodyPr/>
                    <a:lstStyle/>
                    <a:p>
                      <a:pPr algn="ctr"/>
                      <a:r>
                        <a:rPr lang="en-US" dirty="0">
                          <a:latin typeface="Arial" panose="020B0604020202020204" pitchFamily="34" charset="0"/>
                          <a:cs typeface="Arial" panose="020B0604020202020204" pitchFamily="34" charset="0"/>
                        </a:rPr>
                        <a:t>7/6</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411061">
                <a:tc>
                  <a:txBody>
                    <a:bodyPr/>
                    <a:lstStyle/>
                    <a:p>
                      <a:r>
                        <a:rPr lang="en-US" dirty="0">
                          <a:latin typeface="Arial" panose="020B0604020202020204" pitchFamily="34" charset="0"/>
                          <a:cs typeface="Arial" panose="020B0604020202020204" pitchFamily="34" charset="0"/>
                        </a:rPr>
                        <a:t>Cases</a:t>
                      </a:r>
                    </a:p>
                  </a:txBody>
                  <a:tcPr/>
                </a:tc>
                <a:tc>
                  <a:txBody>
                    <a:bodyPr/>
                    <a:lstStyle/>
                    <a:p>
                      <a:pPr algn="ctr"/>
                      <a:r>
                        <a:rPr lang="en-US" dirty="0">
                          <a:latin typeface="Arial Narrow" panose="020B0606020202030204" pitchFamily="34" charset="0"/>
                          <a:cs typeface="Arial" panose="020B0604020202020204" pitchFamily="34" charset="0"/>
                        </a:rPr>
                        <a:t>403,307</a:t>
                      </a:r>
                    </a:p>
                  </a:txBody>
                  <a:tcPr/>
                </a:tc>
                <a:tc>
                  <a:txBody>
                    <a:bodyPr/>
                    <a:lstStyle/>
                    <a:p>
                      <a:pPr algn="ctr"/>
                      <a:r>
                        <a:rPr lang="en-US" dirty="0">
                          <a:latin typeface="Arial Narrow" panose="020B0606020202030204" pitchFamily="34" charset="0"/>
                          <a:cs typeface="Arial" panose="020B0604020202020204" pitchFamily="34" charset="0"/>
                        </a:rPr>
                        <a:t>385,923</a:t>
                      </a:r>
                    </a:p>
                  </a:txBody>
                  <a:tcPr/>
                </a:tc>
                <a:tc>
                  <a:txBody>
                    <a:bodyPr/>
                    <a:lstStyle/>
                    <a:p>
                      <a:pPr algn="ctr"/>
                      <a:r>
                        <a:rPr lang="en-US" dirty="0">
                          <a:latin typeface="Arial Narrow" panose="020B0606020202030204" pitchFamily="34" charset="0"/>
                          <a:cs typeface="Arial" panose="020B0604020202020204" pitchFamily="34" charset="0"/>
                        </a:rPr>
                        <a:t>351,618</a:t>
                      </a:r>
                    </a:p>
                  </a:txBody>
                  <a:tcPr/>
                </a:tc>
                <a:tc>
                  <a:txBody>
                    <a:bodyPr/>
                    <a:lstStyle/>
                    <a:p>
                      <a:pPr algn="ctr"/>
                      <a:r>
                        <a:rPr lang="en-US" dirty="0">
                          <a:latin typeface="Arial Narrow" panose="020B0606020202030204" pitchFamily="34" charset="0"/>
                          <a:cs typeface="Arial" panose="020B0604020202020204" pitchFamily="34" charset="0"/>
                        </a:rPr>
                        <a:t>332,434</a:t>
                      </a:r>
                    </a:p>
                  </a:txBody>
                  <a:tcPr/>
                </a:tc>
                <a:tc>
                  <a:txBody>
                    <a:bodyPr/>
                    <a:lstStyle/>
                    <a:p>
                      <a:pPr algn="ctr"/>
                      <a:r>
                        <a:rPr lang="en-US" dirty="0">
                          <a:latin typeface="Arial Narrow" panose="020B0606020202030204" pitchFamily="34" charset="0"/>
                          <a:cs typeface="Arial" panose="020B0604020202020204" pitchFamily="34" charset="0"/>
                        </a:rPr>
                        <a:t>282,365</a:t>
                      </a:r>
                    </a:p>
                  </a:txBody>
                  <a:tcPr/>
                </a:tc>
                <a:tc>
                  <a:txBody>
                    <a:bodyPr/>
                    <a:lstStyle/>
                    <a:p>
                      <a:pPr algn="ctr"/>
                      <a:r>
                        <a:rPr lang="en-US" dirty="0">
                          <a:latin typeface="Arial Narrow" panose="020B0606020202030204" pitchFamily="34" charset="0"/>
                          <a:cs typeface="Arial" panose="020B0604020202020204" pitchFamily="34" charset="0"/>
                        </a:rPr>
                        <a:t>264,363</a:t>
                      </a:r>
                    </a:p>
                  </a:txBody>
                  <a:tcPr/>
                </a:tc>
                <a:tc>
                  <a:txBody>
                    <a:bodyPr/>
                    <a:lstStyle/>
                    <a:p>
                      <a:pPr algn="ctr"/>
                      <a:r>
                        <a:rPr lang="en-US" dirty="0">
                          <a:latin typeface="Arial Narrow" panose="020B0606020202030204" pitchFamily="34" charset="0"/>
                          <a:cs typeface="Arial" panose="020B0604020202020204" pitchFamily="34" charset="0"/>
                        </a:rPr>
                        <a:t>210,585</a:t>
                      </a:r>
                    </a:p>
                  </a:txBody>
                  <a:tcPr/>
                </a:tc>
                <a:tc>
                  <a:txBody>
                    <a:bodyPr/>
                    <a:lstStyle/>
                    <a:p>
                      <a:pPr algn="ctr"/>
                      <a:r>
                        <a:rPr lang="en-US" dirty="0">
                          <a:latin typeface="Arial Narrow" panose="020B0606020202030204" pitchFamily="34" charset="0"/>
                          <a:cs typeface="Arial" panose="020B0604020202020204" pitchFamily="34" charset="0"/>
                        </a:rPr>
                        <a:t>200,557</a:t>
                      </a:r>
                    </a:p>
                  </a:txBody>
                  <a:tcPr/>
                </a:tc>
                <a:tc>
                  <a:txBody>
                    <a:bodyPr/>
                    <a:lstStyle/>
                    <a:p>
                      <a:pPr algn="ctr"/>
                      <a:r>
                        <a:rPr lang="en-US"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Deaths</a:t>
                      </a:r>
                    </a:p>
                  </a:txBody>
                  <a:tcPr/>
                </a:tc>
                <a:tc>
                  <a:txBody>
                    <a:bodyPr/>
                    <a:lstStyle/>
                    <a:p>
                      <a:pPr algn="ctr"/>
                      <a:r>
                        <a:rPr lang="en-US" dirty="0">
                          <a:latin typeface="Arial Narrow" panose="020B0606020202030204" pitchFamily="34" charset="0"/>
                          <a:cs typeface="Arial" panose="020B0604020202020204" pitchFamily="34" charset="0"/>
                        </a:rPr>
                        <a:t>6190</a:t>
                      </a:r>
                    </a:p>
                  </a:txBody>
                  <a:tcPr/>
                </a:tc>
                <a:tc>
                  <a:txBody>
                    <a:bodyPr/>
                    <a:lstStyle/>
                    <a:p>
                      <a:pPr algn="ctr"/>
                      <a:r>
                        <a:rPr lang="en-US" dirty="0">
                          <a:latin typeface="Arial Narrow" panose="020B0606020202030204" pitchFamily="34" charset="0"/>
                          <a:cs typeface="Arial" panose="020B0604020202020204" pitchFamily="34" charset="0"/>
                        </a:rPr>
                        <a:t>5713</a:t>
                      </a:r>
                    </a:p>
                  </a:txBody>
                  <a:tcPr/>
                </a:tc>
                <a:tc>
                  <a:txBody>
                    <a:bodyPr/>
                    <a:lstStyle/>
                    <a:p>
                      <a:pPr algn="ctr"/>
                      <a:r>
                        <a:rPr lang="en-US" dirty="0">
                          <a:latin typeface="Arial Narrow" panose="020B0606020202030204" pitchFamily="34" charset="0"/>
                          <a:cs typeface="Arial" panose="020B0604020202020204" pitchFamily="34" charset="0"/>
                        </a:rPr>
                        <a:t>4348</a:t>
                      </a:r>
                    </a:p>
                  </a:txBody>
                  <a:tcPr/>
                </a:tc>
                <a:tc>
                  <a:txBody>
                    <a:bodyPr/>
                    <a:lstStyle/>
                    <a:p>
                      <a:pPr algn="ctr"/>
                      <a:r>
                        <a:rPr lang="en-US" dirty="0">
                          <a:latin typeface="Arial Narrow" panose="020B0606020202030204" pitchFamily="34" charset="0"/>
                          <a:cs typeface="Arial" panose="020B0604020202020204" pitchFamily="34" charset="0"/>
                        </a:rPr>
                        <a:t>4020</a:t>
                      </a:r>
                    </a:p>
                  </a:txBody>
                  <a:tcPr/>
                </a:tc>
                <a:tc>
                  <a:txBody>
                    <a:bodyPr/>
                    <a:lstStyle/>
                    <a:p>
                      <a:pPr algn="ctr"/>
                      <a:r>
                        <a:rPr lang="en-US" dirty="0">
                          <a:latin typeface="Arial Narrow" panose="020B0606020202030204" pitchFamily="34" charset="0"/>
                          <a:cs typeface="Arial" panose="020B0604020202020204" pitchFamily="34" charset="0"/>
                        </a:rPr>
                        <a:t>3432</a:t>
                      </a:r>
                    </a:p>
                  </a:txBody>
                  <a:tcPr/>
                </a:tc>
                <a:tc>
                  <a:txBody>
                    <a:bodyPr/>
                    <a:lstStyle/>
                    <a:p>
                      <a:pPr algn="ctr"/>
                      <a:r>
                        <a:rPr lang="en-US" dirty="0">
                          <a:latin typeface="Arial Narrow" panose="020B0606020202030204" pitchFamily="34" charset="0"/>
                          <a:cs typeface="Arial" panose="020B0604020202020204" pitchFamily="34" charset="0"/>
                        </a:rPr>
                        <a:t>3235</a:t>
                      </a:r>
                    </a:p>
                  </a:txBody>
                  <a:tcPr/>
                </a:tc>
                <a:tc>
                  <a:txBody>
                    <a:bodyPr/>
                    <a:lstStyle/>
                    <a:p>
                      <a:pPr algn="ctr"/>
                      <a:r>
                        <a:rPr lang="en-US" dirty="0">
                          <a:latin typeface="Arial Narrow" panose="020B0606020202030204" pitchFamily="34" charset="0"/>
                          <a:cs typeface="Arial" panose="020B0604020202020204" pitchFamily="34" charset="0"/>
                        </a:rPr>
                        <a:t>2715</a:t>
                      </a:r>
                    </a:p>
                  </a:txBody>
                  <a:tcPr/>
                </a:tc>
                <a:tc>
                  <a:txBody>
                    <a:bodyPr/>
                    <a:lstStyle/>
                    <a:p>
                      <a:pPr algn="ctr"/>
                      <a:r>
                        <a:rPr lang="en-US" dirty="0">
                          <a:latin typeface="Arial Narrow" panose="020B0606020202030204" pitchFamily="34" charset="0"/>
                          <a:cs typeface="Arial" panose="020B0604020202020204" pitchFamily="34" charset="0"/>
                        </a:rPr>
                        <a:t>2655</a:t>
                      </a:r>
                    </a:p>
                  </a:txBody>
                  <a:tcPr/>
                </a:tc>
                <a:tc>
                  <a:txBody>
                    <a:bodyPr/>
                    <a:lstStyle/>
                    <a:p>
                      <a:pPr algn="ctr"/>
                      <a:r>
                        <a:rPr lang="en-US"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Hospitalized</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9781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10,569</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10,405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8698</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8" name="Picture 7"/>
          <p:cNvPicPr>
            <a:picLocks noChangeAspect="1"/>
          </p:cNvPicPr>
          <p:nvPr/>
        </p:nvPicPr>
        <p:blipFill>
          <a:blip r:embed="rId3"/>
          <a:stretch>
            <a:fillRect/>
          </a:stretch>
        </p:blipFill>
        <p:spPr>
          <a:xfrm>
            <a:off x="0" y="723981"/>
            <a:ext cx="12192000" cy="3609259"/>
          </a:xfrm>
          <a:prstGeom prst="rect">
            <a:avLst/>
          </a:prstGeom>
        </p:spPr>
      </p:pic>
      <p:sp>
        <p:nvSpPr>
          <p:cNvPr id="6" name="TextBox 5">
            <a:extLst>
              <a:ext uri="{FF2B5EF4-FFF2-40B4-BE49-F238E27FC236}">
                <a16:creationId xmlns:a16="http://schemas.microsoft.com/office/drawing/2014/main" id="{D794DDC0-141C-604E-A0D7-FAE45A4E16C0}"/>
              </a:ext>
            </a:extLst>
          </p:cNvPr>
          <p:cNvSpPr txBox="1"/>
          <p:nvPr/>
        </p:nvSpPr>
        <p:spPr>
          <a:xfrm>
            <a:off x="5789518" y="1470288"/>
            <a:ext cx="2573910" cy="769441"/>
          </a:xfrm>
          <a:prstGeom prst="rect">
            <a:avLst/>
          </a:prstGeom>
          <a:noFill/>
        </p:spPr>
        <p:txBody>
          <a:bodyPr wrap="none" rtlCol="0">
            <a:spAutoFit/>
          </a:bodyPr>
          <a:lstStyle/>
          <a:p>
            <a:r>
              <a:rPr lang="en-US" sz="4400" b="1" dirty="0">
                <a:solidFill>
                  <a:srgbClr val="FF0000"/>
                </a:solidFill>
              </a:rPr>
              <a:t>Last Week</a:t>
            </a:r>
          </a:p>
        </p:txBody>
      </p:sp>
    </p:spTree>
    <p:extLst>
      <p:ext uri="{BB962C8B-B14F-4D97-AF65-F5344CB8AC3E}">
        <p14:creationId xmlns:p14="http://schemas.microsoft.com/office/powerpoint/2010/main" val="190824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2037502" y="3689966"/>
          <a:ext cx="8359226" cy="1518501"/>
        </p:xfrm>
        <a:graphic>
          <a:graphicData uri="http://schemas.openxmlformats.org/drawingml/2006/table">
            <a:tbl>
              <a:tblPr firstRow="1" bandRow="1">
                <a:tableStyleId>{073A0DAA-6AF3-43AB-8588-CEC1D06C72B9}</a:tableStyleId>
              </a:tblPr>
              <a:tblGrid>
                <a:gridCol w="1441109">
                  <a:extLst>
                    <a:ext uri="{9D8B030D-6E8A-4147-A177-3AD203B41FA5}">
                      <a16:colId xmlns:a16="http://schemas.microsoft.com/office/drawing/2014/main" val="20000"/>
                    </a:ext>
                  </a:extLst>
                </a:gridCol>
                <a:gridCol w="953828">
                  <a:extLst>
                    <a:ext uri="{9D8B030D-6E8A-4147-A177-3AD203B41FA5}">
                      <a16:colId xmlns:a16="http://schemas.microsoft.com/office/drawing/2014/main" val="20001"/>
                    </a:ext>
                  </a:extLst>
                </a:gridCol>
                <a:gridCol w="909865">
                  <a:extLst>
                    <a:ext uri="{9D8B030D-6E8A-4147-A177-3AD203B41FA5}">
                      <a16:colId xmlns:a16="http://schemas.microsoft.com/office/drawing/2014/main" val="20002"/>
                    </a:ext>
                  </a:extLst>
                </a:gridCol>
                <a:gridCol w="1040208">
                  <a:extLst>
                    <a:ext uri="{9D8B030D-6E8A-4147-A177-3AD203B41FA5}">
                      <a16:colId xmlns:a16="http://schemas.microsoft.com/office/drawing/2014/main" val="20003"/>
                    </a:ext>
                  </a:extLst>
                </a:gridCol>
                <a:gridCol w="932688">
                  <a:extLst>
                    <a:ext uri="{9D8B030D-6E8A-4147-A177-3AD203B41FA5}">
                      <a16:colId xmlns:a16="http://schemas.microsoft.com/office/drawing/2014/main" val="20004"/>
                    </a:ext>
                  </a:extLst>
                </a:gridCol>
                <a:gridCol w="1088136">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1033272">
                  <a:extLst>
                    <a:ext uri="{9D8B030D-6E8A-4147-A177-3AD203B41FA5}">
                      <a16:colId xmlns:a16="http://schemas.microsoft.com/office/drawing/2014/main" val="20007"/>
                    </a:ext>
                  </a:extLst>
                </a:gridCol>
              </a:tblGrid>
              <a:tr h="345367">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8/5</a:t>
                      </a:r>
                    </a:p>
                  </a:txBody>
                  <a:tcPr/>
                </a:tc>
                <a:tc>
                  <a:txBody>
                    <a:bodyPr/>
                    <a:lstStyle/>
                    <a:p>
                      <a:pPr algn="ctr"/>
                      <a:r>
                        <a:rPr lang="en-US" dirty="0">
                          <a:latin typeface="Arial" panose="020B0604020202020204" pitchFamily="34" charset="0"/>
                          <a:cs typeface="Arial" panose="020B0604020202020204" pitchFamily="34" charset="0"/>
                        </a:rPr>
                        <a:t>8/3</a:t>
                      </a:r>
                    </a:p>
                  </a:txBody>
                  <a:tcPr/>
                </a:tc>
                <a:tc>
                  <a:txBody>
                    <a:bodyPr/>
                    <a:lstStyle/>
                    <a:p>
                      <a:pPr algn="ctr"/>
                      <a:r>
                        <a:rPr lang="en-US" dirty="0">
                          <a:latin typeface="Arial" panose="020B0604020202020204" pitchFamily="34" charset="0"/>
                          <a:cs typeface="Arial" panose="020B0604020202020204" pitchFamily="34" charset="0"/>
                        </a:rPr>
                        <a:t>7/29</a:t>
                      </a:r>
                    </a:p>
                  </a:txBody>
                  <a:tcPr/>
                </a:tc>
                <a:tc>
                  <a:txBody>
                    <a:bodyPr/>
                    <a:lstStyle/>
                    <a:p>
                      <a:pPr algn="ctr"/>
                      <a:r>
                        <a:rPr lang="en-US" dirty="0">
                          <a:latin typeface="Arial" panose="020B0604020202020204" pitchFamily="34" charset="0"/>
                          <a:cs typeface="Arial" panose="020B0604020202020204" pitchFamily="34" charset="0"/>
                        </a:rPr>
                        <a:t>7/22</a:t>
                      </a:r>
                    </a:p>
                  </a:txBody>
                  <a:tcPr/>
                </a:tc>
                <a:tc>
                  <a:txBody>
                    <a:bodyPr/>
                    <a:lstStyle/>
                    <a:p>
                      <a:pPr algn="ctr"/>
                      <a:r>
                        <a:rPr lang="en-US" dirty="0">
                          <a:latin typeface="Arial" panose="020B0604020202020204" pitchFamily="34" charset="0"/>
                          <a:cs typeface="Arial" panose="020B0604020202020204" pitchFamily="34" charset="0"/>
                        </a:rPr>
                        <a:t>7/15</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7/8</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411061">
                <a:tc>
                  <a:txBody>
                    <a:bodyPr/>
                    <a:lstStyle/>
                    <a:p>
                      <a:r>
                        <a:rPr lang="en-US" dirty="0">
                          <a:latin typeface="Arial" panose="020B0604020202020204" pitchFamily="34" charset="0"/>
                          <a:cs typeface="Arial" panose="020B0604020202020204" pitchFamily="34" charset="0"/>
                        </a:rPr>
                        <a:t>Cases</a:t>
                      </a:r>
                    </a:p>
                  </a:txBody>
                  <a:tcPr/>
                </a:tc>
                <a:tc>
                  <a:txBody>
                    <a:bodyPr/>
                    <a:lstStyle/>
                    <a:p>
                      <a:pPr algn="ctr"/>
                      <a:r>
                        <a:rPr lang="en-US" dirty="0">
                          <a:latin typeface="Arial Narrow" panose="020B0606020202030204" pitchFamily="34" charset="0"/>
                          <a:cs typeface="Arial" panose="020B0604020202020204" pitchFamily="34" charset="0"/>
                        </a:rPr>
                        <a:t>459,887</a:t>
                      </a:r>
                    </a:p>
                  </a:txBody>
                  <a:tcPr/>
                </a:tc>
                <a:tc>
                  <a:txBody>
                    <a:bodyPr/>
                    <a:lstStyle/>
                    <a:p>
                      <a:pPr algn="ctr"/>
                      <a:r>
                        <a:rPr lang="en-US" dirty="0">
                          <a:latin typeface="Arial Narrow" panose="020B0606020202030204" pitchFamily="34" charset="0"/>
                          <a:cs typeface="Arial" panose="020B0604020202020204" pitchFamily="34" charset="0"/>
                        </a:rPr>
                        <a:t>442,014</a:t>
                      </a:r>
                    </a:p>
                  </a:txBody>
                  <a:tcPr/>
                </a:tc>
                <a:tc>
                  <a:txBody>
                    <a:bodyPr/>
                    <a:lstStyle/>
                    <a:p>
                      <a:pPr algn="ctr"/>
                      <a:r>
                        <a:rPr lang="en-US" dirty="0">
                          <a:latin typeface="Arial Narrow" panose="020B0606020202030204" pitchFamily="34" charset="0"/>
                          <a:cs typeface="Arial" panose="020B0604020202020204" pitchFamily="34" charset="0"/>
                        </a:rPr>
                        <a:t>403,307</a:t>
                      </a:r>
                    </a:p>
                  </a:txBody>
                  <a:tcPr/>
                </a:tc>
                <a:tc>
                  <a:txBody>
                    <a:bodyPr/>
                    <a:lstStyle/>
                    <a:p>
                      <a:pPr algn="ctr"/>
                      <a:r>
                        <a:rPr lang="en-US" dirty="0">
                          <a:latin typeface="Arial Narrow" panose="020B0606020202030204" pitchFamily="34" charset="0"/>
                          <a:cs typeface="Arial" panose="020B0604020202020204" pitchFamily="34" charset="0"/>
                        </a:rPr>
                        <a:t>351,618</a:t>
                      </a:r>
                    </a:p>
                  </a:txBody>
                  <a:tcPr/>
                </a:tc>
                <a:tc>
                  <a:txBody>
                    <a:bodyPr/>
                    <a:lstStyle/>
                    <a:p>
                      <a:pPr algn="ctr"/>
                      <a:r>
                        <a:rPr lang="en-US" dirty="0">
                          <a:latin typeface="Arial Narrow" panose="020B0606020202030204" pitchFamily="34" charset="0"/>
                          <a:cs typeface="Arial" panose="020B0604020202020204" pitchFamily="34" charset="0"/>
                        </a:rPr>
                        <a:t>282,365</a:t>
                      </a:r>
                    </a:p>
                  </a:txBody>
                  <a:tcPr/>
                </a:tc>
                <a:tc>
                  <a:txBody>
                    <a:bodyPr/>
                    <a:lstStyle/>
                    <a:p>
                      <a:pPr algn="ctr"/>
                      <a:r>
                        <a:rPr lang="en-US" dirty="0">
                          <a:latin typeface="Arial Narrow" panose="020B0606020202030204" pitchFamily="34" charset="0"/>
                          <a:cs typeface="Arial" panose="020B0604020202020204" pitchFamily="34" charset="0"/>
                        </a:rPr>
                        <a:t>210,585</a:t>
                      </a:r>
                    </a:p>
                  </a:txBody>
                  <a:tcPr/>
                </a:tc>
                <a:tc>
                  <a:txBody>
                    <a:bodyPr/>
                    <a:lstStyle/>
                    <a:p>
                      <a:pPr algn="ctr"/>
                      <a:r>
                        <a:rPr lang="en-US"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Deaths</a:t>
                      </a:r>
                    </a:p>
                  </a:txBody>
                  <a:tcPr/>
                </a:tc>
                <a:tc>
                  <a:txBody>
                    <a:bodyPr/>
                    <a:lstStyle/>
                    <a:p>
                      <a:pPr algn="ctr"/>
                      <a:r>
                        <a:rPr lang="en-US" dirty="0">
                          <a:latin typeface="Arial Narrow" panose="020B0606020202030204" pitchFamily="34" charset="0"/>
                          <a:cs typeface="Arial" panose="020B0604020202020204" pitchFamily="34" charset="0"/>
                        </a:rPr>
                        <a:t>7497</a:t>
                      </a:r>
                    </a:p>
                  </a:txBody>
                  <a:tcPr/>
                </a:tc>
                <a:tc>
                  <a:txBody>
                    <a:bodyPr/>
                    <a:lstStyle/>
                    <a:p>
                      <a:pPr algn="ctr"/>
                      <a:r>
                        <a:rPr lang="en-US" dirty="0">
                          <a:latin typeface="Arial Narrow" panose="020B0606020202030204" pitchFamily="34" charset="0"/>
                          <a:cs typeface="Arial" panose="020B0604020202020204" pitchFamily="34" charset="0"/>
                        </a:rPr>
                        <a:t>7015</a:t>
                      </a:r>
                    </a:p>
                  </a:txBody>
                  <a:tcPr/>
                </a:tc>
                <a:tc>
                  <a:txBody>
                    <a:bodyPr/>
                    <a:lstStyle/>
                    <a:p>
                      <a:pPr algn="ctr"/>
                      <a:r>
                        <a:rPr lang="en-US" dirty="0">
                          <a:latin typeface="Arial Narrow" panose="020B0606020202030204" pitchFamily="34" charset="0"/>
                          <a:cs typeface="Arial" panose="020B0604020202020204" pitchFamily="34" charset="0"/>
                        </a:rPr>
                        <a:t>6190</a:t>
                      </a:r>
                    </a:p>
                  </a:txBody>
                  <a:tcPr/>
                </a:tc>
                <a:tc>
                  <a:txBody>
                    <a:bodyPr/>
                    <a:lstStyle/>
                    <a:p>
                      <a:pPr algn="ctr"/>
                      <a:r>
                        <a:rPr lang="en-US" dirty="0">
                          <a:latin typeface="Arial Narrow" panose="020B0606020202030204" pitchFamily="34" charset="0"/>
                          <a:cs typeface="Arial" panose="020B0604020202020204" pitchFamily="34" charset="0"/>
                        </a:rPr>
                        <a:t>4348</a:t>
                      </a:r>
                    </a:p>
                  </a:txBody>
                  <a:tcPr/>
                </a:tc>
                <a:tc>
                  <a:txBody>
                    <a:bodyPr/>
                    <a:lstStyle/>
                    <a:p>
                      <a:pPr algn="ctr"/>
                      <a:r>
                        <a:rPr lang="en-US" dirty="0">
                          <a:latin typeface="Arial Narrow" panose="020B0606020202030204" pitchFamily="34" charset="0"/>
                          <a:cs typeface="Arial" panose="020B0604020202020204" pitchFamily="34" charset="0"/>
                        </a:rPr>
                        <a:t>3432</a:t>
                      </a:r>
                    </a:p>
                  </a:txBody>
                  <a:tcPr/>
                </a:tc>
                <a:tc>
                  <a:txBody>
                    <a:bodyPr/>
                    <a:lstStyle/>
                    <a:p>
                      <a:pPr algn="ctr"/>
                      <a:r>
                        <a:rPr lang="en-US" dirty="0">
                          <a:latin typeface="Arial Narrow" panose="020B0606020202030204" pitchFamily="34" charset="0"/>
                          <a:cs typeface="Arial" panose="020B0604020202020204" pitchFamily="34" charset="0"/>
                        </a:rPr>
                        <a:t>2715</a:t>
                      </a:r>
                    </a:p>
                  </a:txBody>
                  <a:tcPr/>
                </a:tc>
                <a:tc>
                  <a:txBody>
                    <a:bodyPr/>
                    <a:lstStyle/>
                    <a:p>
                      <a:pPr algn="ctr"/>
                      <a:r>
                        <a:rPr lang="en-US"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Hospitalized</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8455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8819</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0" y="852500"/>
            <a:ext cx="12192000" cy="2451533"/>
          </a:xfrm>
          <a:prstGeom prst="rect">
            <a:avLst/>
          </a:prstGeom>
        </p:spPr>
      </p:pic>
    </p:spTree>
    <p:extLst>
      <p:ext uri="{BB962C8B-B14F-4D97-AF65-F5344CB8AC3E}">
        <p14:creationId xmlns:p14="http://schemas.microsoft.com/office/powerpoint/2010/main" val="2272256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543" y="41982"/>
            <a:ext cx="9784080" cy="1508760"/>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142949" y="1025320"/>
            <a:ext cx="7391400" cy="2966577"/>
          </a:xfrm>
          <a:prstGeom prst="rect">
            <a:avLst/>
          </a:prstGeom>
        </p:spPr>
      </p:pic>
      <p:pic>
        <p:nvPicPr>
          <p:cNvPr id="10" name="Picture 9"/>
          <p:cNvPicPr>
            <a:picLocks noChangeAspect="1"/>
          </p:cNvPicPr>
          <p:nvPr/>
        </p:nvPicPr>
        <p:blipFill>
          <a:blip r:embed="rId4"/>
          <a:stretch>
            <a:fillRect/>
          </a:stretch>
        </p:blipFill>
        <p:spPr>
          <a:xfrm>
            <a:off x="2064291" y="4021393"/>
            <a:ext cx="7580671" cy="2750229"/>
          </a:xfrm>
          <a:prstGeom prst="rect">
            <a:avLst/>
          </a:prstGeom>
        </p:spPr>
      </p:pic>
    </p:spTree>
    <p:extLst>
      <p:ext uri="{BB962C8B-B14F-4D97-AF65-F5344CB8AC3E}">
        <p14:creationId xmlns:p14="http://schemas.microsoft.com/office/powerpoint/2010/main" val="2064747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8" name="TextBox 7"/>
          <p:cNvSpPr txBox="1"/>
          <p:nvPr/>
        </p:nvSpPr>
        <p:spPr>
          <a:xfrm>
            <a:off x="1408578" y="1001839"/>
            <a:ext cx="9619108" cy="1077218"/>
          </a:xfrm>
          <a:prstGeom prst="rect">
            <a:avLst/>
          </a:prstGeom>
          <a:solidFill>
            <a:srgbClr val="0070C0"/>
          </a:solidFill>
        </p:spPr>
        <p:txBody>
          <a:bodyPr wrap="none" rtlCol="0">
            <a:spAutoFit/>
          </a:bodyPr>
          <a:lstStyle/>
          <a:p>
            <a:pPr algn="ctr"/>
            <a:r>
              <a:rPr lang="en-US" sz="3200" dirty="0">
                <a:solidFill>
                  <a:schemeClr val="bg1"/>
                </a:solidFill>
                <a:latin typeface="Arial" panose="020B0604020202020204" pitchFamily="34" charset="0"/>
                <a:cs typeface="Arial" panose="020B0604020202020204" pitchFamily="34" charset="0"/>
              </a:rPr>
              <a:t>Transfers to COVID unit are from routine locations –</a:t>
            </a:r>
          </a:p>
          <a:p>
            <a:pPr algn="ctr"/>
            <a:r>
              <a:rPr lang="en-US" sz="3200" dirty="0">
                <a:solidFill>
                  <a:schemeClr val="bg1"/>
                </a:solidFill>
                <a:latin typeface="Arial" panose="020B0604020202020204" pitchFamily="34" charset="0"/>
                <a:cs typeface="Arial" panose="020B0604020202020204" pitchFamily="34" charset="0"/>
              </a:rPr>
              <a:t>40% COVID </a:t>
            </a:r>
            <a:r>
              <a:rPr lang="en-US" sz="3200" dirty="0" err="1">
                <a:solidFill>
                  <a:schemeClr val="bg1"/>
                </a:solidFill>
                <a:latin typeface="Arial" panose="020B0604020202020204" pitchFamily="34" charset="0"/>
                <a:cs typeface="Arial" panose="020B0604020202020204" pitchFamily="34" charset="0"/>
              </a:rPr>
              <a:t>pts</a:t>
            </a:r>
            <a:r>
              <a:rPr lang="en-US" sz="3200" dirty="0">
                <a:solidFill>
                  <a:schemeClr val="bg1"/>
                </a:solidFill>
                <a:latin typeface="Arial" panose="020B0604020202020204" pitchFamily="34" charset="0"/>
                <a:cs typeface="Arial" panose="020B0604020202020204" pitchFamily="34" charset="0"/>
              </a:rPr>
              <a:t> are transfers</a:t>
            </a:r>
          </a:p>
        </p:txBody>
      </p:sp>
      <p:pic>
        <p:nvPicPr>
          <p:cNvPr id="3" name="Picture 2"/>
          <p:cNvPicPr>
            <a:picLocks noChangeAspect="1"/>
          </p:cNvPicPr>
          <p:nvPr/>
        </p:nvPicPr>
        <p:blipFill>
          <a:blip r:embed="rId3"/>
          <a:stretch>
            <a:fillRect/>
          </a:stretch>
        </p:blipFill>
        <p:spPr>
          <a:xfrm>
            <a:off x="1142591" y="2330098"/>
            <a:ext cx="10151082" cy="4446191"/>
          </a:xfrm>
          <a:prstGeom prst="rect">
            <a:avLst/>
          </a:prstGeom>
        </p:spPr>
      </p:pic>
    </p:spTree>
    <p:extLst>
      <p:ext uri="{BB962C8B-B14F-4D97-AF65-F5344CB8AC3E}">
        <p14:creationId xmlns:p14="http://schemas.microsoft.com/office/powerpoint/2010/main" val="1241137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45671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2355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914400" y="765321"/>
            <a:ext cx="3769360" cy="4243559"/>
          </a:xfrm>
          <a:effectLst>
            <a:outerShdw blurRad="50800" dist="38100" dir="2700000" algn="tl" rotWithShape="0">
              <a:prstClr val="black">
                <a:alpha val="40000"/>
              </a:prstClr>
            </a:outerShdw>
          </a:effectLst>
        </p:spPr>
        <p:txBody>
          <a:bodyPr/>
          <a:lstStyle/>
          <a:p>
            <a:r>
              <a:rPr lang="en-US" sz="5400" dirty="0"/>
              <a:t>Reflection</a:t>
            </a:r>
          </a:p>
        </p:txBody>
      </p:sp>
      <p:pic>
        <p:nvPicPr>
          <p:cNvPr id="4" name="Picture 3">
            <a:extLst>
              <a:ext uri="{FF2B5EF4-FFF2-40B4-BE49-F238E27FC236}">
                <a16:creationId xmlns:a16="http://schemas.microsoft.com/office/drawing/2014/main" id="{520276A8-E225-E047-8F91-EB70E46EC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713" y="325120"/>
            <a:ext cx="6471807" cy="5515900"/>
          </a:xfrm>
          <a:prstGeom prst="rect">
            <a:avLst/>
          </a:prstGeom>
        </p:spPr>
      </p:pic>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66289" y="6373828"/>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61927"/>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915" y="910447"/>
            <a:ext cx="4499117" cy="584775"/>
          </a:xfrm>
          <a:prstGeom prst="rect">
            <a:avLst/>
          </a:prstGeom>
          <a:noFill/>
        </p:spPr>
        <p:txBody>
          <a:bodyPr wrap="none" rtlCol="0">
            <a:spAutoFit/>
          </a:bodyPr>
          <a:lstStyle/>
          <a:p>
            <a:r>
              <a:rPr lang="en-US" sz="3200" dirty="0"/>
              <a:t>COVID Related Furloughs</a:t>
            </a:r>
          </a:p>
        </p:txBody>
      </p:sp>
      <p:pic>
        <p:nvPicPr>
          <p:cNvPr id="2" name="Picture 1"/>
          <p:cNvPicPr>
            <a:picLocks noChangeAspect="1"/>
          </p:cNvPicPr>
          <p:nvPr/>
        </p:nvPicPr>
        <p:blipFill>
          <a:blip r:embed="rId3"/>
          <a:stretch>
            <a:fillRect/>
          </a:stretch>
        </p:blipFill>
        <p:spPr>
          <a:xfrm>
            <a:off x="1135905" y="1590994"/>
            <a:ext cx="9920189" cy="4687062"/>
          </a:xfrm>
          <a:prstGeom prst="rect">
            <a:avLst/>
          </a:prstGeom>
        </p:spPr>
      </p:pic>
    </p:spTree>
    <p:extLst>
      <p:ext uri="{BB962C8B-B14F-4D97-AF65-F5344CB8AC3E}">
        <p14:creationId xmlns:p14="http://schemas.microsoft.com/office/powerpoint/2010/main" val="327880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sz="2400" b="1" dirty="0"/>
              <a:t>Cristian </a:t>
            </a:r>
            <a:r>
              <a:rPr lang="en-US" sz="2400" b="1" dirty="0" err="1"/>
              <a:t>Requenez</a:t>
            </a:r>
            <a:r>
              <a:rPr lang="en-US" sz="2400" b="1" dirty="0"/>
              <a:t>, MS</a:t>
            </a:r>
          </a:p>
          <a:p>
            <a:r>
              <a:rPr lang="en-US" sz="2400" dirty="0"/>
              <a:t>Clinical Data Analyst</a:t>
            </a:r>
          </a:p>
          <a:p>
            <a:r>
              <a:rPr lang="en-US" sz="2400" dirty="0"/>
              <a:t>Performance Improvement and Decision Support Services</a:t>
            </a:r>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F1BD4FE0-49D1-484D-BD2F-EBC0A4688C8D}"/>
              </a:ext>
            </a:extLst>
          </p:cNvPr>
          <p:cNvPicPr>
            <a:picLocks noChangeAspect="1"/>
          </p:cNvPicPr>
          <p:nvPr/>
        </p:nvPicPr>
        <p:blipFill>
          <a:blip r:embed="rId2"/>
          <a:stretch>
            <a:fillRect/>
          </a:stretch>
        </p:blipFill>
        <p:spPr>
          <a:xfrm>
            <a:off x="2980890" y="977262"/>
            <a:ext cx="6230219" cy="5506218"/>
          </a:xfrm>
          <a:prstGeom prst="rect">
            <a:avLst/>
          </a:prstGeom>
        </p:spPr>
      </p:pic>
    </p:spTree>
    <p:extLst>
      <p:ext uri="{BB962C8B-B14F-4D97-AF65-F5344CB8AC3E}">
        <p14:creationId xmlns:p14="http://schemas.microsoft.com/office/powerpoint/2010/main" val="17098025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5" name="Picture 4">
            <a:extLst>
              <a:ext uri="{FF2B5EF4-FFF2-40B4-BE49-F238E27FC236}">
                <a16:creationId xmlns:a16="http://schemas.microsoft.com/office/drawing/2014/main" id="{BF09E165-CFF7-4D10-B930-CA0EBECD93C8}"/>
              </a:ext>
            </a:extLst>
          </p:cNvPr>
          <p:cNvPicPr>
            <a:picLocks noChangeAspect="1"/>
          </p:cNvPicPr>
          <p:nvPr/>
        </p:nvPicPr>
        <p:blipFill>
          <a:blip r:embed="rId2"/>
          <a:stretch>
            <a:fillRect/>
          </a:stretch>
        </p:blipFill>
        <p:spPr>
          <a:xfrm>
            <a:off x="1083566" y="1657102"/>
            <a:ext cx="9974067" cy="3543795"/>
          </a:xfrm>
          <a:prstGeom prst="rect">
            <a:avLst/>
          </a:prstGeom>
        </p:spPr>
      </p:pic>
    </p:spTree>
    <p:extLst>
      <p:ext uri="{BB962C8B-B14F-4D97-AF65-F5344CB8AC3E}">
        <p14:creationId xmlns:p14="http://schemas.microsoft.com/office/powerpoint/2010/main" val="3042838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E50BA3DE-6A94-44B4-BAE5-912C832E0F83}"/>
              </a:ext>
            </a:extLst>
          </p:cNvPr>
          <p:cNvPicPr>
            <a:picLocks noChangeAspect="1"/>
          </p:cNvPicPr>
          <p:nvPr/>
        </p:nvPicPr>
        <p:blipFill>
          <a:blip r:embed="rId2"/>
          <a:stretch>
            <a:fillRect/>
          </a:stretch>
        </p:blipFill>
        <p:spPr>
          <a:xfrm>
            <a:off x="1128019" y="1685681"/>
            <a:ext cx="9935962" cy="3486637"/>
          </a:xfrm>
          <a:prstGeom prst="rect">
            <a:avLst/>
          </a:prstGeom>
        </p:spPr>
      </p:pic>
    </p:spTree>
    <p:extLst>
      <p:ext uri="{BB962C8B-B14F-4D97-AF65-F5344CB8AC3E}">
        <p14:creationId xmlns:p14="http://schemas.microsoft.com/office/powerpoint/2010/main" val="9672348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195A8F71-C857-49D6-80CB-FAB9E7739C9A}"/>
              </a:ext>
            </a:extLst>
          </p:cNvPr>
          <p:cNvPicPr>
            <a:picLocks noChangeAspect="1"/>
          </p:cNvPicPr>
          <p:nvPr/>
        </p:nvPicPr>
        <p:blipFill>
          <a:blip r:embed="rId2"/>
          <a:stretch>
            <a:fillRect/>
          </a:stretch>
        </p:blipFill>
        <p:spPr>
          <a:xfrm>
            <a:off x="1510937" y="1125413"/>
            <a:ext cx="9170126" cy="5136937"/>
          </a:xfrm>
          <a:prstGeom prst="rect">
            <a:avLst/>
          </a:prstGeom>
        </p:spPr>
      </p:pic>
      <p:pic>
        <p:nvPicPr>
          <p:cNvPr id="6" name="Picture 5">
            <a:extLst>
              <a:ext uri="{FF2B5EF4-FFF2-40B4-BE49-F238E27FC236}">
                <a16:creationId xmlns:a16="http://schemas.microsoft.com/office/drawing/2014/main" id="{8FF7A09D-6397-418D-A735-9F7B52037999}"/>
              </a:ext>
            </a:extLst>
          </p:cNvPr>
          <p:cNvPicPr>
            <a:picLocks noChangeAspect="1"/>
          </p:cNvPicPr>
          <p:nvPr/>
        </p:nvPicPr>
        <p:blipFill>
          <a:blip r:embed="rId3"/>
          <a:stretch>
            <a:fillRect/>
          </a:stretch>
        </p:blipFill>
        <p:spPr>
          <a:xfrm>
            <a:off x="8490858" y="1849370"/>
            <a:ext cx="1133633" cy="628738"/>
          </a:xfrm>
          <a:prstGeom prst="rect">
            <a:avLst/>
          </a:prstGeom>
        </p:spPr>
      </p:pic>
    </p:spTree>
    <p:extLst>
      <p:ext uri="{BB962C8B-B14F-4D97-AF65-F5344CB8AC3E}">
        <p14:creationId xmlns:p14="http://schemas.microsoft.com/office/powerpoint/2010/main" val="20477148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4" name="Picture 3">
            <a:extLst>
              <a:ext uri="{FF2B5EF4-FFF2-40B4-BE49-F238E27FC236}">
                <a16:creationId xmlns:a16="http://schemas.microsoft.com/office/drawing/2014/main" id="{10444C67-ADE5-4502-8861-039CF8C34BD9}"/>
              </a:ext>
            </a:extLst>
          </p:cNvPr>
          <p:cNvPicPr>
            <a:picLocks noChangeAspect="1"/>
          </p:cNvPicPr>
          <p:nvPr/>
        </p:nvPicPr>
        <p:blipFill>
          <a:blip r:embed="rId3"/>
          <a:stretch>
            <a:fillRect/>
          </a:stretch>
        </p:blipFill>
        <p:spPr>
          <a:xfrm>
            <a:off x="1578178" y="1174530"/>
            <a:ext cx="9035644" cy="5167011"/>
          </a:xfrm>
          <a:prstGeom prst="rect">
            <a:avLst/>
          </a:prstGeom>
        </p:spPr>
      </p:pic>
    </p:spTree>
    <p:extLst>
      <p:ext uri="{BB962C8B-B14F-4D97-AF65-F5344CB8AC3E}">
        <p14:creationId xmlns:p14="http://schemas.microsoft.com/office/powerpoint/2010/main" val="34412018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5" name="Picture 4">
            <a:extLst>
              <a:ext uri="{FF2B5EF4-FFF2-40B4-BE49-F238E27FC236}">
                <a16:creationId xmlns:a16="http://schemas.microsoft.com/office/drawing/2014/main" id="{1F841817-7CF2-4641-B182-58CDEB5F94F3}"/>
              </a:ext>
            </a:extLst>
          </p:cNvPr>
          <p:cNvPicPr>
            <a:picLocks noChangeAspect="1"/>
          </p:cNvPicPr>
          <p:nvPr/>
        </p:nvPicPr>
        <p:blipFill>
          <a:blip r:embed="rId2"/>
          <a:stretch>
            <a:fillRect/>
          </a:stretch>
        </p:blipFill>
        <p:spPr>
          <a:xfrm>
            <a:off x="10210650" y="1789405"/>
            <a:ext cx="1066949" cy="685896"/>
          </a:xfrm>
          <a:prstGeom prst="rect">
            <a:avLst/>
          </a:prstGeom>
        </p:spPr>
      </p:pic>
      <p:pic>
        <p:nvPicPr>
          <p:cNvPr id="3" name="Picture 2">
            <a:extLst>
              <a:ext uri="{FF2B5EF4-FFF2-40B4-BE49-F238E27FC236}">
                <a16:creationId xmlns:a16="http://schemas.microsoft.com/office/drawing/2014/main" id="{F9D3A19C-CC39-4075-84B9-7FB3D23CE916}"/>
              </a:ext>
            </a:extLst>
          </p:cNvPr>
          <p:cNvPicPr>
            <a:picLocks noChangeAspect="1"/>
          </p:cNvPicPr>
          <p:nvPr/>
        </p:nvPicPr>
        <p:blipFill>
          <a:blip r:embed="rId3"/>
          <a:stretch>
            <a:fillRect/>
          </a:stretch>
        </p:blipFill>
        <p:spPr>
          <a:xfrm>
            <a:off x="2083417" y="970743"/>
            <a:ext cx="8025166" cy="5567877"/>
          </a:xfrm>
          <a:prstGeom prst="rect">
            <a:avLst/>
          </a:prstGeom>
        </p:spPr>
      </p:pic>
    </p:spTree>
    <p:extLst>
      <p:ext uri="{BB962C8B-B14F-4D97-AF65-F5344CB8AC3E}">
        <p14:creationId xmlns:p14="http://schemas.microsoft.com/office/powerpoint/2010/main" val="3067784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5" name="Subtitle 4">
            <a:extLst>
              <a:ext uri="{FF2B5EF4-FFF2-40B4-BE49-F238E27FC236}">
                <a16:creationId xmlns:a16="http://schemas.microsoft.com/office/drawing/2014/main" id="{B4B92158-CE6E-5640-9736-808DFFCB593E}"/>
              </a:ext>
            </a:extLst>
          </p:cNvPr>
          <p:cNvSpPr>
            <a:spLocks noGrp="1"/>
          </p:cNvSpPr>
          <p:nvPr>
            <p:ph type="subTitle" idx="1"/>
          </p:nvPr>
        </p:nvSpPr>
        <p:spPr/>
        <p:txBody>
          <a:bodyPr/>
          <a:lstStyle/>
          <a:p>
            <a:r>
              <a:rPr lang="en-US" dirty="0"/>
              <a:t>The entire country is struggling to provide adequate testing capacity</a:t>
            </a:r>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20189831"/>
              </p:ext>
            </p:extLst>
          </p:nvPr>
        </p:nvGraphicFramePr>
        <p:xfrm>
          <a:off x="2145258" y="954769"/>
          <a:ext cx="7543800" cy="3186978"/>
        </p:xfrm>
        <a:graphic>
          <a:graphicData uri="http://schemas.openxmlformats.org/drawingml/2006/table">
            <a:tbl>
              <a:tblPr firstRow="1" bandRow="1">
                <a:tableStyleId>{5C22544A-7EE6-4342-B048-85BDC9FD1C3A}</a:tableStyleId>
              </a:tblPr>
              <a:tblGrid>
                <a:gridCol w="2011424">
                  <a:extLst>
                    <a:ext uri="{9D8B030D-6E8A-4147-A177-3AD203B41FA5}">
                      <a16:colId xmlns:a16="http://schemas.microsoft.com/office/drawing/2014/main" val="20000"/>
                    </a:ext>
                  </a:extLst>
                </a:gridCol>
                <a:gridCol w="1798576">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tblGrid>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CCH</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CMG</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Grace</a:t>
                      </a:r>
                      <a:endParaRPr lang="en-US" sz="18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Abbott</a:t>
                      </a:r>
                    </a:p>
                  </a:txBody>
                  <a:tcPr/>
                </a:tc>
                <a:tc>
                  <a:txBody>
                    <a:bodyPr/>
                    <a:lstStyle/>
                    <a:p>
                      <a:pPr algn="ctr"/>
                      <a:r>
                        <a:rPr lang="en-US" sz="2000" b="0" dirty="0">
                          <a:latin typeface="Arial" panose="020B0604020202020204" pitchFamily="34" charset="0"/>
                          <a:cs typeface="Arial" panose="020B0604020202020204" pitchFamily="34" charset="0"/>
                        </a:rPr>
                        <a:t>1330</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1"/>
                  </a:ext>
                </a:extLst>
              </a:tr>
              <a:tr h="398353">
                <a:tc>
                  <a:txBody>
                    <a:bodyPr/>
                    <a:lstStyle/>
                    <a:p>
                      <a:r>
                        <a:rPr lang="en-US" sz="2000" b="1" dirty="0"/>
                        <a:t>Cepheid</a:t>
                      </a:r>
                    </a:p>
                  </a:txBody>
                  <a:tcPr/>
                </a:tc>
                <a:tc>
                  <a:txBody>
                    <a:bodyPr/>
                    <a:lstStyle/>
                    <a:p>
                      <a:pPr algn="ctr"/>
                      <a:r>
                        <a:rPr lang="en-US" sz="2000" b="0" dirty="0">
                          <a:latin typeface="Arial" panose="020B0604020202020204" pitchFamily="34" charset="0"/>
                          <a:cs typeface="Arial" panose="020B0604020202020204" pitchFamily="34" charset="0"/>
                        </a:rPr>
                        <a:t>125</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2"/>
                  </a:ext>
                </a:extLst>
              </a:tr>
              <a:tr h="373711">
                <a:tc>
                  <a:txBody>
                    <a:bodyPr/>
                    <a:lstStyle/>
                    <a:p>
                      <a:r>
                        <a:rPr lang="en-US" sz="2000" b="1" dirty="0"/>
                        <a:t>BD</a:t>
                      </a:r>
                      <a:r>
                        <a:rPr lang="en-US" sz="2000" b="1" baseline="0" dirty="0"/>
                        <a:t> Max</a:t>
                      </a:r>
                      <a:endParaRPr lang="en-US" sz="2000" b="1" dirty="0"/>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120</a:t>
                      </a:r>
                    </a:p>
                  </a:txBody>
                  <a:tcPr/>
                </a:tc>
                <a:extLst>
                  <a:ext uri="{0D108BD9-81ED-4DB2-BD59-A6C34878D82A}">
                    <a16:rowId xmlns:a16="http://schemas.microsoft.com/office/drawing/2014/main" val="10003"/>
                  </a:ext>
                </a:extLst>
              </a:tr>
              <a:tr h="359134">
                <a:tc>
                  <a:txBody>
                    <a:bodyPr/>
                    <a:lstStyle/>
                    <a:p>
                      <a:r>
                        <a:rPr lang="en-US" sz="2000" b="1" dirty="0"/>
                        <a:t>NP Swab</a:t>
                      </a:r>
                    </a:p>
                  </a:txBody>
                  <a:tcPr/>
                </a:tc>
                <a:tc>
                  <a:txBody>
                    <a:bodyPr/>
                    <a:lstStyle/>
                    <a:p>
                      <a:pPr algn="ctr"/>
                      <a:r>
                        <a:rPr lang="en-US" sz="2000" b="0" dirty="0">
                          <a:latin typeface="Arial" panose="020B0604020202020204" pitchFamily="34" charset="0"/>
                          <a:cs typeface="Arial" panose="020B0604020202020204" pitchFamily="34" charset="0"/>
                        </a:rPr>
                        <a:t>&gt;10,000</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4"/>
                  </a:ext>
                </a:extLst>
              </a:tr>
              <a:tr h="344556">
                <a:tc>
                  <a:txBody>
                    <a:bodyPr/>
                    <a:lstStyle/>
                    <a:p>
                      <a:r>
                        <a:rPr lang="en-US" sz="2000" b="1" dirty="0"/>
                        <a:t>VTM</a:t>
                      </a:r>
                    </a:p>
                  </a:txBody>
                  <a:tcPr/>
                </a:tc>
                <a:tc>
                  <a:txBody>
                    <a:bodyPr/>
                    <a:lstStyle/>
                    <a:p>
                      <a:pPr algn="ctr"/>
                      <a:r>
                        <a:rPr lang="en-US" sz="2000" b="0" dirty="0">
                          <a:latin typeface="Arial" panose="020B0604020202020204" pitchFamily="34" charset="0"/>
                          <a:cs typeface="Arial" panose="020B0604020202020204" pitchFamily="34" charset="0"/>
                        </a:rPr>
                        <a:t>&gt;1500</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r>
                        <a:rPr lang="en-US" sz="2000" b="0" dirty="0">
                          <a:latin typeface="Arial" panose="020B0604020202020204" pitchFamily="34" charset="0"/>
                          <a:cs typeface="Arial" panose="020B0604020202020204" pitchFamily="34" charset="0"/>
                        </a:rPr>
                        <a:t>-</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77687">
                <a:tc>
                  <a:txBody>
                    <a:bodyPr/>
                    <a:lstStyle/>
                    <a:p>
                      <a:r>
                        <a:rPr lang="en-US" sz="2000" b="1" dirty="0"/>
                        <a:t>Performed</a:t>
                      </a:r>
                    </a:p>
                  </a:txBody>
                  <a:tcPr/>
                </a:tc>
                <a:tc>
                  <a:txBody>
                    <a:bodyPr/>
                    <a:lstStyle/>
                    <a:p>
                      <a:pPr algn="ctr"/>
                      <a:r>
                        <a:rPr lang="en-US" sz="2000" b="0" dirty="0">
                          <a:latin typeface="Arial" panose="020B0604020202020204" pitchFamily="34" charset="0"/>
                          <a:cs typeface="Arial" panose="020B0604020202020204" pitchFamily="34" charset="0"/>
                        </a:rPr>
                        <a:t>245</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r>
                        <a:rPr lang="en-US" sz="2000" b="0" dirty="0">
                          <a:latin typeface="Arial" panose="020B0604020202020204" pitchFamily="34" charset="0"/>
                          <a:cs typeface="Arial" panose="020B0604020202020204" pitchFamily="34" charset="0"/>
                        </a:rPr>
                        <a:t>169</a:t>
                      </a:r>
                    </a:p>
                  </a:txBody>
                  <a:tcPr/>
                </a:tc>
                <a:extLst>
                  <a:ext uri="{0D108BD9-81ED-4DB2-BD59-A6C34878D82A}">
                    <a16:rowId xmlns:a16="http://schemas.microsoft.com/office/drawing/2014/main" val="10006"/>
                  </a:ext>
                </a:extLst>
              </a:tr>
              <a:tr h="331304">
                <a:tc>
                  <a:txBody>
                    <a:bodyPr/>
                    <a:lstStyle/>
                    <a:p>
                      <a:r>
                        <a:rPr lang="en-US" sz="2000" b="1" dirty="0"/>
                        <a:t>Positive</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r>
                        <a:rPr lang="en-US" sz="2000" b="0" dirty="0">
                          <a:latin typeface="Arial" panose="020B0604020202020204" pitchFamily="34" charset="0"/>
                          <a:cs typeface="Arial" panose="020B0604020202020204" pitchFamily="34" charset="0"/>
                        </a:rPr>
                        <a:t>29</a:t>
                      </a:r>
                    </a:p>
                  </a:txBody>
                  <a:tcPr/>
                </a:tc>
                <a:extLst>
                  <a:ext uri="{0D108BD9-81ED-4DB2-BD59-A6C34878D82A}">
                    <a16:rowId xmlns:a16="http://schemas.microsoft.com/office/drawing/2014/main" val="10007"/>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88790" y="4329212"/>
            <a:ext cx="12014419" cy="2246769"/>
          </a:xfrm>
          <a:prstGeom prst="rect">
            <a:avLst/>
          </a:prstGeom>
          <a:noFill/>
        </p:spPr>
        <p:txBody>
          <a:bodyPr wrap="square" rtlCol="0">
            <a:spAutoFit/>
          </a:bodyPr>
          <a:lstStyle/>
          <a:p>
            <a:pPr marL="457200" indent="-457200">
              <a:buFont typeface="Arial" panose="020B0604020202020204" pitchFamily="34" charset="0"/>
              <a:buChar char="•"/>
            </a:pPr>
            <a:r>
              <a:rPr lang="en-US" sz="2000" dirty="0"/>
              <a:t>Limited test kits available as </a:t>
            </a:r>
            <a:r>
              <a:rPr lang="en-US" sz="2000" dirty="0" err="1"/>
              <a:t>mfg</a:t>
            </a:r>
            <a:r>
              <a:rPr lang="en-US" sz="2000" dirty="0"/>
              <a:t> are preparing for strep-flu kits.  CMG testing closing for the weekend.  Limited on ability to provide to Roswell and Cochran.</a:t>
            </a:r>
          </a:p>
          <a:p>
            <a:pPr marL="457200" indent="-457200">
              <a:buFont typeface="Arial" panose="020B0604020202020204" pitchFamily="34" charset="0"/>
              <a:buChar char="•"/>
            </a:pPr>
            <a:r>
              <a:rPr lang="en-US" sz="2000" dirty="0"/>
              <a:t>BD Max Manufacturer moving into a larger facility – will not received test kits during this time.  Expect 240 in their next allotment</a:t>
            </a:r>
          </a:p>
          <a:p>
            <a:pPr marL="457200" indent="-457200">
              <a:buFont typeface="Arial" panose="020B0604020202020204" pitchFamily="34" charset="0"/>
              <a:buChar char="•"/>
            </a:pPr>
            <a:r>
              <a:rPr lang="en-US" sz="2000" dirty="0"/>
              <a:t>Allotments at CMC are stable – </a:t>
            </a:r>
          </a:p>
          <a:p>
            <a:pPr marL="914400" lvl="1" indent="-457200">
              <a:buFont typeface="Arial" panose="020B0604020202020204" pitchFamily="34" charset="0"/>
              <a:buChar char="•"/>
            </a:pPr>
            <a:r>
              <a:rPr lang="en-US" sz="2000" dirty="0"/>
              <a:t>Future: Cepheid-&gt; </a:t>
            </a:r>
            <a:r>
              <a:rPr lang="en-US" sz="2000" dirty="0" err="1"/>
              <a:t>FluA</a:t>
            </a:r>
            <a:r>
              <a:rPr lang="en-US" sz="2000" dirty="0"/>
              <a:t>/B, RSV, COVID;   Torch </a:t>
            </a:r>
            <a:r>
              <a:rPr lang="en-US" sz="2000" dirty="0" err="1"/>
              <a:t>Biofire</a:t>
            </a:r>
            <a:r>
              <a:rPr lang="en-US" sz="2000" dirty="0"/>
              <a:t> Combo test that includes COVID</a:t>
            </a:r>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26309126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360-1C33-454B-A007-7C32FFDF3527}"/>
              </a:ext>
            </a:extLst>
          </p:cNvPr>
          <p:cNvSpPr>
            <a:spLocks noGrp="1"/>
          </p:cNvSpPr>
          <p:nvPr>
            <p:ph type="ctrTitle"/>
          </p:nvPr>
        </p:nvSpPr>
        <p:spPr/>
        <p:txBody>
          <a:bodyPr/>
          <a:lstStyle/>
          <a:p>
            <a:r>
              <a:rPr lang="en-US" dirty="0"/>
              <a:t>Safety Story</a:t>
            </a:r>
          </a:p>
        </p:txBody>
      </p:sp>
      <p:sp>
        <p:nvSpPr>
          <p:cNvPr id="3" name="Subtitle 2">
            <a:extLst>
              <a:ext uri="{FF2B5EF4-FFF2-40B4-BE49-F238E27FC236}">
                <a16:creationId xmlns:a16="http://schemas.microsoft.com/office/drawing/2014/main" id="{A6798047-3282-E44E-98C6-9B3A00BF530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52539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5" name="Picture 4">
            <a:extLst>
              <a:ext uri="{FF2B5EF4-FFF2-40B4-BE49-F238E27FC236}">
                <a16:creationId xmlns:a16="http://schemas.microsoft.com/office/drawing/2014/main" id="{97847991-73AE-1C4C-9AED-C4C385B61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795" y="751687"/>
            <a:ext cx="10456726" cy="6024880"/>
          </a:xfrm>
          <a:prstGeom prst="rect">
            <a:avLst/>
          </a:prstGeom>
        </p:spPr>
      </p:pic>
    </p:spTree>
    <p:extLst>
      <p:ext uri="{BB962C8B-B14F-4D97-AF65-F5344CB8AC3E}">
        <p14:creationId xmlns:p14="http://schemas.microsoft.com/office/powerpoint/2010/main" val="3573315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DDF3-817C-5A4E-A692-D3BD57CC0763}"/>
              </a:ext>
            </a:extLst>
          </p:cNvPr>
          <p:cNvSpPr>
            <a:spLocks noGrp="1"/>
          </p:cNvSpPr>
          <p:nvPr>
            <p:ph type="ctrTitle"/>
          </p:nvPr>
        </p:nvSpPr>
        <p:spPr/>
        <p:txBody>
          <a:bodyPr/>
          <a:lstStyle/>
          <a:p>
            <a:r>
              <a:rPr lang="en-US" dirty="0"/>
              <a:t>Risky Activities</a:t>
            </a:r>
          </a:p>
        </p:txBody>
      </p:sp>
      <p:sp>
        <p:nvSpPr>
          <p:cNvPr id="3" name="Subtitle 2">
            <a:extLst>
              <a:ext uri="{FF2B5EF4-FFF2-40B4-BE49-F238E27FC236}">
                <a16:creationId xmlns:a16="http://schemas.microsoft.com/office/drawing/2014/main" id="{FCCFA056-0032-4B47-8903-55C64DAC7B54}"/>
              </a:ext>
            </a:extLst>
          </p:cNvPr>
          <p:cNvSpPr>
            <a:spLocks noGrp="1"/>
          </p:cNvSpPr>
          <p:nvPr>
            <p:ph type="subTitle" idx="1"/>
          </p:nvPr>
        </p:nvSpPr>
        <p:spPr/>
        <p:txBody>
          <a:bodyPr/>
          <a:lstStyle/>
          <a:p>
            <a:r>
              <a:rPr lang="en-US" i="1" dirty="0"/>
              <a:t>Adapted from Texas Medicine</a:t>
            </a:r>
          </a:p>
          <a:p>
            <a:r>
              <a:rPr lang="en-US" i="1" dirty="0"/>
              <a:t>August 2020 Issue</a:t>
            </a:r>
          </a:p>
        </p:txBody>
      </p:sp>
      <p:pic>
        <p:nvPicPr>
          <p:cNvPr id="5" name="Picture 4">
            <a:extLst>
              <a:ext uri="{FF2B5EF4-FFF2-40B4-BE49-F238E27FC236}">
                <a16:creationId xmlns:a16="http://schemas.microsoft.com/office/drawing/2014/main" id="{3E1EDC5F-8399-3240-9E30-A28E19031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4546" y="1899138"/>
            <a:ext cx="1637308" cy="2168769"/>
          </a:xfrm>
          <a:prstGeom prst="rect">
            <a:avLst/>
          </a:prstGeom>
        </p:spPr>
      </p:pic>
    </p:spTree>
    <p:extLst>
      <p:ext uri="{BB962C8B-B14F-4D97-AF65-F5344CB8AC3E}">
        <p14:creationId xmlns:p14="http://schemas.microsoft.com/office/powerpoint/2010/main" val="17637685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66EB80-FE55-1D46-BD41-A6BD424C7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313" y="0"/>
            <a:ext cx="5243374" cy="6858000"/>
          </a:xfrm>
          <a:prstGeom prst="rect">
            <a:avLst/>
          </a:prstGeom>
        </p:spPr>
      </p:pic>
    </p:spTree>
    <p:extLst>
      <p:ext uri="{BB962C8B-B14F-4D97-AF65-F5344CB8AC3E}">
        <p14:creationId xmlns:p14="http://schemas.microsoft.com/office/powerpoint/2010/main" val="1414577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E5ED-DC3F-9748-8245-95E49FE44156}"/>
              </a:ext>
            </a:extLst>
          </p:cNvPr>
          <p:cNvSpPr>
            <a:spLocks noGrp="1"/>
          </p:cNvSpPr>
          <p:nvPr>
            <p:ph type="title"/>
          </p:nvPr>
        </p:nvSpPr>
        <p:spPr/>
        <p:txBody>
          <a:bodyPr/>
          <a:lstStyle/>
          <a:p>
            <a:r>
              <a:rPr lang="en-US" dirty="0"/>
              <a:t>System Mortality Results</a:t>
            </a:r>
          </a:p>
        </p:txBody>
      </p:sp>
      <p:pic>
        <p:nvPicPr>
          <p:cNvPr id="5" name="Content Placeholder 4">
            <a:extLst>
              <a:ext uri="{FF2B5EF4-FFF2-40B4-BE49-F238E27FC236}">
                <a16:creationId xmlns:a16="http://schemas.microsoft.com/office/drawing/2014/main" id="{12238638-01D9-5E40-9732-D2DCDA77476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285" t="10767" r="27056" b="29395"/>
          <a:stretch/>
        </p:blipFill>
        <p:spPr>
          <a:xfrm>
            <a:off x="1793118" y="1310640"/>
            <a:ext cx="8605764" cy="4622799"/>
          </a:xfrm>
        </p:spPr>
      </p:pic>
    </p:spTree>
    <p:extLst>
      <p:ext uri="{BB962C8B-B14F-4D97-AF65-F5344CB8AC3E}">
        <p14:creationId xmlns:p14="http://schemas.microsoft.com/office/powerpoint/2010/main" val="1456520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812"/>
            <a:ext cx="9784080" cy="150876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COVID19-Hot Topics</a:t>
            </a:r>
          </a:p>
        </p:txBody>
      </p:sp>
      <p:sp>
        <p:nvSpPr>
          <p:cNvPr id="4" name="TextBox 3"/>
          <p:cNvSpPr txBox="1"/>
          <p:nvPr/>
        </p:nvSpPr>
        <p:spPr>
          <a:xfrm>
            <a:off x="227826" y="1858672"/>
            <a:ext cx="11713945" cy="4031873"/>
          </a:xfrm>
          <a:prstGeom prst="rect">
            <a:avLst/>
          </a:prstGeom>
          <a:noFill/>
        </p:spPr>
        <p:txBody>
          <a:bodyPr wrap="square" rtlCol="0">
            <a:spAutoFit/>
          </a:bodyPr>
          <a:lstStyle/>
          <a:p>
            <a:pPr lvl="1"/>
            <a:r>
              <a:rPr lang="en-US" sz="4000" dirty="0">
                <a:solidFill>
                  <a:schemeClr val="bg1"/>
                </a:solidFill>
                <a:latin typeface="Arial" panose="020B0604020202020204" pitchFamily="34" charset="0"/>
                <a:cs typeface="Arial" panose="020B0604020202020204" pitchFamily="34" charset="0"/>
              </a:rPr>
              <a:t>Nursing Home</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More NH opening COVID areas to take COVID residents</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Meeting with hospitals, ICF facilities, Public Heath to discuss current barriers – August 10 2-4PM KECC</a:t>
            </a:r>
          </a:p>
          <a:p>
            <a:pPr lvl="1"/>
            <a:endParaRPr lang="en-US" sz="1050" dirty="0">
              <a:solidFill>
                <a:schemeClr val="bg1"/>
              </a:solidFill>
              <a:latin typeface="Arial" panose="020B0604020202020204" pitchFamily="34" charset="0"/>
              <a:cs typeface="Arial" panose="020B0604020202020204" pitchFamily="34" charset="0"/>
            </a:endParaRPr>
          </a:p>
          <a:p>
            <a:pPr lvl="1"/>
            <a:r>
              <a:rPr lang="en-US" sz="4000" dirty="0">
                <a:solidFill>
                  <a:schemeClr val="bg1"/>
                </a:solidFill>
                <a:latin typeface="Arial" panose="020B0604020202020204" pitchFamily="34" charset="0"/>
                <a:cs typeface="Arial" panose="020B0604020202020204" pitchFamily="34" charset="0"/>
              </a:rPr>
              <a:t>N-95 Masks and EVS</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-Request for EVS to wear n-95 masks when cleaning COVID rooms. Contacted other hospitals.  Will report next week</a:t>
            </a:r>
          </a:p>
          <a:p>
            <a:pPr lvl="1">
              <a:spcAft>
                <a:spcPts val="600"/>
              </a:spcAft>
            </a:pPr>
            <a:endParaRPr lang="en-US" sz="105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481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9079"/>
            <a:ext cx="9428480" cy="1508760"/>
          </a:xfrm>
        </p:spPr>
        <p:txBody>
          <a:bodyPr>
            <a:normAutofit/>
          </a:bodyPr>
          <a:lstStyle/>
          <a:p>
            <a:r>
              <a:rPr lang="en-US" sz="5400" dirty="0">
                <a:solidFill>
                  <a:schemeClr val="bg1"/>
                </a:solidFill>
                <a:latin typeface="Arial" panose="020B0604020202020204" pitchFamily="34" charset="0"/>
                <a:cs typeface="Arial" panose="020B0604020202020204" pitchFamily="34" charset="0"/>
              </a:rPr>
              <a:t>COVID19-Hot topics</a:t>
            </a:r>
          </a:p>
        </p:txBody>
      </p:sp>
      <p:sp>
        <p:nvSpPr>
          <p:cNvPr id="4" name="TextBox 3"/>
          <p:cNvSpPr txBox="1"/>
          <p:nvPr/>
        </p:nvSpPr>
        <p:spPr>
          <a:xfrm>
            <a:off x="979425" y="1330234"/>
            <a:ext cx="11029695" cy="1877437"/>
          </a:xfrm>
          <a:prstGeom prst="rect">
            <a:avLst/>
          </a:prstGeom>
          <a:noFill/>
        </p:spPr>
        <p:txBody>
          <a:bodyPr wrap="square" rtlCol="0">
            <a:spAutoFit/>
          </a:bodyPr>
          <a:lstStyle/>
          <a:p>
            <a:pPr marL="1371600" lvl="2" indent="-457200">
              <a:spcAft>
                <a:spcPts val="1200"/>
              </a:spcAft>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marL="1371600" lvl="2" indent="-457200">
              <a:spcAft>
                <a:spcPts val="1200"/>
              </a:spcAft>
              <a:buFont typeface="Arial" panose="020B0604020202020204" pitchFamily="34" charset="0"/>
              <a:buChar char="•"/>
            </a:pPr>
            <a:endParaRPr lang="en-US" sz="3200" dirty="0">
              <a:latin typeface="Arial" panose="020B0604020202020204" pitchFamily="34" charset="0"/>
              <a:cs typeface="Arial" panose="020B0604020202020204" pitchFamily="34" charset="0"/>
            </a:endParaRPr>
          </a:p>
          <a:p>
            <a:pPr>
              <a:spcAft>
                <a:spcPts val="600"/>
              </a:spcAft>
            </a:pPr>
            <a:r>
              <a:rPr lang="en-US" sz="32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2"/>
          <a:srcRect t="67984"/>
          <a:stretch/>
        </p:blipFill>
        <p:spPr>
          <a:xfrm>
            <a:off x="10238956" y="-3181680"/>
            <a:ext cx="10024047" cy="597588"/>
          </a:xfrm>
          <a:prstGeom prst="rect">
            <a:avLst/>
          </a:prstGeom>
        </p:spPr>
      </p:pic>
      <p:sp>
        <p:nvSpPr>
          <p:cNvPr id="9" name="TextBox 8"/>
          <p:cNvSpPr txBox="1"/>
          <p:nvPr/>
        </p:nvSpPr>
        <p:spPr>
          <a:xfrm>
            <a:off x="457710" y="1330234"/>
            <a:ext cx="10906758" cy="4647426"/>
          </a:xfrm>
          <a:prstGeom prst="rect">
            <a:avLst/>
          </a:prstGeom>
          <a:noFill/>
        </p:spPr>
        <p:txBody>
          <a:bodyPr wrap="square" rtlCol="0">
            <a:spAutoFit/>
          </a:bodyPr>
          <a:lstStyle/>
          <a:p>
            <a:pPr lvl="1"/>
            <a:r>
              <a:rPr lang="en-US" sz="3600" dirty="0">
                <a:solidFill>
                  <a:schemeClr val="bg1"/>
                </a:solidFill>
                <a:latin typeface="Arial" panose="020B0604020202020204" pitchFamily="34" charset="0"/>
                <a:cs typeface="Arial" panose="020B0604020202020204" pitchFamily="34" charset="0"/>
              </a:rPr>
              <a:t>High Flow Nasal Cannula Machines</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10 AIRO units to be delivered for Plainview – 8 weeks (9/4).  Hopefully sooner.	</a:t>
            </a:r>
          </a:p>
          <a:p>
            <a:pPr lvl="1">
              <a:spcAft>
                <a:spcPts val="600"/>
              </a:spcAft>
            </a:pPr>
            <a:r>
              <a:rPr lang="en-US" sz="3600" dirty="0">
                <a:solidFill>
                  <a:schemeClr val="bg1"/>
                </a:solidFill>
                <a:latin typeface="Arial" panose="020B0604020202020204" pitchFamily="34" charset="0"/>
                <a:cs typeface="Arial" panose="020B0604020202020204" pitchFamily="34" charset="0"/>
              </a:rPr>
              <a:t>Vent Supplies</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Recert to clean Heater Wires- Must be acquired through Steris (not Med-line) .  We can reuse the wires an </a:t>
            </a:r>
            <a:r>
              <a:rPr lang="en-US" sz="2800" dirty="0" err="1">
                <a:solidFill>
                  <a:schemeClr val="bg1"/>
                </a:solidFill>
                <a:latin typeface="Arial" panose="020B0604020202020204" pitchFamily="34" charset="0"/>
                <a:cs typeface="Arial" panose="020B0604020202020204" pitchFamily="34" charset="0"/>
              </a:rPr>
              <a:t>ulimited</a:t>
            </a:r>
            <a:r>
              <a:rPr lang="en-US" sz="2800" dirty="0">
                <a:solidFill>
                  <a:schemeClr val="bg1"/>
                </a:solidFill>
                <a:latin typeface="Arial" panose="020B0604020202020204" pitchFamily="34" charset="0"/>
                <a:cs typeface="Arial" panose="020B0604020202020204" pitchFamily="34" charset="0"/>
              </a:rPr>
              <a:t> number of time with the appropriate cleaner.</a:t>
            </a:r>
          </a:p>
          <a:p>
            <a:pPr lvl="1">
              <a:spcAft>
                <a:spcPts val="600"/>
              </a:spcAft>
            </a:pPr>
            <a:r>
              <a:rPr lang="en-US" sz="3600" dirty="0">
                <a:solidFill>
                  <a:schemeClr val="bg1"/>
                </a:solidFill>
                <a:latin typeface="Arial" panose="020B0604020202020204" pitchFamily="34" charset="0"/>
                <a:cs typeface="Arial" panose="020B0604020202020204" pitchFamily="34" charset="0"/>
              </a:rPr>
              <a:t>Disinfectant Wipes  </a:t>
            </a:r>
            <a:r>
              <a:rPr lang="en-US" sz="3600" dirty="0">
                <a:solidFill>
                  <a:srgbClr val="C00000"/>
                </a:solidFill>
                <a:latin typeface="Arial" panose="020B0604020202020204" pitchFamily="34" charset="0"/>
                <a:cs typeface="Arial" panose="020B0604020202020204" pitchFamily="34" charset="0"/>
              </a:rPr>
              <a:t>Hand Sanitizing Wipes</a:t>
            </a:r>
          </a:p>
          <a:p>
            <a:pPr marL="914400" lvl="1" indent="-4572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Receiving 5 pallets of disinfectant wipes from STAR Request</a:t>
            </a:r>
          </a:p>
        </p:txBody>
      </p:sp>
    </p:spTree>
    <p:extLst>
      <p:ext uri="{BB962C8B-B14F-4D97-AF65-F5344CB8AC3E}">
        <p14:creationId xmlns:p14="http://schemas.microsoft.com/office/powerpoint/2010/main" val="29265606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759" y="328647"/>
            <a:ext cx="9784080" cy="1508760"/>
          </a:xfrm>
        </p:spPr>
        <p:txBody>
          <a:bodyPr>
            <a:normAutofit/>
          </a:bodyPr>
          <a:lstStyle/>
          <a:p>
            <a:r>
              <a:rPr lang="en-US" sz="4800" dirty="0">
                <a:solidFill>
                  <a:schemeClr val="bg1"/>
                </a:solidFill>
                <a:latin typeface="Arial" panose="020B0604020202020204" pitchFamily="34" charset="0"/>
                <a:cs typeface="Arial" panose="020B0604020202020204" pitchFamily="34" charset="0"/>
              </a:rPr>
              <a:t>COVID19-Hot Topics</a:t>
            </a:r>
          </a:p>
        </p:txBody>
      </p:sp>
      <p:sp>
        <p:nvSpPr>
          <p:cNvPr id="6" name="TextBox 5"/>
          <p:cNvSpPr txBox="1"/>
          <p:nvPr/>
        </p:nvSpPr>
        <p:spPr>
          <a:xfrm>
            <a:off x="317499" y="1837408"/>
            <a:ext cx="11522199" cy="6047809"/>
          </a:xfrm>
          <a:prstGeom prst="rect">
            <a:avLst/>
          </a:prstGeom>
          <a:noFill/>
        </p:spPr>
        <p:txBody>
          <a:bodyPr wrap="square" rtlCol="0">
            <a:spAutoFit/>
          </a:bodyPr>
          <a:lstStyle/>
          <a:p>
            <a:pPr lvl="1">
              <a:spcAft>
                <a:spcPts val="600"/>
              </a:spcAft>
            </a:pPr>
            <a:r>
              <a:rPr lang="en-US" sz="3600" b="1" dirty="0">
                <a:solidFill>
                  <a:schemeClr val="bg1"/>
                </a:solidFill>
                <a:latin typeface="Arial" panose="020B0604020202020204" pitchFamily="34" charset="0"/>
                <a:cs typeface="Arial" panose="020B0604020202020204" pitchFamily="34" charset="0"/>
              </a:rPr>
              <a:t>Gown Conservation</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Conservation measures are extending Days on Hand</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11 days increased to 24 days</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Received shipments of polypropylene gowns – Size L</a:t>
            </a:r>
          </a:p>
          <a:p>
            <a:pPr marL="1485900" lvl="2"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SBAR explaining the rating</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Switching to these gowns on COVID units</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“OLD” blue gowns will be used with </a:t>
            </a:r>
            <a:r>
              <a:rPr lang="en-US" sz="2400" dirty="0" err="1">
                <a:solidFill>
                  <a:schemeClr val="bg1"/>
                </a:solidFill>
                <a:latin typeface="Arial" panose="020B0604020202020204" pitchFamily="34" charset="0"/>
                <a:cs typeface="Arial" panose="020B0604020202020204" pitchFamily="34" charset="0"/>
              </a:rPr>
              <a:t>endo</a:t>
            </a:r>
            <a:r>
              <a:rPr lang="en-US" sz="2400" dirty="0">
                <a:solidFill>
                  <a:schemeClr val="bg1"/>
                </a:solidFill>
                <a:latin typeface="Arial" panose="020B0604020202020204" pitchFamily="34" charset="0"/>
                <a:cs typeface="Arial" panose="020B0604020202020204" pitchFamily="34" charset="0"/>
              </a:rPr>
              <a:t>, dialysis, wound care</a:t>
            </a:r>
          </a:p>
          <a:p>
            <a:pPr marL="1028700" lvl="1" indent="-5715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SBAR coming for chemo gowns – Will review next week</a:t>
            </a:r>
          </a:p>
          <a:p>
            <a:pPr marL="1028700" lvl="1" indent="-571500">
              <a:spcAft>
                <a:spcPts val="600"/>
              </a:spcAft>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lvl="1">
              <a:spcAft>
                <a:spcPts val="600"/>
              </a:spcAft>
            </a:pPr>
            <a:endParaRPr lang="en-US" sz="3600" b="1" dirty="0">
              <a:solidFill>
                <a:schemeClr val="bg1"/>
              </a:solidFill>
              <a:latin typeface="Arial" panose="020B0604020202020204" pitchFamily="34" charset="0"/>
              <a:cs typeface="Arial" panose="020B0604020202020204" pitchFamily="34" charset="0"/>
            </a:endParaRPr>
          </a:p>
          <a:p>
            <a:pPr lvl="1">
              <a:spcAft>
                <a:spcPts val="600"/>
              </a:spcAft>
            </a:pPr>
            <a:endParaRPr lang="en-US" sz="3200" dirty="0">
              <a:solidFill>
                <a:schemeClr val="bg1"/>
              </a:solidFill>
              <a:latin typeface="Arial" panose="020B0604020202020204" pitchFamily="34" charset="0"/>
              <a:cs typeface="Arial" panose="020B0604020202020204" pitchFamily="34" charset="0"/>
            </a:endParaRPr>
          </a:p>
          <a:p>
            <a:pPr marL="914400" lvl="1" indent="-457200">
              <a:spcAft>
                <a:spcPts val="600"/>
              </a:spcAft>
              <a:buFont typeface="Arial" panose="020B0604020202020204" pitchFamily="34" charset="0"/>
              <a:buChar char="•"/>
            </a:pP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0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119" y="284176"/>
            <a:ext cx="9784080" cy="1508760"/>
          </a:xfrm>
        </p:spPr>
        <p:txBody>
          <a:bodyPr>
            <a:normAutofit/>
          </a:bodyPr>
          <a:lstStyle/>
          <a:p>
            <a:r>
              <a:rPr lang="en-US" sz="5400" dirty="0">
                <a:solidFill>
                  <a:schemeClr val="bg1"/>
                </a:solidFill>
              </a:rPr>
              <a:t>VISITOR SCREENING</a:t>
            </a:r>
          </a:p>
        </p:txBody>
      </p:sp>
      <p:sp>
        <p:nvSpPr>
          <p:cNvPr id="8" name="TextBox 7"/>
          <p:cNvSpPr txBox="1"/>
          <p:nvPr/>
        </p:nvSpPr>
        <p:spPr>
          <a:xfrm>
            <a:off x="0" y="1984072"/>
            <a:ext cx="11522199" cy="5386090"/>
          </a:xfrm>
          <a:prstGeom prst="rect">
            <a:avLst/>
          </a:prstGeom>
          <a:noFill/>
        </p:spPr>
        <p:txBody>
          <a:bodyPr wrap="square" rtlCol="0">
            <a:spAutoFit/>
          </a:bodyPr>
          <a:lstStyle/>
          <a:p>
            <a:pPr lvl="1">
              <a:spcAft>
                <a:spcPts val="600"/>
              </a:spcAft>
            </a:pPr>
            <a:r>
              <a:rPr lang="en-US" sz="3200" dirty="0">
                <a:solidFill>
                  <a:schemeClr val="bg1"/>
                </a:solidFill>
                <a:latin typeface="Arial" panose="020B0604020202020204" pitchFamily="34" charset="0"/>
                <a:cs typeface="Arial" panose="020B0604020202020204" pitchFamily="34" charset="0"/>
              </a:rPr>
              <a:t>Revised Caregiver Screening applies to visitors and ED Screens </a:t>
            </a:r>
            <a:r>
              <a:rPr lang="en-US" sz="2800" b="1" dirty="0">
                <a:solidFill>
                  <a:schemeClr val="bg1"/>
                </a:solidFill>
                <a:latin typeface="Arial" panose="020B0604020202020204" pitchFamily="34" charset="0"/>
                <a:cs typeface="Arial" panose="020B0604020202020204" pitchFamily="34" charset="0"/>
              </a:rPr>
              <a:t>– APPROVED 8/4</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Currently using paper screening</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Request has been made to do verbal screen</a:t>
            </a:r>
          </a:p>
          <a:p>
            <a:pPr marL="1028700" lvl="1"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Electronic temp check PILOT @ Swedish</a:t>
            </a:r>
          </a:p>
          <a:p>
            <a:pPr marL="1485900" lvl="2"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Stanley – for hospital use</a:t>
            </a:r>
          </a:p>
          <a:p>
            <a:pPr marL="1485900" lvl="2" indent="-571500">
              <a:spcAft>
                <a:spcPts val="600"/>
              </a:spcAft>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RichTech</a:t>
            </a:r>
            <a:r>
              <a:rPr lang="en-US" sz="2800" dirty="0">
                <a:solidFill>
                  <a:schemeClr val="bg1"/>
                </a:solidFill>
                <a:latin typeface="Arial" panose="020B0604020202020204" pitchFamily="34" charset="0"/>
                <a:cs typeface="Arial" panose="020B0604020202020204" pitchFamily="34" charset="0"/>
              </a:rPr>
              <a:t> – for ambulatory areas</a:t>
            </a:r>
          </a:p>
          <a:p>
            <a:pPr lvl="1">
              <a:spcAft>
                <a:spcPts val="600"/>
              </a:spcAft>
            </a:pPr>
            <a:endParaRPr lang="en-US" sz="3200" b="1" dirty="0">
              <a:solidFill>
                <a:schemeClr val="bg1"/>
              </a:solidFill>
              <a:latin typeface="Arial" panose="020B0604020202020204" pitchFamily="34" charset="0"/>
              <a:cs typeface="Arial" panose="020B0604020202020204" pitchFamily="34" charset="0"/>
            </a:endParaRPr>
          </a:p>
          <a:p>
            <a:pPr lvl="1">
              <a:spcAft>
                <a:spcPts val="600"/>
              </a:spcAft>
            </a:pPr>
            <a:endParaRPr lang="en-US" sz="2800" dirty="0">
              <a:solidFill>
                <a:schemeClr val="bg1"/>
              </a:solidFill>
              <a:latin typeface="Arial" panose="020B0604020202020204" pitchFamily="34" charset="0"/>
              <a:cs typeface="Arial" panose="020B0604020202020204" pitchFamily="34" charset="0"/>
            </a:endParaRPr>
          </a:p>
          <a:p>
            <a:pPr marL="914400" lvl="1" indent="-457200">
              <a:spcAft>
                <a:spcPts val="600"/>
              </a:spcAft>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229599" y="3080960"/>
            <a:ext cx="3681336" cy="2415599"/>
          </a:xfrm>
          <a:prstGeom prst="rect">
            <a:avLst/>
          </a:prstGeom>
        </p:spPr>
      </p:pic>
    </p:spTree>
    <p:extLst>
      <p:ext uri="{BB962C8B-B14F-4D97-AF65-F5344CB8AC3E}">
        <p14:creationId xmlns:p14="http://schemas.microsoft.com/office/powerpoint/2010/main" val="4092637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119" y="284176"/>
            <a:ext cx="9784080" cy="1508760"/>
          </a:xfrm>
        </p:spPr>
        <p:txBody>
          <a:bodyPr>
            <a:normAutofit/>
          </a:bodyPr>
          <a:lstStyle/>
          <a:p>
            <a:r>
              <a:rPr lang="en-US" sz="6600" dirty="0">
                <a:solidFill>
                  <a:schemeClr val="bg1"/>
                </a:solidFill>
              </a:rPr>
              <a:t>VISITOR SCREENING</a:t>
            </a:r>
          </a:p>
        </p:txBody>
      </p:sp>
      <p:sp>
        <p:nvSpPr>
          <p:cNvPr id="8" name="TextBox 7"/>
          <p:cNvSpPr txBox="1"/>
          <p:nvPr/>
        </p:nvSpPr>
        <p:spPr>
          <a:xfrm>
            <a:off x="-334297" y="1255559"/>
            <a:ext cx="11896377" cy="3693319"/>
          </a:xfrm>
          <a:prstGeom prst="rect">
            <a:avLst/>
          </a:prstGeom>
          <a:noFill/>
        </p:spPr>
        <p:txBody>
          <a:bodyPr wrap="square" rtlCol="0">
            <a:spAutoFit/>
          </a:bodyPr>
          <a:lstStyle/>
          <a:p>
            <a:pPr lvl="1">
              <a:spcAft>
                <a:spcPts val="600"/>
              </a:spcAft>
            </a:pPr>
            <a:endParaRPr lang="en-US" sz="2800" dirty="0">
              <a:solidFill>
                <a:schemeClr val="bg1"/>
              </a:solidFill>
              <a:latin typeface="Arial" panose="020B0604020202020204" pitchFamily="34" charset="0"/>
              <a:cs typeface="Arial" panose="020B0604020202020204" pitchFamily="34" charset="0"/>
            </a:endParaRPr>
          </a:p>
          <a:p>
            <a:pPr lvl="1">
              <a:spcAft>
                <a:spcPts val="600"/>
              </a:spcAft>
            </a:pPr>
            <a:r>
              <a:rPr lang="en-US" sz="3200" dirty="0">
                <a:solidFill>
                  <a:schemeClr val="bg1"/>
                </a:solidFill>
                <a:latin typeface="Arial" panose="020B0604020202020204" pitchFamily="34" charset="0"/>
                <a:cs typeface="Arial" panose="020B0604020202020204" pitchFamily="34" charset="0"/>
              </a:rPr>
              <a:t>Electronic temp check PILOT @ Swedish</a:t>
            </a:r>
          </a:p>
          <a:p>
            <a:pPr marL="1485900" lvl="2" indent="-571500">
              <a:spcAft>
                <a:spcPts val="600"/>
              </a:spcAft>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Stanley – for hospital use</a:t>
            </a:r>
          </a:p>
          <a:p>
            <a:pPr marL="1485900" lvl="2" indent="-571500">
              <a:spcAft>
                <a:spcPts val="600"/>
              </a:spcAft>
              <a:buFont typeface="Arial" panose="020B0604020202020204" pitchFamily="34" charset="0"/>
              <a:buChar char="•"/>
            </a:pPr>
            <a:r>
              <a:rPr lang="en-US" sz="2800" dirty="0" err="1">
                <a:solidFill>
                  <a:schemeClr val="bg1"/>
                </a:solidFill>
                <a:latin typeface="Arial" panose="020B0604020202020204" pitchFamily="34" charset="0"/>
                <a:cs typeface="Arial" panose="020B0604020202020204" pitchFamily="34" charset="0"/>
              </a:rPr>
              <a:t>RichTech</a:t>
            </a:r>
            <a:r>
              <a:rPr lang="en-US" sz="2800" dirty="0">
                <a:solidFill>
                  <a:schemeClr val="bg1"/>
                </a:solidFill>
                <a:latin typeface="Arial" panose="020B0604020202020204" pitchFamily="34" charset="0"/>
                <a:cs typeface="Arial" panose="020B0604020202020204" pitchFamily="34" charset="0"/>
              </a:rPr>
              <a:t> – for ambulatory areas</a:t>
            </a:r>
          </a:p>
          <a:p>
            <a:pPr lvl="1">
              <a:spcAft>
                <a:spcPts val="600"/>
              </a:spcAft>
            </a:pPr>
            <a:endParaRPr lang="en-US" sz="3200" b="1" dirty="0">
              <a:solidFill>
                <a:schemeClr val="bg1"/>
              </a:solidFill>
              <a:latin typeface="Arial" panose="020B0604020202020204" pitchFamily="34" charset="0"/>
              <a:cs typeface="Arial" panose="020B0604020202020204" pitchFamily="34" charset="0"/>
            </a:endParaRPr>
          </a:p>
          <a:p>
            <a:pPr lvl="1">
              <a:spcAft>
                <a:spcPts val="600"/>
              </a:spcAft>
            </a:pPr>
            <a:endParaRPr lang="en-US" sz="2800" dirty="0">
              <a:solidFill>
                <a:schemeClr val="bg1"/>
              </a:solidFill>
              <a:latin typeface="Arial" panose="020B0604020202020204" pitchFamily="34" charset="0"/>
              <a:cs typeface="Arial" panose="020B0604020202020204" pitchFamily="34" charset="0"/>
            </a:endParaRPr>
          </a:p>
          <a:p>
            <a:pPr marL="914400" lvl="1" indent="-457200">
              <a:spcAft>
                <a:spcPts val="600"/>
              </a:spcAft>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6642702" y="3606550"/>
            <a:ext cx="4545200" cy="2982445"/>
          </a:xfrm>
          <a:prstGeom prst="rect">
            <a:avLst/>
          </a:prstGeom>
        </p:spPr>
      </p:pic>
      <p:pic>
        <p:nvPicPr>
          <p:cNvPr id="4" name="Picture 3"/>
          <p:cNvPicPr>
            <a:picLocks noChangeAspect="1"/>
          </p:cNvPicPr>
          <p:nvPr/>
        </p:nvPicPr>
        <p:blipFill>
          <a:blip r:embed="rId3"/>
          <a:stretch>
            <a:fillRect/>
          </a:stretch>
        </p:blipFill>
        <p:spPr>
          <a:xfrm>
            <a:off x="553867" y="3704139"/>
            <a:ext cx="5483139" cy="2884856"/>
          </a:xfrm>
          <a:prstGeom prst="rect">
            <a:avLst/>
          </a:prstGeom>
        </p:spPr>
      </p:pic>
    </p:spTree>
    <p:extLst>
      <p:ext uri="{BB962C8B-B14F-4D97-AF65-F5344CB8AC3E}">
        <p14:creationId xmlns:p14="http://schemas.microsoft.com/office/powerpoint/2010/main" val="7939545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FFCE-28FD-BA4E-87B6-35FF807AF19C}"/>
              </a:ext>
            </a:extLst>
          </p:cNvPr>
          <p:cNvSpPr>
            <a:spLocks noGrp="1"/>
          </p:cNvSpPr>
          <p:nvPr>
            <p:ph type="title"/>
          </p:nvPr>
        </p:nvSpPr>
        <p:spPr/>
        <p:txBody>
          <a:bodyPr/>
          <a:lstStyle/>
          <a:p>
            <a:r>
              <a:rPr lang="en-US" dirty="0">
                <a:solidFill>
                  <a:schemeClr val="bg1"/>
                </a:solidFill>
              </a:rPr>
              <a:t>Situation</a:t>
            </a:r>
          </a:p>
        </p:txBody>
      </p:sp>
      <p:sp>
        <p:nvSpPr>
          <p:cNvPr id="3" name="Content Placeholder 2">
            <a:extLst>
              <a:ext uri="{FF2B5EF4-FFF2-40B4-BE49-F238E27FC236}">
                <a16:creationId xmlns:a16="http://schemas.microsoft.com/office/drawing/2014/main" id="{17DB18F4-F4B6-9A40-B2CD-1DE97F1B4E3B}"/>
              </a:ext>
            </a:extLst>
          </p:cNvPr>
          <p:cNvSpPr>
            <a:spLocks noGrp="1"/>
          </p:cNvSpPr>
          <p:nvPr>
            <p:ph idx="1"/>
          </p:nvPr>
        </p:nvSpPr>
        <p:spPr/>
        <p:txBody>
          <a:bodyPr/>
          <a:lstStyle/>
          <a:p>
            <a:r>
              <a:rPr lang="en-US" dirty="0">
                <a:solidFill>
                  <a:schemeClr val="bg1"/>
                </a:solidFill>
              </a:rPr>
              <a:t>A patient was admitted for elective surgery and had a negative rapid Covid-19 test as a screen.</a:t>
            </a:r>
          </a:p>
          <a:p>
            <a:r>
              <a:rPr lang="en-US" dirty="0">
                <a:solidFill>
                  <a:schemeClr val="bg1"/>
                </a:solidFill>
              </a:rPr>
              <a:t>A minor complication arose that indicated a possible need to return to the OR five days later.</a:t>
            </a:r>
          </a:p>
          <a:p>
            <a:r>
              <a:rPr lang="en-US" dirty="0">
                <a:solidFill>
                  <a:schemeClr val="bg1"/>
                </a:solidFill>
              </a:rPr>
              <a:t>A repeat COVID-19 test was performed and was </a:t>
            </a:r>
            <a:r>
              <a:rPr lang="en-US" b="1" dirty="0">
                <a:solidFill>
                  <a:srgbClr val="FF0000"/>
                </a:solidFill>
              </a:rPr>
              <a:t>POSITIVE</a:t>
            </a:r>
          </a:p>
        </p:txBody>
      </p:sp>
    </p:spTree>
    <p:extLst>
      <p:ext uri="{BB962C8B-B14F-4D97-AF65-F5344CB8AC3E}">
        <p14:creationId xmlns:p14="http://schemas.microsoft.com/office/powerpoint/2010/main" val="30864749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5879" y="80976"/>
            <a:ext cx="9784080" cy="1508760"/>
          </a:xfrm>
        </p:spPr>
        <p:txBody>
          <a:bodyPr>
            <a:normAutofit/>
          </a:bodyPr>
          <a:lstStyle/>
          <a:p>
            <a:r>
              <a:rPr lang="en-US" sz="6600" dirty="0">
                <a:solidFill>
                  <a:schemeClr val="bg1"/>
                </a:solidFill>
              </a:rPr>
              <a:t>CLARIFICATION</a:t>
            </a:r>
          </a:p>
        </p:txBody>
      </p:sp>
      <p:pic>
        <p:nvPicPr>
          <p:cNvPr id="5" name="Picture 4"/>
          <p:cNvPicPr>
            <a:picLocks noChangeAspect="1"/>
          </p:cNvPicPr>
          <p:nvPr/>
        </p:nvPicPr>
        <p:blipFill rotWithShape="1">
          <a:blip r:embed="rId2"/>
          <a:srcRect l="1185" t="7734" r="3518"/>
          <a:stretch/>
        </p:blipFill>
        <p:spPr>
          <a:xfrm>
            <a:off x="1457960" y="1073170"/>
            <a:ext cx="8966200" cy="4883129"/>
          </a:xfrm>
          <a:prstGeom prst="rect">
            <a:avLst/>
          </a:prstGeom>
        </p:spPr>
      </p:pic>
    </p:spTree>
    <p:extLst>
      <p:ext uri="{BB962C8B-B14F-4D97-AF65-F5344CB8AC3E}">
        <p14:creationId xmlns:p14="http://schemas.microsoft.com/office/powerpoint/2010/main" val="15668124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38" y="0"/>
            <a:ext cx="9784080" cy="1508760"/>
          </a:xfrm>
        </p:spPr>
        <p:txBody>
          <a:bodyPr>
            <a:normAutofit/>
          </a:bodyPr>
          <a:lstStyle/>
          <a:p>
            <a:r>
              <a:rPr lang="en-US" sz="6000" dirty="0">
                <a:solidFill>
                  <a:schemeClr val="bg1"/>
                </a:solidFill>
              </a:rPr>
              <a:t>Critical Inventory</a:t>
            </a:r>
          </a:p>
        </p:txBody>
      </p:sp>
      <p:pic>
        <p:nvPicPr>
          <p:cNvPr id="3" name="Picture 2"/>
          <p:cNvPicPr>
            <a:picLocks noChangeAspect="1"/>
          </p:cNvPicPr>
          <p:nvPr/>
        </p:nvPicPr>
        <p:blipFill>
          <a:blip r:embed="rId2"/>
          <a:stretch>
            <a:fillRect/>
          </a:stretch>
        </p:blipFill>
        <p:spPr>
          <a:xfrm>
            <a:off x="839373" y="1382752"/>
            <a:ext cx="10731425" cy="4931688"/>
          </a:xfrm>
          <a:prstGeom prst="rect">
            <a:avLst/>
          </a:prstGeom>
        </p:spPr>
      </p:pic>
      <p:sp>
        <p:nvSpPr>
          <p:cNvPr id="5" name="TextBox 4"/>
          <p:cNvSpPr txBox="1"/>
          <p:nvPr/>
        </p:nvSpPr>
        <p:spPr>
          <a:xfrm>
            <a:off x="2462758" y="890012"/>
            <a:ext cx="6732041" cy="523220"/>
          </a:xfrm>
          <a:prstGeom prst="rect">
            <a:avLst/>
          </a:prstGeom>
          <a:noFill/>
        </p:spPr>
        <p:txBody>
          <a:bodyPr wrap="square" rtlCol="0">
            <a:spAutoFit/>
          </a:bodyPr>
          <a:lstStyle/>
          <a:p>
            <a:pPr algn="ctr"/>
            <a:r>
              <a:rPr lang="en-US" sz="2800" dirty="0">
                <a:solidFill>
                  <a:srgbClr val="C00000"/>
                </a:solidFill>
              </a:rPr>
              <a:t>HOSPITALS TO BUY THEIR ALLOCATIONS </a:t>
            </a:r>
          </a:p>
        </p:txBody>
      </p:sp>
    </p:spTree>
    <p:extLst>
      <p:ext uri="{BB962C8B-B14F-4D97-AF65-F5344CB8AC3E}">
        <p14:creationId xmlns:p14="http://schemas.microsoft.com/office/powerpoint/2010/main" val="4122022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9BDB76-DE6B-8F4A-A70E-0B3B3A520BD6}"/>
              </a:ext>
            </a:extLst>
          </p:cNvPr>
          <p:cNvSpPr txBox="1"/>
          <p:nvPr/>
        </p:nvSpPr>
        <p:spPr>
          <a:xfrm>
            <a:off x="1442859" y="639809"/>
            <a:ext cx="2374899" cy="1754326"/>
          </a:xfrm>
          <a:prstGeom prst="rect">
            <a:avLst/>
          </a:prstGeom>
          <a:noFill/>
        </p:spPr>
        <p:txBody>
          <a:bodyPr wrap="square" rtlCol="0">
            <a:spAutoFit/>
          </a:bodyPr>
          <a:lstStyle/>
          <a:p>
            <a:pPr algn="ctr"/>
            <a:r>
              <a:rPr lang="en-US" sz="3600" dirty="0"/>
              <a:t>Covenant Medical Center</a:t>
            </a:r>
          </a:p>
        </p:txBody>
      </p:sp>
      <p:pic>
        <p:nvPicPr>
          <p:cNvPr id="6" name="Picture 5">
            <a:extLst>
              <a:ext uri="{FF2B5EF4-FFF2-40B4-BE49-F238E27FC236}">
                <a16:creationId xmlns:a16="http://schemas.microsoft.com/office/drawing/2014/main" id="{FEB376DD-9858-BC4D-B97E-F9CF594E5433}"/>
              </a:ext>
            </a:extLst>
          </p:cNvPr>
          <p:cNvPicPr>
            <a:picLocks noChangeAspect="1"/>
          </p:cNvPicPr>
          <p:nvPr/>
        </p:nvPicPr>
        <p:blipFill rotWithShape="1">
          <a:blip r:embed="rId2">
            <a:extLst>
              <a:ext uri="{28A0092B-C50C-407E-A947-70E740481C1C}">
                <a14:useLocalDpi xmlns:a14="http://schemas.microsoft.com/office/drawing/2010/main" val="0"/>
              </a:ext>
            </a:extLst>
          </a:blip>
          <a:srcRect l="35253" t="20800" r="21344" b="21390"/>
          <a:stretch/>
        </p:blipFill>
        <p:spPr>
          <a:xfrm>
            <a:off x="4409441" y="639809"/>
            <a:ext cx="2436137" cy="1854928"/>
          </a:xfrm>
          <a:prstGeom prst="rect">
            <a:avLst/>
          </a:prstGeom>
        </p:spPr>
      </p:pic>
      <p:pic>
        <p:nvPicPr>
          <p:cNvPr id="8" name="Picture 7">
            <a:extLst>
              <a:ext uri="{FF2B5EF4-FFF2-40B4-BE49-F238E27FC236}">
                <a16:creationId xmlns:a16="http://schemas.microsoft.com/office/drawing/2014/main" id="{B0079ED2-B32B-D949-9964-B3784490552D}"/>
              </a:ext>
            </a:extLst>
          </p:cNvPr>
          <p:cNvPicPr>
            <a:picLocks noChangeAspect="1"/>
          </p:cNvPicPr>
          <p:nvPr/>
        </p:nvPicPr>
        <p:blipFill>
          <a:blip r:embed="rId3"/>
          <a:stretch>
            <a:fillRect/>
          </a:stretch>
        </p:blipFill>
        <p:spPr>
          <a:xfrm>
            <a:off x="325121" y="2749735"/>
            <a:ext cx="11363325" cy="3694176"/>
          </a:xfrm>
          <a:prstGeom prst="rect">
            <a:avLst/>
          </a:prstGeom>
        </p:spPr>
      </p:pic>
    </p:spTree>
    <p:extLst>
      <p:ext uri="{BB962C8B-B14F-4D97-AF65-F5344CB8AC3E}">
        <p14:creationId xmlns:p14="http://schemas.microsoft.com/office/powerpoint/2010/main" val="1941605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A87C13-9EFF-384C-BB72-32F270CBAC60}"/>
              </a:ext>
            </a:extLst>
          </p:cNvPr>
          <p:cNvSpPr txBox="1"/>
          <p:nvPr/>
        </p:nvSpPr>
        <p:spPr>
          <a:xfrm>
            <a:off x="80225" y="795060"/>
            <a:ext cx="2538410" cy="2862322"/>
          </a:xfrm>
          <a:prstGeom prst="rect">
            <a:avLst/>
          </a:prstGeom>
          <a:noFill/>
        </p:spPr>
        <p:txBody>
          <a:bodyPr wrap="square" rtlCol="0">
            <a:spAutoFit/>
          </a:bodyPr>
          <a:lstStyle/>
          <a:p>
            <a:pPr algn="ctr"/>
            <a:r>
              <a:rPr lang="en-US" sz="3600" dirty="0"/>
              <a:t>Covenant Women’s and Children’s Hospital</a:t>
            </a:r>
          </a:p>
        </p:txBody>
      </p:sp>
      <p:pic>
        <p:nvPicPr>
          <p:cNvPr id="4" name="Picture 3">
            <a:extLst>
              <a:ext uri="{FF2B5EF4-FFF2-40B4-BE49-F238E27FC236}">
                <a16:creationId xmlns:a16="http://schemas.microsoft.com/office/drawing/2014/main" id="{4C049D98-E849-BF43-B4D0-4AB6A6E6F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16" y="3956479"/>
            <a:ext cx="2712295" cy="1582172"/>
          </a:xfrm>
          <a:prstGeom prst="rect">
            <a:avLst/>
          </a:prstGeom>
        </p:spPr>
      </p:pic>
      <p:pic>
        <p:nvPicPr>
          <p:cNvPr id="8" name="Picture 7">
            <a:extLst>
              <a:ext uri="{FF2B5EF4-FFF2-40B4-BE49-F238E27FC236}">
                <a16:creationId xmlns:a16="http://schemas.microsoft.com/office/drawing/2014/main" id="{399BC4FF-CFDE-8C4A-B908-3CE2D61E3578}"/>
              </a:ext>
            </a:extLst>
          </p:cNvPr>
          <p:cNvPicPr>
            <a:picLocks noChangeAspect="1"/>
          </p:cNvPicPr>
          <p:nvPr/>
        </p:nvPicPr>
        <p:blipFill>
          <a:blip r:embed="rId3"/>
          <a:stretch>
            <a:fillRect/>
          </a:stretch>
        </p:blipFill>
        <p:spPr>
          <a:xfrm>
            <a:off x="2805111" y="589280"/>
            <a:ext cx="9296699" cy="3273883"/>
          </a:xfrm>
          <a:prstGeom prst="rect">
            <a:avLst/>
          </a:prstGeom>
        </p:spPr>
      </p:pic>
      <p:pic>
        <p:nvPicPr>
          <p:cNvPr id="9" name="Picture 8">
            <a:extLst>
              <a:ext uri="{FF2B5EF4-FFF2-40B4-BE49-F238E27FC236}">
                <a16:creationId xmlns:a16="http://schemas.microsoft.com/office/drawing/2014/main" id="{F1B1231B-D6E9-2140-B54F-CC4E8BB16AE7}"/>
              </a:ext>
            </a:extLst>
          </p:cNvPr>
          <p:cNvPicPr>
            <a:picLocks noChangeAspect="1"/>
          </p:cNvPicPr>
          <p:nvPr/>
        </p:nvPicPr>
        <p:blipFill>
          <a:blip r:embed="rId4"/>
          <a:stretch>
            <a:fillRect/>
          </a:stretch>
        </p:blipFill>
        <p:spPr>
          <a:xfrm>
            <a:off x="2792521" y="4373039"/>
            <a:ext cx="9245495" cy="2073835"/>
          </a:xfrm>
          <a:prstGeom prst="rect">
            <a:avLst/>
          </a:prstGeom>
        </p:spPr>
      </p:pic>
    </p:spTree>
    <p:extLst>
      <p:ext uri="{BB962C8B-B14F-4D97-AF65-F5344CB8AC3E}">
        <p14:creationId xmlns:p14="http://schemas.microsoft.com/office/powerpoint/2010/main" val="1724773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C32430-1E5F-A148-BD88-555B83CEFBD1}"/>
              </a:ext>
            </a:extLst>
          </p:cNvPr>
          <p:cNvSpPr txBox="1"/>
          <p:nvPr/>
        </p:nvSpPr>
        <p:spPr>
          <a:xfrm>
            <a:off x="256541" y="1280160"/>
            <a:ext cx="2412999" cy="1200329"/>
          </a:xfrm>
          <a:prstGeom prst="rect">
            <a:avLst/>
          </a:prstGeom>
          <a:noFill/>
        </p:spPr>
        <p:txBody>
          <a:bodyPr wrap="square" rtlCol="0">
            <a:spAutoFit/>
          </a:bodyPr>
          <a:lstStyle/>
          <a:p>
            <a:pPr algn="ctr"/>
            <a:r>
              <a:rPr lang="en-US" sz="3600" dirty="0"/>
              <a:t>Covenant Plainview</a:t>
            </a:r>
          </a:p>
        </p:txBody>
      </p:sp>
      <p:pic>
        <p:nvPicPr>
          <p:cNvPr id="6" name="Picture 5">
            <a:extLst>
              <a:ext uri="{FF2B5EF4-FFF2-40B4-BE49-F238E27FC236}">
                <a16:creationId xmlns:a16="http://schemas.microsoft.com/office/drawing/2014/main" id="{0985B5B8-04F9-1444-B470-41E824087A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41" y="3176996"/>
            <a:ext cx="2695493" cy="968284"/>
          </a:xfrm>
          <a:prstGeom prst="rect">
            <a:avLst/>
          </a:prstGeom>
        </p:spPr>
      </p:pic>
      <p:pic>
        <p:nvPicPr>
          <p:cNvPr id="8" name="Picture 7">
            <a:extLst>
              <a:ext uri="{FF2B5EF4-FFF2-40B4-BE49-F238E27FC236}">
                <a16:creationId xmlns:a16="http://schemas.microsoft.com/office/drawing/2014/main" id="{27DAA616-D2D2-AE4B-BE81-705213524102}"/>
              </a:ext>
            </a:extLst>
          </p:cNvPr>
          <p:cNvPicPr>
            <a:picLocks noChangeAspect="1"/>
          </p:cNvPicPr>
          <p:nvPr/>
        </p:nvPicPr>
        <p:blipFill>
          <a:blip r:embed="rId3"/>
          <a:stretch>
            <a:fillRect/>
          </a:stretch>
        </p:blipFill>
        <p:spPr>
          <a:xfrm>
            <a:off x="2946400" y="458682"/>
            <a:ext cx="8777208" cy="3093661"/>
          </a:xfrm>
          <a:prstGeom prst="rect">
            <a:avLst/>
          </a:prstGeom>
        </p:spPr>
      </p:pic>
      <p:pic>
        <p:nvPicPr>
          <p:cNvPr id="9" name="Picture 8">
            <a:extLst>
              <a:ext uri="{FF2B5EF4-FFF2-40B4-BE49-F238E27FC236}">
                <a16:creationId xmlns:a16="http://schemas.microsoft.com/office/drawing/2014/main" id="{015B85E0-CC36-9948-AC56-4C5E27EAD9A1}"/>
              </a:ext>
            </a:extLst>
          </p:cNvPr>
          <p:cNvPicPr>
            <a:picLocks noChangeAspect="1"/>
          </p:cNvPicPr>
          <p:nvPr/>
        </p:nvPicPr>
        <p:blipFill>
          <a:blip r:embed="rId4"/>
          <a:stretch>
            <a:fillRect/>
          </a:stretch>
        </p:blipFill>
        <p:spPr>
          <a:xfrm>
            <a:off x="2968603" y="4340548"/>
            <a:ext cx="8755006" cy="1924865"/>
          </a:xfrm>
          <a:prstGeom prst="rect">
            <a:avLst/>
          </a:prstGeom>
        </p:spPr>
      </p:pic>
    </p:spTree>
    <p:extLst>
      <p:ext uri="{BB962C8B-B14F-4D97-AF65-F5344CB8AC3E}">
        <p14:creationId xmlns:p14="http://schemas.microsoft.com/office/powerpoint/2010/main" val="3375086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D28214-0552-0143-920E-E4AAE3AB3C52}"/>
              </a:ext>
            </a:extLst>
          </p:cNvPr>
          <p:cNvSpPr txBox="1"/>
          <p:nvPr/>
        </p:nvSpPr>
        <p:spPr>
          <a:xfrm>
            <a:off x="154941" y="1297849"/>
            <a:ext cx="2476499" cy="1200329"/>
          </a:xfrm>
          <a:prstGeom prst="rect">
            <a:avLst/>
          </a:prstGeom>
          <a:noFill/>
        </p:spPr>
        <p:txBody>
          <a:bodyPr wrap="square" rtlCol="0">
            <a:spAutoFit/>
          </a:bodyPr>
          <a:lstStyle/>
          <a:p>
            <a:pPr algn="ctr"/>
            <a:r>
              <a:rPr lang="en-US" sz="3600" dirty="0"/>
              <a:t>Covenant Levelland</a:t>
            </a:r>
          </a:p>
        </p:txBody>
      </p:sp>
      <p:pic>
        <p:nvPicPr>
          <p:cNvPr id="6" name="Picture 5">
            <a:extLst>
              <a:ext uri="{FF2B5EF4-FFF2-40B4-BE49-F238E27FC236}">
                <a16:creationId xmlns:a16="http://schemas.microsoft.com/office/drawing/2014/main" id="{45C84071-7138-3547-84F9-A2447F428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45" y="4061637"/>
            <a:ext cx="2136095" cy="1361109"/>
          </a:xfrm>
          <a:prstGeom prst="rect">
            <a:avLst/>
          </a:prstGeom>
        </p:spPr>
      </p:pic>
      <p:pic>
        <p:nvPicPr>
          <p:cNvPr id="8" name="Picture 7">
            <a:extLst>
              <a:ext uri="{FF2B5EF4-FFF2-40B4-BE49-F238E27FC236}">
                <a16:creationId xmlns:a16="http://schemas.microsoft.com/office/drawing/2014/main" id="{12F15D4A-C49F-9A48-A126-A53162133960}"/>
              </a:ext>
            </a:extLst>
          </p:cNvPr>
          <p:cNvPicPr>
            <a:picLocks noChangeAspect="1"/>
          </p:cNvPicPr>
          <p:nvPr/>
        </p:nvPicPr>
        <p:blipFill rotWithShape="1">
          <a:blip r:embed="rId3"/>
          <a:srcRect b="30949"/>
          <a:stretch/>
        </p:blipFill>
        <p:spPr>
          <a:xfrm>
            <a:off x="2958559" y="4623675"/>
            <a:ext cx="8895745" cy="2057949"/>
          </a:xfrm>
          <a:prstGeom prst="rect">
            <a:avLst/>
          </a:prstGeom>
        </p:spPr>
      </p:pic>
      <p:pic>
        <p:nvPicPr>
          <p:cNvPr id="9" name="Picture 8">
            <a:extLst>
              <a:ext uri="{FF2B5EF4-FFF2-40B4-BE49-F238E27FC236}">
                <a16:creationId xmlns:a16="http://schemas.microsoft.com/office/drawing/2014/main" id="{E7B1B360-F0F4-3C4F-B2AE-291747E51C71}"/>
              </a:ext>
            </a:extLst>
          </p:cNvPr>
          <p:cNvPicPr>
            <a:picLocks noChangeAspect="1"/>
          </p:cNvPicPr>
          <p:nvPr/>
        </p:nvPicPr>
        <p:blipFill>
          <a:blip r:embed="rId4"/>
          <a:stretch>
            <a:fillRect/>
          </a:stretch>
        </p:blipFill>
        <p:spPr>
          <a:xfrm>
            <a:off x="2943597" y="934720"/>
            <a:ext cx="8910707" cy="3126917"/>
          </a:xfrm>
          <a:prstGeom prst="rect">
            <a:avLst/>
          </a:prstGeom>
        </p:spPr>
      </p:pic>
    </p:spTree>
    <p:extLst>
      <p:ext uri="{BB962C8B-B14F-4D97-AF65-F5344CB8AC3E}">
        <p14:creationId xmlns:p14="http://schemas.microsoft.com/office/powerpoint/2010/main" val="420887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039DB2-302F-E245-9B56-706B43C3C100}"/>
              </a:ext>
            </a:extLst>
          </p:cNvPr>
          <p:cNvSpPr txBox="1"/>
          <p:nvPr/>
        </p:nvSpPr>
        <p:spPr>
          <a:xfrm>
            <a:off x="701041" y="1522263"/>
            <a:ext cx="1777999" cy="646331"/>
          </a:xfrm>
          <a:prstGeom prst="rect">
            <a:avLst/>
          </a:prstGeom>
          <a:noFill/>
        </p:spPr>
        <p:txBody>
          <a:bodyPr wrap="square" rtlCol="0">
            <a:spAutoFit/>
          </a:bodyPr>
          <a:lstStyle/>
          <a:p>
            <a:pPr algn="ctr"/>
            <a:r>
              <a:rPr lang="en-US" sz="3600" dirty="0"/>
              <a:t>Grace</a:t>
            </a:r>
          </a:p>
        </p:txBody>
      </p:sp>
      <p:pic>
        <p:nvPicPr>
          <p:cNvPr id="5" name="Picture 4">
            <a:extLst>
              <a:ext uri="{FF2B5EF4-FFF2-40B4-BE49-F238E27FC236}">
                <a16:creationId xmlns:a16="http://schemas.microsoft.com/office/drawing/2014/main" id="{0EF992B2-9AFC-1A41-AF08-2F6E11E42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761" y="4835569"/>
            <a:ext cx="2678070" cy="1559582"/>
          </a:xfrm>
          <a:prstGeom prst="rect">
            <a:avLst/>
          </a:prstGeom>
        </p:spPr>
      </p:pic>
      <p:pic>
        <p:nvPicPr>
          <p:cNvPr id="10" name="Picture 9">
            <a:extLst>
              <a:ext uri="{FF2B5EF4-FFF2-40B4-BE49-F238E27FC236}">
                <a16:creationId xmlns:a16="http://schemas.microsoft.com/office/drawing/2014/main" id="{5D40F07F-C9B6-4F48-B6B2-65F4A4C8E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37" y="2947469"/>
            <a:ext cx="2795894" cy="1546153"/>
          </a:xfrm>
          <a:prstGeom prst="rect">
            <a:avLst/>
          </a:prstGeom>
        </p:spPr>
      </p:pic>
      <p:pic>
        <p:nvPicPr>
          <p:cNvPr id="11" name="Picture 10">
            <a:extLst>
              <a:ext uri="{FF2B5EF4-FFF2-40B4-BE49-F238E27FC236}">
                <a16:creationId xmlns:a16="http://schemas.microsoft.com/office/drawing/2014/main" id="{8E44727A-8C8F-E64D-A025-5A5A50ECAE81}"/>
              </a:ext>
            </a:extLst>
          </p:cNvPr>
          <p:cNvPicPr>
            <a:picLocks noChangeAspect="1"/>
          </p:cNvPicPr>
          <p:nvPr/>
        </p:nvPicPr>
        <p:blipFill rotWithShape="1">
          <a:blip r:embed="rId4"/>
          <a:srcRect t="1" b="784"/>
          <a:stretch/>
        </p:blipFill>
        <p:spPr>
          <a:xfrm>
            <a:off x="3068810" y="81850"/>
            <a:ext cx="8795020" cy="3031257"/>
          </a:xfrm>
          <a:prstGeom prst="rect">
            <a:avLst/>
          </a:prstGeom>
        </p:spPr>
      </p:pic>
      <p:pic>
        <p:nvPicPr>
          <p:cNvPr id="12" name="Picture 11">
            <a:extLst>
              <a:ext uri="{FF2B5EF4-FFF2-40B4-BE49-F238E27FC236}">
                <a16:creationId xmlns:a16="http://schemas.microsoft.com/office/drawing/2014/main" id="{BB1EBBF6-6641-874A-87D8-4A8D42A6A6BE}"/>
              </a:ext>
            </a:extLst>
          </p:cNvPr>
          <p:cNvPicPr>
            <a:picLocks noChangeAspect="1"/>
          </p:cNvPicPr>
          <p:nvPr/>
        </p:nvPicPr>
        <p:blipFill rotWithShape="1">
          <a:blip r:embed="rId5"/>
          <a:srcRect t="-5163" b="2973"/>
          <a:stretch/>
        </p:blipFill>
        <p:spPr>
          <a:xfrm>
            <a:off x="3046654" y="3991723"/>
            <a:ext cx="8817175" cy="2073797"/>
          </a:xfrm>
          <a:prstGeom prst="rect">
            <a:avLst/>
          </a:prstGeom>
        </p:spPr>
      </p:pic>
      <p:sp>
        <p:nvSpPr>
          <p:cNvPr id="13" name="Rectangle 12">
            <a:extLst>
              <a:ext uri="{FF2B5EF4-FFF2-40B4-BE49-F238E27FC236}">
                <a16:creationId xmlns:a16="http://schemas.microsoft.com/office/drawing/2014/main" id="{154CF98D-29B2-C841-ACE8-57162CD2A8F3}"/>
              </a:ext>
            </a:extLst>
          </p:cNvPr>
          <p:cNvSpPr/>
          <p:nvPr/>
        </p:nvSpPr>
        <p:spPr>
          <a:xfrm>
            <a:off x="3068810" y="3920602"/>
            <a:ext cx="8795020" cy="1941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910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A906FE9-2E1D-7E43-A7E3-6BA01E89446A}"/>
              </a:ext>
            </a:extLst>
          </p:cNvPr>
          <p:cNvSpPr txBox="1"/>
          <p:nvPr/>
        </p:nvSpPr>
        <p:spPr>
          <a:xfrm>
            <a:off x="9044290" y="548640"/>
            <a:ext cx="2539999" cy="1754326"/>
          </a:xfrm>
          <a:prstGeom prst="rect">
            <a:avLst/>
          </a:prstGeom>
          <a:noFill/>
        </p:spPr>
        <p:txBody>
          <a:bodyPr wrap="square" rtlCol="0">
            <a:spAutoFit/>
          </a:bodyPr>
          <a:lstStyle/>
          <a:p>
            <a:pPr algn="ctr"/>
            <a:r>
              <a:rPr lang="en-US" sz="3600" dirty="0"/>
              <a:t>Covenant Specialty Hospital</a:t>
            </a:r>
          </a:p>
        </p:txBody>
      </p:sp>
      <p:pic>
        <p:nvPicPr>
          <p:cNvPr id="3" name="Picture 2">
            <a:extLst>
              <a:ext uri="{FF2B5EF4-FFF2-40B4-BE49-F238E27FC236}">
                <a16:creationId xmlns:a16="http://schemas.microsoft.com/office/drawing/2014/main" id="{DFA80A91-5F08-9748-8E82-E4356359E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310" y="3141475"/>
            <a:ext cx="2918551" cy="1440686"/>
          </a:xfrm>
          <a:prstGeom prst="rect">
            <a:avLst/>
          </a:prstGeom>
        </p:spPr>
      </p:pic>
      <p:pic>
        <p:nvPicPr>
          <p:cNvPr id="8" name="Picture 7">
            <a:extLst>
              <a:ext uri="{FF2B5EF4-FFF2-40B4-BE49-F238E27FC236}">
                <a16:creationId xmlns:a16="http://schemas.microsoft.com/office/drawing/2014/main" id="{A539E1B5-4995-5548-88C4-A0DB336FF229}"/>
              </a:ext>
            </a:extLst>
          </p:cNvPr>
          <p:cNvPicPr>
            <a:picLocks noChangeAspect="1"/>
          </p:cNvPicPr>
          <p:nvPr/>
        </p:nvPicPr>
        <p:blipFill>
          <a:blip r:embed="rId3"/>
          <a:stretch>
            <a:fillRect/>
          </a:stretch>
        </p:blipFill>
        <p:spPr>
          <a:xfrm>
            <a:off x="140389" y="921383"/>
            <a:ext cx="8823528" cy="2986976"/>
          </a:xfrm>
          <a:prstGeom prst="rect">
            <a:avLst/>
          </a:prstGeom>
        </p:spPr>
      </p:pic>
      <p:pic>
        <p:nvPicPr>
          <p:cNvPr id="9" name="Picture 8">
            <a:extLst>
              <a:ext uri="{FF2B5EF4-FFF2-40B4-BE49-F238E27FC236}">
                <a16:creationId xmlns:a16="http://schemas.microsoft.com/office/drawing/2014/main" id="{6B21DA9B-B429-F848-907E-415F9D4955DD}"/>
              </a:ext>
            </a:extLst>
          </p:cNvPr>
          <p:cNvPicPr>
            <a:picLocks noChangeAspect="1"/>
          </p:cNvPicPr>
          <p:nvPr/>
        </p:nvPicPr>
        <p:blipFill>
          <a:blip r:embed="rId4"/>
          <a:stretch>
            <a:fillRect/>
          </a:stretch>
        </p:blipFill>
        <p:spPr>
          <a:xfrm>
            <a:off x="174570" y="4089028"/>
            <a:ext cx="8786578" cy="2169532"/>
          </a:xfrm>
          <a:prstGeom prst="rect">
            <a:avLst/>
          </a:prstGeom>
        </p:spPr>
      </p:pic>
    </p:spTree>
    <p:extLst>
      <p:ext uri="{BB962C8B-B14F-4D97-AF65-F5344CB8AC3E}">
        <p14:creationId xmlns:p14="http://schemas.microsoft.com/office/powerpoint/2010/main" val="3701591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Wes Wells, </a:t>
            </a:r>
            <a:r>
              <a:rPr lang="en-US" dirty="0" err="1">
                <a:ea typeface="+mn-lt"/>
                <a:cs typeface="+mn-lt"/>
              </a:rPr>
              <a:t>PharmD</a:t>
            </a:r>
            <a:endParaRPr lang="en-US" dirty="0">
              <a:ea typeface="+mn-lt"/>
              <a:cs typeface="+mn-lt"/>
            </a:endParaRPr>
          </a:p>
          <a:p>
            <a:r>
              <a:rPr lang="en-US" sz="2800" dirty="0">
                <a:ea typeface="+mn-lt"/>
                <a:cs typeface="+mn-lt"/>
              </a:rPr>
              <a:t>Regional Pharmacy Director</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95666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1" y="1158248"/>
          <a:ext cx="11452859" cy="4968240"/>
        </p:xfrm>
        <a:graphic>
          <a:graphicData uri="http://schemas.openxmlformats.org/drawingml/2006/table">
            <a:tbl>
              <a:tblPr firstRow="1" bandRow="1">
                <a:tableStyleId>{5C22544A-7EE6-4342-B048-85BDC9FD1C3A}</a:tableStyleId>
              </a:tblPr>
              <a:tblGrid>
                <a:gridCol w="1932397">
                  <a:extLst>
                    <a:ext uri="{9D8B030D-6E8A-4147-A177-3AD203B41FA5}">
                      <a16:colId xmlns:a16="http://schemas.microsoft.com/office/drawing/2014/main" val="20000"/>
                    </a:ext>
                  </a:extLst>
                </a:gridCol>
                <a:gridCol w="2164154">
                  <a:extLst>
                    <a:ext uri="{9D8B030D-6E8A-4147-A177-3AD203B41FA5}">
                      <a16:colId xmlns:a16="http://schemas.microsoft.com/office/drawing/2014/main" val="20001"/>
                    </a:ext>
                  </a:extLst>
                </a:gridCol>
                <a:gridCol w="3832058">
                  <a:extLst>
                    <a:ext uri="{9D8B030D-6E8A-4147-A177-3AD203B41FA5}">
                      <a16:colId xmlns:a16="http://schemas.microsoft.com/office/drawing/2014/main" val="20002"/>
                    </a:ext>
                  </a:extLst>
                </a:gridCol>
                <a:gridCol w="352425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2483310">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a:t>
                      </a:r>
                    </a:p>
                    <a:p>
                      <a:endParaRPr lang="en-US" sz="1400" dirty="0"/>
                    </a:p>
                  </a:txBody>
                  <a:tcPr/>
                </a:tc>
                <a:tc>
                  <a:txBody>
                    <a:bodyPr/>
                    <a:lstStyle/>
                    <a:p>
                      <a:r>
                        <a:rPr lang="en-US" sz="1400" b="0" dirty="0"/>
                        <a:t>200 mg IV x 1, then 100 mg IV daily x 4</a:t>
                      </a:r>
                      <a:r>
                        <a:rPr lang="en-US" sz="1400" b="0" baseline="0" dirty="0"/>
                        <a:t> </a:t>
                      </a:r>
                      <a:r>
                        <a:rPr lang="en-US" sz="1400" b="0" dirty="0"/>
                        <a:t>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EUA product purchased through ASB, allocation based on </a:t>
                      </a:r>
                      <a:r>
                        <a:rPr lang="en-US" sz="1400" b="0" i="0" baseline="0" dirty="0" err="1"/>
                        <a:t>Teletracking</a:t>
                      </a:r>
                      <a:r>
                        <a:rPr lang="en-US" sz="1400" b="0" i="0" baseline="0" dirty="0"/>
                        <a:t> reporting</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en-US" sz="1400" b="0" i="0" baseline="0" dirty="0"/>
                        <a:t>Reporting data daily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RDV Utilization Team assemble to handle ethical concerns when supply becomes limited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baseline="0" dirty="0"/>
                        <a:t>As part of EUA:</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baseline="0" dirty="0"/>
                        <a:t>Must provide “Fact Sheet for Patients” info</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1" dirty="0"/>
                        <a:t>Mandatory AE</a:t>
                      </a:r>
                      <a:r>
                        <a:rPr lang="en-US" sz="1400" b="0" i="1" baseline="0" dirty="0"/>
                        <a:t> reporting to FDA </a:t>
                      </a:r>
                      <a:r>
                        <a:rPr lang="en-US" sz="1400" b="0" i="1" baseline="0" dirty="0" err="1"/>
                        <a:t>MedWatch</a:t>
                      </a:r>
                      <a:endParaRPr lang="en-US" sz="1400" b="0" i="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NIH guidelines update (July 24, 2020):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Because supplies are limited, recommend prioritizing for patients who require </a:t>
                      </a:r>
                      <a:r>
                        <a:rPr lang="en-US" sz="1400" b="1" baseline="0" dirty="0"/>
                        <a:t>supplemental O2 </a:t>
                      </a:r>
                      <a:r>
                        <a:rPr lang="en-US" sz="1400" b="0" baseline="0" dirty="0"/>
                        <a:t>but who are </a:t>
                      </a:r>
                      <a:r>
                        <a:rPr lang="en-US" sz="1400" b="1" baseline="0" dirty="0"/>
                        <a:t>NOT </a:t>
                      </a:r>
                      <a:r>
                        <a:rPr lang="en-US" sz="1400" b="0" baseline="0" dirty="0"/>
                        <a:t>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high-flow oxygen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noninvasive ventilation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mechanical ventilation, or ECMO</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Remdesivir</a:t>
                      </a:r>
                      <a:r>
                        <a:rPr lang="en-US" sz="1400" b="1" dirty="0"/>
                        <a:t> EUA Inventory:</a:t>
                      </a:r>
                      <a:r>
                        <a:rPr lang="en-US" sz="1400" b="1" baseline="0" dirty="0"/>
                        <a:t>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166 vials; Plainview = 81 vials</a:t>
                      </a:r>
                    </a:p>
                    <a:p>
                      <a:pPr marL="0" marR="0" indent="0" algn="l" rtl="0" eaLnBrk="1" fontAlgn="auto" latinLnBrk="0" hangingPunct="1">
                        <a:lnSpc>
                          <a:spcPct val="100000"/>
                        </a:lnSpc>
                        <a:spcBef>
                          <a:spcPts val="0"/>
                        </a:spcBef>
                        <a:spcAft>
                          <a:spcPts val="0"/>
                        </a:spcAft>
                        <a:buFontTx/>
                        <a:buNone/>
                      </a:pPr>
                      <a:r>
                        <a:rPr lang="en-US" sz="1400" b="1" dirty="0" err="1"/>
                        <a:t>Remdesivir</a:t>
                      </a:r>
                      <a:r>
                        <a:rPr lang="en-US" sz="1400" b="1" baseline="0" dirty="0"/>
                        <a:t> EUA Patients: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8; Plainview = 4</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Allocation Determination:</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We are submitting usage and inventories daily to HHS. Allocation is not based on our usage but other COVID reported metrics. </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Allocations not purchased by the states will be distributed to other states.</a:t>
                      </a:r>
                    </a:p>
                  </a:txBody>
                  <a:tcPr/>
                </a:tc>
                <a:extLst>
                  <a:ext uri="{0D108BD9-81ED-4DB2-BD59-A6C34878D82A}">
                    <a16:rowId xmlns:a16="http://schemas.microsoft.com/office/drawing/2014/main" val="10001"/>
                  </a:ext>
                </a:extLst>
              </a:tr>
              <a:tr h="654284">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 x 1</a:t>
                      </a:r>
                      <a:endParaRPr lang="en-US" sz="1400" dirty="0"/>
                    </a:p>
                  </a:txBody>
                  <a:tcPr/>
                </a:tc>
                <a:tc>
                  <a:txBody>
                    <a:bodyPr/>
                    <a:lstStyle/>
                    <a:p>
                      <a:r>
                        <a:rPr lang="en-US" sz="1400" dirty="0"/>
                        <a:t>CMC</a:t>
                      </a:r>
                      <a:r>
                        <a:rPr lang="en-US" sz="1400" baseline="0" dirty="0"/>
                        <a:t> e</a:t>
                      </a:r>
                      <a:r>
                        <a:rPr lang="en-US" sz="1400" dirty="0"/>
                        <a:t>nrolled in Mayo trial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Enrolled </a:t>
                      </a:r>
                      <a:r>
                        <a:rPr lang="en-US" sz="1400" b="1" dirty="0"/>
                        <a:t>___ </a:t>
                      </a:r>
                      <a:r>
                        <a:rPr lang="en-US" sz="1400" b="0" dirty="0"/>
                        <a:t>patients to date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Of</a:t>
                      </a:r>
                      <a:r>
                        <a:rPr lang="en-US" sz="1400" b="0" baseline="0" dirty="0"/>
                        <a:t> note: </a:t>
                      </a:r>
                      <a:r>
                        <a:rPr lang="en-US" sz="1400" b="0" dirty="0"/>
                        <a:t>2 at CCH (</a:t>
                      </a:r>
                      <a:r>
                        <a:rPr lang="en-US" sz="1400" b="0" dirty="0" err="1"/>
                        <a:t>pedi</a:t>
                      </a:r>
                      <a:r>
                        <a:rPr lang="en-US" sz="1400" b="0" dirty="0"/>
                        <a:t>) via </a:t>
                      </a:r>
                      <a:r>
                        <a:rPr lang="en-US" sz="1400" b="0" dirty="0" err="1"/>
                        <a:t>eIND</a:t>
                      </a:r>
                      <a:endParaRPr lang="en-US" sz="1400" b="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372485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F82A-88BC-F448-9A31-076B213DB9AA}"/>
              </a:ext>
            </a:extLst>
          </p:cNvPr>
          <p:cNvSpPr>
            <a:spLocks noGrp="1"/>
          </p:cNvSpPr>
          <p:nvPr>
            <p:ph type="title"/>
          </p:nvPr>
        </p:nvSpPr>
        <p:spPr/>
        <p:txBody>
          <a:bodyPr/>
          <a:lstStyle/>
          <a:p>
            <a:r>
              <a:rPr lang="en-US" dirty="0">
                <a:solidFill>
                  <a:schemeClr val="bg1"/>
                </a:solidFill>
              </a:rPr>
              <a:t>Background</a:t>
            </a:r>
          </a:p>
        </p:txBody>
      </p:sp>
      <p:sp>
        <p:nvSpPr>
          <p:cNvPr id="3" name="Content Placeholder 2">
            <a:extLst>
              <a:ext uri="{FF2B5EF4-FFF2-40B4-BE49-F238E27FC236}">
                <a16:creationId xmlns:a16="http://schemas.microsoft.com/office/drawing/2014/main" id="{17983780-F5BC-4846-9D9F-9E0E4615E36E}"/>
              </a:ext>
            </a:extLst>
          </p:cNvPr>
          <p:cNvSpPr>
            <a:spLocks noGrp="1"/>
          </p:cNvSpPr>
          <p:nvPr>
            <p:ph idx="1"/>
          </p:nvPr>
        </p:nvSpPr>
        <p:spPr>
          <a:xfrm>
            <a:off x="609600" y="2081048"/>
            <a:ext cx="10972800" cy="3862553"/>
          </a:xfrm>
        </p:spPr>
        <p:txBody>
          <a:bodyPr/>
          <a:lstStyle/>
          <a:p>
            <a:r>
              <a:rPr lang="en-US" dirty="0">
                <a:solidFill>
                  <a:schemeClr val="bg1"/>
                </a:solidFill>
              </a:rPr>
              <a:t>The patient was completely asymptomatic</a:t>
            </a:r>
          </a:p>
          <a:p>
            <a:r>
              <a:rPr lang="en-US" dirty="0">
                <a:solidFill>
                  <a:schemeClr val="bg1"/>
                </a:solidFill>
              </a:rPr>
              <a:t>There was no reason to suspect a COVID-19 infection</a:t>
            </a:r>
          </a:p>
          <a:p>
            <a:r>
              <a:rPr lang="en-US" dirty="0">
                <a:solidFill>
                  <a:schemeClr val="bg1"/>
                </a:solidFill>
              </a:rPr>
              <a:t>Multiple caregivers had cared for this patient without using PPE as prescribed in our current policy</a:t>
            </a:r>
          </a:p>
        </p:txBody>
      </p:sp>
    </p:spTree>
    <p:extLst>
      <p:ext uri="{BB962C8B-B14F-4D97-AF65-F5344CB8AC3E}">
        <p14:creationId xmlns:p14="http://schemas.microsoft.com/office/powerpoint/2010/main" val="36131275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457200" y="1217731"/>
          <a:ext cx="11308081" cy="4636873"/>
        </p:xfrm>
        <a:graphic>
          <a:graphicData uri="http://schemas.openxmlformats.org/drawingml/2006/table">
            <a:tbl>
              <a:tblPr firstRow="1" bandRow="1">
                <a:tableStyleId>{5C22544A-7EE6-4342-B048-85BDC9FD1C3A}</a:tableStyleId>
              </a:tblPr>
              <a:tblGrid>
                <a:gridCol w="1730333">
                  <a:extLst>
                    <a:ext uri="{9D8B030D-6E8A-4147-A177-3AD203B41FA5}">
                      <a16:colId xmlns:a16="http://schemas.microsoft.com/office/drawing/2014/main" val="20000"/>
                    </a:ext>
                  </a:extLst>
                </a:gridCol>
                <a:gridCol w="2029820">
                  <a:extLst>
                    <a:ext uri="{9D8B030D-6E8A-4147-A177-3AD203B41FA5}">
                      <a16:colId xmlns:a16="http://schemas.microsoft.com/office/drawing/2014/main" val="20001"/>
                    </a:ext>
                  </a:extLst>
                </a:gridCol>
                <a:gridCol w="3295212">
                  <a:extLst>
                    <a:ext uri="{9D8B030D-6E8A-4147-A177-3AD203B41FA5}">
                      <a16:colId xmlns:a16="http://schemas.microsoft.com/office/drawing/2014/main" val="20002"/>
                    </a:ext>
                  </a:extLst>
                </a:gridCol>
                <a:gridCol w="4252716">
                  <a:extLst>
                    <a:ext uri="{9D8B030D-6E8A-4147-A177-3AD203B41FA5}">
                      <a16:colId xmlns:a16="http://schemas.microsoft.com/office/drawing/2014/main" val="20003"/>
                    </a:ext>
                  </a:extLst>
                </a:gridCol>
              </a:tblGrid>
              <a:tr h="240619">
                <a:tc>
                  <a:txBody>
                    <a:bodyPr/>
                    <a:lstStyle/>
                    <a:p>
                      <a:r>
                        <a:rPr lang="en-US" sz="1300" dirty="0"/>
                        <a:t>Agent</a:t>
                      </a:r>
                    </a:p>
                  </a:txBody>
                  <a:tcPr/>
                </a:tc>
                <a:tc>
                  <a:txBody>
                    <a:bodyPr/>
                    <a:lstStyle/>
                    <a:p>
                      <a:r>
                        <a:rPr lang="en-US" sz="1300" dirty="0"/>
                        <a:t>Dosage</a:t>
                      </a:r>
                    </a:p>
                  </a:txBody>
                  <a:tcPr/>
                </a:tc>
                <a:tc>
                  <a:txBody>
                    <a:bodyPr/>
                    <a:lstStyle/>
                    <a:p>
                      <a:r>
                        <a:rPr lang="en-US" sz="1300" dirty="0"/>
                        <a:t>Comments</a:t>
                      </a:r>
                    </a:p>
                  </a:txBody>
                  <a:tcPr/>
                </a:tc>
                <a:tc>
                  <a:txBody>
                    <a:bodyPr/>
                    <a:lstStyle/>
                    <a:p>
                      <a:r>
                        <a:rPr lang="en-US" sz="1300" dirty="0"/>
                        <a:t>Update</a:t>
                      </a:r>
                    </a:p>
                  </a:txBody>
                  <a:tcPr/>
                </a:tc>
                <a:extLst>
                  <a:ext uri="{0D108BD9-81ED-4DB2-BD59-A6C34878D82A}">
                    <a16:rowId xmlns:a16="http://schemas.microsoft.com/office/drawing/2014/main" val="10000"/>
                  </a:ext>
                </a:extLst>
              </a:tr>
              <a:tr h="1482193">
                <a:tc>
                  <a:txBody>
                    <a:bodyPr/>
                    <a:lstStyle/>
                    <a:p>
                      <a:r>
                        <a:rPr lang="en-US" sz="1400" dirty="0"/>
                        <a:t>Dexamethasone</a:t>
                      </a:r>
                    </a:p>
                  </a:txBody>
                  <a:tcPr/>
                </a:tc>
                <a:tc>
                  <a:txBody>
                    <a:bodyPr/>
                    <a:lstStyle/>
                    <a:p>
                      <a:r>
                        <a:rPr lang="en-US" sz="1400" dirty="0"/>
                        <a:t>6 mg IV/PO daily x 10 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NIH guidelines recommend use in mechanically ventilated patients or those on supplemental oxygen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May utilize alternatives</a:t>
                      </a:r>
                      <a:r>
                        <a:rPr lang="en-US" sz="1400" b="0" baseline="0" dirty="0"/>
                        <a:t> if dexamethasone is unavailable.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Prednisone 40 mg/day divided Q12-24H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Methylprednisolone 32 mg/day divided Q12-24H</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Hydrocortisone 160 mg/day divided Q6-12H</a:t>
                      </a:r>
                    </a:p>
                  </a:txBody>
                  <a:tcPr/>
                </a:tc>
                <a:extLst>
                  <a:ext uri="{0D108BD9-81ED-4DB2-BD59-A6C34878D82A}">
                    <a16:rowId xmlns:a16="http://schemas.microsoft.com/office/drawing/2014/main" val="10001"/>
                  </a:ext>
                </a:extLst>
              </a:tr>
              <a:tr h="2051590">
                <a:tc>
                  <a:txBody>
                    <a:bodyPr/>
                    <a:lstStyle/>
                    <a:p>
                      <a:r>
                        <a:rPr lang="en-US" sz="1300" dirty="0"/>
                        <a:t>Tocilizumab</a:t>
                      </a:r>
                    </a:p>
                  </a:txBody>
                  <a:tcPr/>
                </a:tc>
                <a:tc>
                  <a:txBody>
                    <a:bodyPr/>
                    <a:lstStyle/>
                    <a:p>
                      <a:r>
                        <a:rPr lang="en-US" sz="1300" dirty="0"/>
                        <a:t>400 mg IVPB</a:t>
                      </a:r>
                      <a:r>
                        <a:rPr lang="en-US" sz="1300" baseline="0" dirty="0"/>
                        <a:t> x 1 dose</a:t>
                      </a:r>
                    </a:p>
                    <a:p>
                      <a:endParaRPr lang="en-US" sz="1300" baseline="0" dirty="0"/>
                    </a:p>
                    <a:p>
                      <a:r>
                        <a:rPr lang="en-US" sz="1300" baseline="0" dirty="0"/>
                        <a:t>M</a:t>
                      </a:r>
                      <a:r>
                        <a:rPr lang="en-US" sz="1300" dirty="0"/>
                        <a:t>ay repeat x 1 in 8-12 hours if clinical symptoms worsen or do not demonstrate improvement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t>IL-6 receptor antagonist used to treat CRS (</a:t>
                      </a:r>
                      <a:r>
                        <a:rPr lang="en-US" sz="1300" b="1" dirty="0"/>
                        <a:t>$2.13K - $4.25K per dose)</a:t>
                      </a:r>
                    </a:p>
                    <a:p>
                      <a:endParaRPr lang="en-US" sz="13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300" b="0" i="0" u="sng" dirty="0"/>
                        <a:t>Signed informed consent </a:t>
                      </a:r>
                      <a:r>
                        <a:rPr lang="en-US" sz="1300" b="0" i="0" dirty="0"/>
                        <a:t>is recommended prior to dispensing this agent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b="0" i="0" dirty="0"/>
                    </a:p>
                    <a:p>
                      <a:r>
                        <a:rPr lang="en-US" sz="1300" dirty="0"/>
                        <a:t>CHS criteria for use:</a:t>
                      </a:r>
                    </a:p>
                    <a:p>
                      <a:pPr marL="285750" indent="-285750">
                        <a:buFont typeface="Arial" panose="020B0604020202020204" pitchFamily="34" charset="0"/>
                        <a:buChar char="•"/>
                      </a:pPr>
                      <a:r>
                        <a:rPr lang="en-US" sz="1300" dirty="0"/>
                        <a:t>Proven COVID-19 infection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t>Early treatment of severe/critically ill patients who are clinically deteriorating</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baseline="0" dirty="0"/>
                        <a:t>Restricted to i</a:t>
                      </a:r>
                      <a:r>
                        <a:rPr lang="en-US" sz="1300" dirty="0"/>
                        <a:t>ntensivists or ID</a:t>
                      </a:r>
                    </a:p>
                    <a:p>
                      <a:pPr marL="285750" indent="-285750">
                        <a:buFont typeface="Arial" panose="020B0604020202020204" pitchFamily="34" charset="0"/>
                        <a:buChar char="•"/>
                      </a:pPr>
                      <a:r>
                        <a:rPr lang="en-US" sz="1300" dirty="0"/>
                        <a:t>AST/ALT &lt;5xULN, ANC &gt;500, </a:t>
                      </a:r>
                      <a:r>
                        <a:rPr lang="en-US" sz="1300" dirty="0" err="1"/>
                        <a:t>Plt</a:t>
                      </a:r>
                      <a:r>
                        <a:rPr lang="en-US" sz="1300" dirty="0"/>
                        <a:t> &gt;50K</a:t>
                      </a:r>
                    </a:p>
                    <a:p>
                      <a:pPr marL="0" indent="0">
                        <a:buFont typeface="Arial" panose="020B0604020202020204" pitchFamily="34" charset="0"/>
                        <a:buNone/>
                      </a:pPr>
                      <a:endParaRPr lang="en-US" sz="1300" b="0" dirty="0"/>
                    </a:p>
                  </a:txBody>
                  <a:tcPr/>
                </a:tc>
                <a:tc>
                  <a:txBody>
                    <a:bodyPr/>
                    <a:lstStyle/>
                    <a:p>
                      <a:r>
                        <a:rPr lang="en-US" sz="1300" b="0" i="0" dirty="0"/>
                        <a:t>NIH </a:t>
                      </a:r>
                      <a:r>
                        <a:rPr lang="en-US" sz="1300" b="0" i="0" baseline="0" dirty="0"/>
                        <a:t>guidelines state </a:t>
                      </a:r>
                      <a:r>
                        <a:rPr lang="en-US" sz="1300" b="0" i="0" dirty="0"/>
                        <a:t>insufficient data to recommend for or against the use of IL-6 inhibitors for treatment of COVID-19</a:t>
                      </a:r>
                    </a:p>
                    <a:p>
                      <a:endParaRPr lang="en-US" sz="1300" b="0" i="0" dirty="0"/>
                    </a:p>
                    <a:p>
                      <a:r>
                        <a:rPr lang="en-US" sz="1300" b="1" i="0" dirty="0"/>
                        <a:t>Roche Media Release 7/29/20:</a:t>
                      </a:r>
                    </a:p>
                    <a:p>
                      <a:r>
                        <a:rPr lang="en-US" sz="1300" b="0" i="0" dirty="0"/>
                        <a:t>Update on the phase III COVACTA trial – “COVACTA trial </a:t>
                      </a:r>
                      <a:r>
                        <a:rPr lang="en-US" sz="1300" b="1" i="0" dirty="0"/>
                        <a:t>did not meet </a:t>
                      </a:r>
                      <a:r>
                        <a:rPr lang="en-US" sz="1300" b="0" i="0" dirty="0"/>
                        <a:t>its primary endpoint of improved clinical status in patients with COVID-19 associated pneumonia, or the key secondary endpoint of reduced patient mortality”</a:t>
                      </a:r>
                    </a:p>
                    <a:p>
                      <a:pPr marL="285750" indent="-285750">
                        <a:buFont typeface="Arial"/>
                        <a:buChar char="•"/>
                      </a:pPr>
                      <a:r>
                        <a:rPr lang="en-US" sz="1300" b="1" i="0" dirty="0"/>
                        <a:t>ID CDT and AMS</a:t>
                      </a:r>
                      <a:r>
                        <a:rPr lang="en-US" sz="1300" b="1" i="0" baseline="0" dirty="0"/>
                        <a:t> do not recommend using outside of clinical trials</a:t>
                      </a:r>
                      <a:endParaRPr lang="en-US" sz="1300" b="1" i="0" dirty="0"/>
                    </a:p>
                    <a:p>
                      <a:endParaRPr lang="en-US" sz="1300" b="0" i="0" dirty="0"/>
                    </a:p>
                    <a:p>
                      <a:r>
                        <a:rPr lang="en-US" sz="1300" b="1" i="0" dirty="0"/>
                        <a:t>Reminder:</a:t>
                      </a:r>
                      <a:r>
                        <a:rPr lang="en-US" sz="1300" b="1" i="0" baseline="0" dirty="0"/>
                        <a:t> </a:t>
                      </a:r>
                      <a:r>
                        <a:rPr lang="en-US" sz="1300" b="0" i="0" baseline="0" dirty="0"/>
                        <a:t>As of 7/2, a clinical trial with </a:t>
                      </a:r>
                      <a:r>
                        <a:rPr lang="en-US" sz="1300" b="0" i="0" baseline="0" dirty="0" err="1"/>
                        <a:t>sarilumab</a:t>
                      </a:r>
                      <a:r>
                        <a:rPr lang="en-US" sz="1300" b="0" i="0" baseline="0" dirty="0"/>
                        <a:t> was stopped due to futility</a:t>
                      </a:r>
                    </a:p>
                    <a:p>
                      <a:endParaRPr lang="en-US" sz="1300" b="0" i="0" baseline="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51508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nvPr>
        </p:nvGraphicFramePr>
        <p:xfrm>
          <a:off x="517713" y="1219200"/>
          <a:ext cx="11208122" cy="3791345"/>
        </p:xfrm>
        <a:graphic>
          <a:graphicData uri="http://schemas.openxmlformats.org/drawingml/2006/table">
            <a:tbl>
              <a:tblPr firstRow="1" bandRow="1">
                <a:tableStyleId>{5C22544A-7EE6-4342-B048-85BDC9FD1C3A}</a:tableStyleId>
              </a:tblPr>
              <a:tblGrid>
                <a:gridCol w="1891103">
                  <a:extLst>
                    <a:ext uri="{9D8B030D-6E8A-4147-A177-3AD203B41FA5}">
                      <a16:colId xmlns:a16="http://schemas.microsoft.com/office/drawing/2014/main" val="20000"/>
                    </a:ext>
                  </a:extLst>
                </a:gridCol>
                <a:gridCol w="2337710">
                  <a:extLst>
                    <a:ext uri="{9D8B030D-6E8A-4147-A177-3AD203B41FA5}">
                      <a16:colId xmlns:a16="http://schemas.microsoft.com/office/drawing/2014/main" val="20001"/>
                    </a:ext>
                  </a:extLst>
                </a:gridCol>
                <a:gridCol w="3935725">
                  <a:extLst>
                    <a:ext uri="{9D8B030D-6E8A-4147-A177-3AD203B41FA5}">
                      <a16:colId xmlns:a16="http://schemas.microsoft.com/office/drawing/2014/main" val="20002"/>
                    </a:ext>
                  </a:extLst>
                </a:gridCol>
                <a:gridCol w="3043584">
                  <a:extLst>
                    <a:ext uri="{9D8B030D-6E8A-4147-A177-3AD203B41FA5}">
                      <a16:colId xmlns:a16="http://schemas.microsoft.com/office/drawing/2014/main" val="20003"/>
                    </a:ext>
                  </a:extLst>
                </a:gridCol>
              </a:tblGrid>
              <a:tr h="316625">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304800">
                <a:tc>
                  <a:txBody>
                    <a:bodyPr/>
                    <a:lstStyle/>
                    <a:p>
                      <a:r>
                        <a:rPr lang="en-US" sz="1400" dirty="0"/>
                        <a:t>Ivermectin</a:t>
                      </a:r>
                    </a:p>
                  </a:txBody>
                  <a:tcPr/>
                </a:tc>
                <a:tc>
                  <a:txBody>
                    <a:bodyPr/>
                    <a:lstStyle/>
                    <a:p>
                      <a:r>
                        <a:rPr lang="en-US" sz="1400" dirty="0"/>
                        <a:t>150-400 mcg/kg PO*</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*Effective</a:t>
                      </a:r>
                      <a:r>
                        <a:rPr lang="en-US" sz="1400" b="0" baseline="0" dirty="0"/>
                        <a:t> dosing strategy unknown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txBody>
                  <a:tcPr/>
                </a:tc>
                <a:tc>
                  <a:txBody>
                    <a:bodyPr/>
                    <a:lstStyle/>
                    <a:p>
                      <a:r>
                        <a:rPr lang="en-US" sz="1400" dirty="0"/>
                        <a:t>In vitro studies show activity</a:t>
                      </a:r>
                      <a:r>
                        <a:rPr lang="en-US" sz="1400" baseline="0" dirty="0"/>
                        <a:t> </a:t>
                      </a:r>
                      <a:r>
                        <a:rPr lang="en-US" sz="1400" dirty="0"/>
                        <a:t>at </a:t>
                      </a:r>
                      <a:r>
                        <a:rPr lang="en-US" sz="1400" b="1" u="sng" dirty="0"/>
                        <a:t>high doses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Concentration used in-vitro showing activity</a:t>
                      </a:r>
                      <a:r>
                        <a:rPr lang="en-US" sz="1400" b="0" baseline="0" dirty="0"/>
                        <a:t> i</a:t>
                      </a:r>
                      <a:r>
                        <a:rPr lang="en-US" sz="1400" b="0" dirty="0"/>
                        <a:t>s &gt;35X higher than the max plasma concentration</a:t>
                      </a:r>
                      <a:r>
                        <a:rPr lang="en-US" sz="1400" b="0" baseline="0" dirty="0"/>
                        <a:t> </a:t>
                      </a:r>
                      <a:r>
                        <a:rPr lang="en-US" sz="1400" b="0" dirty="0"/>
                        <a:t>after oral administration of approved dose</a:t>
                      </a:r>
                      <a:r>
                        <a:rPr lang="en-US" sz="1400" b="0" baseline="0" dirty="0"/>
                        <a:t> (200 mcg/kg)</a:t>
                      </a:r>
                    </a:p>
                    <a:p>
                      <a:endParaRPr lang="en-US" sz="1400" dirty="0"/>
                    </a:p>
                    <a:p>
                      <a:r>
                        <a:rPr lang="en-US" sz="1400" dirty="0"/>
                        <a:t>No RCT data</a:t>
                      </a:r>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No published peer reviewed data supporting its safety and efficacy:</a:t>
                      </a:r>
                      <a:r>
                        <a:rPr lang="en-US" sz="1400" b="0" baseline="0" dirty="0"/>
                        <a:t> c</a:t>
                      </a:r>
                      <a:r>
                        <a:rPr lang="en-US" sz="1400" b="0" i="0" dirty="0"/>
                        <a:t>aution</a:t>
                      </a:r>
                      <a:r>
                        <a:rPr lang="en-US" sz="1400" b="0" i="0" baseline="0" dirty="0"/>
                        <a:t> with </a:t>
                      </a:r>
                      <a:r>
                        <a:rPr lang="en-US" sz="1400" b="0" i="0" dirty="0"/>
                        <a:t>pilot,</a:t>
                      </a:r>
                      <a:r>
                        <a:rPr lang="en-US" sz="1400" b="0" i="0" baseline="0" dirty="0"/>
                        <a:t> phase 2, or retrospective study info available on pre-print</a:t>
                      </a:r>
                      <a:endParaRPr lang="en-US" sz="1400" b="0" i="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baseline="0" dirty="0"/>
                        <a:t>Clinical trials ongoing</a:t>
                      </a:r>
                    </a:p>
                  </a:txBody>
                  <a:tcPr/>
                </a:tc>
                <a:extLst>
                  <a:ext uri="{0D108BD9-81ED-4DB2-BD59-A6C34878D82A}">
                    <a16:rowId xmlns:a16="http://schemas.microsoft.com/office/drawing/2014/main" val="2432982967"/>
                  </a:ext>
                </a:extLst>
              </a:tr>
              <a:tr h="279428">
                <a:tc>
                  <a:txBody>
                    <a:bodyPr/>
                    <a:lstStyle/>
                    <a:p>
                      <a:r>
                        <a:rPr lang="en-US" sz="1400" dirty="0"/>
                        <a:t>Sildenafil</a:t>
                      </a:r>
                    </a:p>
                  </a:txBody>
                  <a:tcPr/>
                </a:tc>
                <a:tc>
                  <a:txBody>
                    <a:bodyPr/>
                    <a:lstStyle/>
                    <a:p>
                      <a:r>
                        <a:rPr lang="en-US" sz="1400" dirty="0"/>
                        <a:t>20 mg PO three times a day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COVID-19 efficacy</a:t>
                      </a:r>
                      <a:r>
                        <a:rPr lang="en-US" sz="1400" b="0" baseline="0" dirty="0"/>
                        <a:t> unknown</a:t>
                      </a:r>
                      <a:endParaRPr lang="en-US"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Clinical trials ongoing</a:t>
                      </a:r>
                    </a:p>
                  </a:txBody>
                  <a:tcPr/>
                </a:tc>
                <a:extLst>
                  <a:ext uri="{0D108BD9-81ED-4DB2-BD59-A6C34878D82A}">
                    <a16:rowId xmlns:a16="http://schemas.microsoft.com/office/drawing/2014/main" val="3299706894"/>
                  </a:ext>
                </a:extLst>
              </a:tr>
              <a:tr h="279428">
                <a:tc>
                  <a:txBody>
                    <a:bodyPr/>
                    <a:lstStyle/>
                    <a:p>
                      <a:r>
                        <a:rPr lang="en-US" sz="1400" dirty="0" err="1"/>
                        <a:t>Zanubrutinib</a:t>
                      </a:r>
                      <a:endParaRPr lang="en-US" sz="1400" dirty="0"/>
                    </a:p>
                  </a:txBody>
                  <a:tcPr/>
                </a:tc>
                <a:tc>
                  <a:txBody>
                    <a:bodyPr/>
                    <a:lstStyle/>
                    <a:p>
                      <a:r>
                        <a:rPr lang="en-US" sz="1400" dirty="0"/>
                        <a:t>320 mg PO once daily for up to a maximum of 28 days</a:t>
                      </a:r>
                    </a:p>
                  </a:txBody>
                  <a:tcPr/>
                </a:tc>
                <a:tc>
                  <a:txBody>
                    <a:bodyPr/>
                    <a:lstStyle/>
                    <a:p>
                      <a:r>
                        <a:rPr lang="en-US" sz="1400" dirty="0"/>
                        <a:t>CMC will be participating in</a:t>
                      </a:r>
                      <a:r>
                        <a:rPr lang="en-US" sz="1400" baseline="0" dirty="0"/>
                        <a:t> this p</a:t>
                      </a:r>
                      <a:r>
                        <a:rPr lang="en-US" sz="1400" dirty="0"/>
                        <a:t>hase 2, randomized, double blind, placebo-controlled</a:t>
                      </a:r>
                      <a:r>
                        <a:rPr lang="en-US" sz="1400" baseline="0" dirty="0"/>
                        <a:t> (N~</a:t>
                      </a:r>
                      <a:r>
                        <a:rPr lang="en-US" sz="1400" dirty="0"/>
                        <a:t>46-52</a:t>
                      </a:r>
                      <a:r>
                        <a:rPr lang="en-US" sz="1400" baseline="0" dirty="0"/>
                        <a:t>) </a:t>
                      </a:r>
                      <a:endParaRPr lang="en-US" sz="1400" dirty="0"/>
                    </a:p>
                  </a:txBody>
                  <a:tcPr/>
                </a:tc>
                <a:tc>
                  <a:txBody>
                    <a:bodyPr/>
                    <a:lstStyle/>
                    <a:p>
                      <a:r>
                        <a:rPr lang="en-US" sz="1400" b="0" baseline="0" dirty="0"/>
                        <a:t>Current enrollment: 0 patients</a:t>
                      </a:r>
                      <a:endParaRPr lang="en-US" sz="1400" b="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26612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13C0-2AD8-47DB-815C-CA73FE2CB807}"/>
              </a:ext>
            </a:extLst>
          </p:cNvPr>
          <p:cNvSpPr>
            <a:spLocks noGrp="1"/>
          </p:cNvSpPr>
          <p:nvPr>
            <p:ph type="title"/>
          </p:nvPr>
        </p:nvSpPr>
        <p:spPr/>
        <p:txBody>
          <a:bodyPr/>
          <a:lstStyle/>
          <a:p>
            <a:r>
              <a:rPr lang="en-US" dirty="0"/>
              <a:t>Pharmacy Shortages/Allocations</a:t>
            </a:r>
          </a:p>
        </p:txBody>
      </p:sp>
      <p:sp>
        <p:nvSpPr>
          <p:cNvPr id="3" name="Content Placeholder 2">
            <a:extLst>
              <a:ext uri="{FF2B5EF4-FFF2-40B4-BE49-F238E27FC236}">
                <a16:creationId xmlns:a16="http://schemas.microsoft.com/office/drawing/2014/main" id="{4D087979-DCA8-4EEB-A9EE-5FF6E60AABA5}"/>
              </a:ext>
            </a:extLst>
          </p:cNvPr>
          <p:cNvSpPr>
            <a:spLocks noGrp="1"/>
          </p:cNvSpPr>
          <p:nvPr>
            <p:ph idx="1"/>
          </p:nvPr>
        </p:nvSpPr>
        <p:spPr>
          <a:xfrm>
            <a:off x="1268817" y="1208569"/>
            <a:ext cx="4543260" cy="4906963"/>
          </a:xfrm>
        </p:spPr>
        <p:txBody>
          <a:bodyPr anchor="t"/>
          <a:lstStyle/>
          <a:p>
            <a:r>
              <a:rPr lang="en-US" sz="2400" dirty="0"/>
              <a:t>Covid-19 Related</a:t>
            </a:r>
          </a:p>
          <a:p>
            <a:pPr lvl="1"/>
            <a:r>
              <a:rPr lang="en-US" sz="1800" dirty="0" err="1"/>
              <a:t>Cisatracurium</a:t>
            </a:r>
            <a:endParaRPr lang="en-US" sz="1800" dirty="0"/>
          </a:p>
          <a:p>
            <a:pPr lvl="1"/>
            <a:r>
              <a:rPr lang="en-US" sz="1800" dirty="0"/>
              <a:t>Rocuronium</a:t>
            </a:r>
          </a:p>
          <a:p>
            <a:pPr lvl="1"/>
            <a:r>
              <a:rPr lang="en-US" sz="1800" dirty="0"/>
              <a:t>Vecuronium</a:t>
            </a:r>
          </a:p>
          <a:p>
            <a:pPr lvl="1"/>
            <a:r>
              <a:rPr lang="en-US" sz="1800" b="1" u="sng" dirty="0"/>
              <a:t>Propofol</a:t>
            </a:r>
          </a:p>
          <a:p>
            <a:pPr lvl="1"/>
            <a:r>
              <a:rPr lang="en-US" sz="1800" dirty="0"/>
              <a:t>Fentanyl</a:t>
            </a:r>
          </a:p>
          <a:p>
            <a:pPr lvl="1"/>
            <a:r>
              <a:rPr lang="en-US" sz="1800" dirty="0"/>
              <a:t>Vitamin C Liquid and </a:t>
            </a:r>
            <a:r>
              <a:rPr lang="en-US" sz="1800" dirty="0" err="1"/>
              <a:t>Inj</a:t>
            </a:r>
            <a:endParaRPr lang="en-US" sz="1800" dirty="0"/>
          </a:p>
          <a:p>
            <a:pPr lvl="1"/>
            <a:r>
              <a:rPr lang="en-US" sz="1800" dirty="0"/>
              <a:t>Dexamethasone </a:t>
            </a:r>
            <a:r>
              <a:rPr lang="en-US" sz="1800" dirty="0" err="1"/>
              <a:t>Inj</a:t>
            </a:r>
            <a:r>
              <a:rPr lang="en-US" sz="1800" dirty="0"/>
              <a:t> and Tabs</a:t>
            </a:r>
          </a:p>
          <a:p>
            <a:pPr lvl="1"/>
            <a:r>
              <a:rPr lang="en-US" sz="1800" dirty="0"/>
              <a:t>Ivermectin</a:t>
            </a:r>
          </a:p>
          <a:p>
            <a:pPr lvl="1"/>
            <a:r>
              <a:rPr lang="en-US" sz="1800" b="1" dirty="0">
                <a:cs typeface="Calibri"/>
              </a:rPr>
              <a:t>Zinc Sulfate Tabs</a:t>
            </a:r>
          </a:p>
          <a:p>
            <a:pPr lvl="1"/>
            <a:r>
              <a:rPr lang="en-US" sz="1800" dirty="0">
                <a:cs typeface="Calibri"/>
              </a:rPr>
              <a:t>Sildenafil Tabs</a:t>
            </a:r>
          </a:p>
          <a:p>
            <a:pPr lvl="1"/>
            <a:r>
              <a:rPr lang="en-US" sz="1800" dirty="0">
                <a:cs typeface="Calibri"/>
              </a:rPr>
              <a:t>Budesonide Inhalers</a:t>
            </a:r>
          </a:p>
        </p:txBody>
      </p:sp>
      <p:sp>
        <p:nvSpPr>
          <p:cNvPr id="4" name="Content Placeholder 2">
            <a:extLst>
              <a:ext uri="{FF2B5EF4-FFF2-40B4-BE49-F238E27FC236}">
                <a16:creationId xmlns:a16="http://schemas.microsoft.com/office/drawing/2014/main" id="{91049E37-ED62-4510-8AD3-2B3E05ED66E4}"/>
              </a:ext>
            </a:extLst>
          </p:cNvPr>
          <p:cNvSpPr txBox="1">
            <a:spLocks/>
          </p:cNvSpPr>
          <p:nvPr/>
        </p:nvSpPr>
        <p:spPr>
          <a:xfrm>
            <a:off x="6609905" y="1219203"/>
            <a:ext cx="4649333" cy="4906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393B3D"/>
                </a:solidFill>
                <a:effectLst/>
                <a:uLnTx/>
                <a:uFillTx/>
                <a:latin typeface="Calibri"/>
                <a:ea typeface="+mn-ea"/>
                <a:cs typeface="+mn-cs"/>
              </a:rPr>
              <a:t>Non-Covid-19 Related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Bumetanide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Amiodarone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Dopamine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Dobutamine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Famotidine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Furosemide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Doxycycline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Nitroglycerin SDV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Bupivacaine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Lidocaine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Methadone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Nalbuphine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p:txBody>
      </p:sp>
    </p:spTree>
    <p:extLst>
      <p:ext uri="{BB962C8B-B14F-4D97-AF65-F5344CB8AC3E}">
        <p14:creationId xmlns:p14="http://schemas.microsoft.com/office/powerpoint/2010/main" val="3858831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Differences in Approval Status</a:t>
            </a: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40236973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96C3-E8E0-5A4F-91DD-3734CDD4B7E6}"/>
              </a:ext>
            </a:extLst>
          </p:cNvPr>
          <p:cNvSpPr>
            <a:spLocks noGrp="1"/>
          </p:cNvSpPr>
          <p:nvPr>
            <p:ph type="title"/>
          </p:nvPr>
        </p:nvSpPr>
        <p:spPr/>
        <p:txBody>
          <a:bodyPr/>
          <a:lstStyle/>
          <a:p>
            <a:r>
              <a:rPr lang="en-US" dirty="0"/>
              <a:t>FDA “Approved” Treatment?</a:t>
            </a:r>
          </a:p>
        </p:txBody>
      </p:sp>
      <p:pic>
        <p:nvPicPr>
          <p:cNvPr id="5" name="Content Placeholder 4">
            <a:extLst>
              <a:ext uri="{FF2B5EF4-FFF2-40B4-BE49-F238E27FC236}">
                <a16:creationId xmlns:a16="http://schemas.microsoft.com/office/drawing/2014/main" id="{0D4B4057-A9E6-4447-8718-3D9DB695A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248" y="1242349"/>
            <a:ext cx="5399517" cy="4906963"/>
          </a:xfrm>
        </p:spPr>
      </p:pic>
      <p:sp>
        <p:nvSpPr>
          <p:cNvPr id="8" name="Rectangle 7">
            <a:extLst>
              <a:ext uri="{FF2B5EF4-FFF2-40B4-BE49-F238E27FC236}">
                <a16:creationId xmlns:a16="http://schemas.microsoft.com/office/drawing/2014/main" id="{DEA98B2A-53F8-C542-8B0F-CABB976D569B}"/>
              </a:ext>
            </a:extLst>
          </p:cNvPr>
          <p:cNvSpPr/>
          <p:nvPr/>
        </p:nvSpPr>
        <p:spPr>
          <a:xfrm>
            <a:off x="277793" y="1164178"/>
            <a:ext cx="5496972" cy="4996707"/>
          </a:xfrm>
          <a:prstGeom prst="rect">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3BFD327-6637-49F9-B0C7-59C2587C3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949" y="1210526"/>
            <a:ext cx="4332329" cy="4993753"/>
          </a:xfrm>
          <a:prstGeom prst="rect">
            <a:avLst/>
          </a:prstGeom>
        </p:spPr>
      </p:pic>
      <p:sp>
        <p:nvSpPr>
          <p:cNvPr id="11" name="Rectangle 10">
            <a:extLst>
              <a:ext uri="{FF2B5EF4-FFF2-40B4-BE49-F238E27FC236}">
                <a16:creationId xmlns:a16="http://schemas.microsoft.com/office/drawing/2014/main" id="{0D852DC7-2DFC-4B7A-9D7B-C7B92385DD7A}"/>
              </a:ext>
            </a:extLst>
          </p:cNvPr>
          <p:cNvSpPr/>
          <p:nvPr/>
        </p:nvSpPr>
        <p:spPr>
          <a:xfrm>
            <a:off x="6726831" y="1212451"/>
            <a:ext cx="4595149" cy="4950359"/>
          </a:xfrm>
          <a:prstGeom prst="rect">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19619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496C3-E8E0-5A4F-91DD-3734CDD4B7E6}"/>
              </a:ext>
            </a:extLst>
          </p:cNvPr>
          <p:cNvSpPr>
            <a:spLocks noGrp="1"/>
          </p:cNvSpPr>
          <p:nvPr>
            <p:ph type="title"/>
          </p:nvPr>
        </p:nvSpPr>
        <p:spPr/>
        <p:txBody>
          <a:bodyPr/>
          <a:lstStyle/>
          <a:p>
            <a:r>
              <a:rPr lang="en-US" dirty="0"/>
              <a:t>FDA “Approved” Treatment?</a:t>
            </a:r>
          </a:p>
        </p:txBody>
      </p:sp>
      <p:sp>
        <p:nvSpPr>
          <p:cNvPr id="3" name="Content Placeholder 2">
            <a:extLst>
              <a:ext uri="{FF2B5EF4-FFF2-40B4-BE49-F238E27FC236}">
                <a16:creationId xmlns:a16="http://schemas.microsoft.com/office/drawing/2014/main" id="{B3FD2552-B89D-41EC-9F28-286339C1D4AA}"/>
              </a:ext>
            </a:extLst>
          </p:cNvPr>
          <p:cNvSpPr>
            <a:spLocks noGrp="1"/>
          </p:cNvSpPr>
          <p:nvPr>
            <p:ph idx="1"/>
          </p:nvPr>
        </p:nvSpPr>
        <p:spPr/>
        <p:txBody>
          <a:bodyPr/>
          <a:lstStyle/>
          <a:p>
            <a:endParaRPr lang="en-US" dirty="0"/>
          </a:p>
        </p:txBody>
      </p:sp>
      <p:pic>
        <p:nvPicPr>
          <p:cNvPr id="8" name="Content Placeholder 4">
            <a:extLst>
              <a:ext uri="{FF2B5EF4-FFF2-40B4-BE49-F238E27FC236}">
                <a16:creationId xmlns:a16="http://schemas.microsoft.com/office/drawing/2014/main" id="{3DE05431-AEEB-443B-AC7E-C2D19CD9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646" y="1187413"/>
            <a:ext cx="2765909" cy="4906963"/>
          </a:xfrm>
          <a:prstGeom prst="rect">
            <a:avLst/>
          </a:prstGeom>
        </p:spPr>
      </p:pic>
      <p:sp>
        <p:nvSpPr>
          <p:cNvPr id="11" name="Rectangle 10">
            <a:extLst>
              <a:ext uri="{FF2B5EF4-FFF2-40B4-BE49-F238E27FC236}">
                <a16:creationId xmlns:a16="http://schemas.microsoft.com/office/drawing/2014/main" id="{1BB425CD-FA2E-47FF-B308-5CEB10850982}"/>
              </a:ext>
            </a:extLst>
          </p:cNvPr>
          <p:cNvSpPr/>
          <p:nvPr/>
        </p:nvSpPr>
        <p:spPr>
          <a:xfrm>
            <a:off x="6841396" y="1144017"/>
            <a:ext cx="4595149" cy="4950359"/>
          </a:xfrm>
          <a:prstGeom prst="rect">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627000EB-982F-4FF1-B0ED-725906E1E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18" y="1127532"/>
            <a:ext cx="5464054" cy="4985133"/>
          </a:xfrm>
          <a:prstGeom prst="rect">
            <a:avLst/>
          </a:prstGeom>
        </p:spPr>
      </p:pic>
      <p:sp>
        <p:nvSpPr>
          <p:cNvPr id="13" name="Rectangle 12">
            <a:extLst>
              <a:ext uri="{FF2B5EF4-FFF2-40B4-BE49-F238E27FC236}">
                <a16:creationId xmlns:a16="http://schemas.microsoft.com/office/drawing/2014/main" id="{FDB48722-190F-4861-9752-7F37728FB3D8}"/>
              </a:ext>
            </a:extLst>
          </p:cNvPr>
          <p:cNvSpPr/>
          <p:nvPr/>
        </p:nvSpPr>
        <p:spPr>
          <a:xfrm>
            <a:off x="676183" y="1129457"/>
            <a:ext cx="5496972" cy="4996707"/>
          </a:xfrm>
          <a:prstGeom prst="rect">
            <a:avLst/>
          </a:prstGeom>
          <a:noFill/>
          <a:ln w="571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5930347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BE1BDE-38D8-5946-81AA-5703F9E79D15}"/>
              </a:ext>
            </a:extLst>
          </p:cNvPr>
          <p:cNvSpPr>
            <a:spLocks noGrp="1"/>
          </p:cNvSpPr>
          <p:nvPr>
            <p:ph type="ctrTitle"/>
          </p:nvPr>
        </p:nvSpPr>
        <p:spPr/>
        <p:txBody>
          <a:bodyPr/>
          <a:lstStyle/>
          <a:p>
            <a:r>
              <a:rPr lang="en-US" dirty="0"/>
              <a:t>Reminders to Physicians</a:t>
            </a:r>
          </a:p>
        </p:txBody>
      </p:sp>
      <p:sp>
        <p:nvSpPr>
          <p:cNvPr id="5" name="Subtitle 4">
            <a:extLst>
              <a:ext uri="{FF2B5EF4-FFF2-40B4-BE49-F238E27FC236}">
                <a16:creationId xmlns:a16="http://schemas.microsoft.com/office/drawing/2014/main" id="{2BC30790-290A-A545-A83F-14F3DF007A28}"/>
              </a:ext>
            </a:extLst>
          </p:cNvPr>
          <p:cNvSpPr>
            <a:spLocks noGrp="1"/>
          </p:cNvSpPr>
          <p:nvPr>
            <p:ph type="subTitle" idx="1"/>
          </p:nvPr>
        </p:nvSpPr>
        <p:spPr>
          <a:solidFill>
            <a:schemeClr val="bg1">
              <a:lumMod val="85000"/>
            </a:schemeClr>
          </a:solidFill>
        </p:spPr>
        <p:txBody>
          <a:bodyPr/>
          <a:lstStyle/>
          <a:p>
            <a:r>
              <a:rPr lang="en-US" sz="4000" b="1" dirty="0">
                <a:solidFill>
                  <a:srgbClr val="E936ED"/>
                </a:solidFill>
              </a:rPr>
              <a:t>Code Lavender</a:t>
            </a:r>
          </a:p>
          <a:p>
            <a:endParaRPr lang="en-US" dirty="0"/>
          </a:p>
          <a:p>
            <a:r>
              <a:rPr lang="en-US" dirty="0">
                <a:solidFill>
                  <a:schemeClr val="tx1"/>
                </a:solidFill>
              </a:rPr>
              <a:t>Connie Gonzales, RN</a:t>
            </a:r>
          </a:p>
        </p:txBody>
      </p:sp>
    </p:spTree>
    <p:extLst>
      <p:ext uri="{BB962C8B-B14F-4D97-AF65-F5344CB8AC3E}">
        <p14:creationId xmlns:p14="http://schemas.microsoft.com/office/powerpoint/2010/main" val="23847546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EF2581-2D2D-8B4E-9FD0-0E4749346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550" y="0"/>
            <a:ext cx="9214899" cy="6858000"/>
          </a:xfrm>
          <a:prstGeom prst="rect">
            <a:avLst/>
          </a:prstGeom>
        </p:spPr>
      </p:pic>
    </p:spTree>
    <p:extLst>
      <p:ext uri="{BB962C8B-B14F-4D97-AF65-F5344CB8AC3E}">
        <p14:creationId xmlns:p14="http://schemas.microsoft.com/office/powerpoint/2010/main" val="2083511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10E5D-E1E4-5942-946A-59BD748530B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9B27F3E-0753-9D4E-866B-6E9902D4BC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1760" y="0"/>
            <a:ext cx="9235440" cy="6873419"/>
          </a:xfrm>
        </p:spPr>
      </p:pic>
      <p:sp>
        <p:nvSpPr>
          <p:cNvPr id="6" name="Oval 5">
            <a:extLst>
              <a:ext uri="{FF2B5EF4-FFF2-40B4-BE49-F238E27FC236}">
                <a16:creationId xmlns:a16="http://schemas.microsoft.com/office/drawing/2014/main" id="{714AFE05-D392-E545-AE0F-C6E6E0C2E4D1}"/>
              </a:ext>
            </a:extLst>
          </p:cNvPr>
          <p:cNvSpPr/>
          <p:nvPr/>
        </p:nvSpPr>
        <p:spPr>
          <a:xfrm>
            <a:off x="8544560" y="5334000"/>
            <a:ext cx="1960880" cy="386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281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38D8-A0D3-F546-9E2D-BC79CDDB2C7F}"/>
              </a:ext>
            </a:extLst>
          </p:cNvPr>
          <p:cNvSpPr>
            <a:spLocks noGrp="1"/>
          </p:cNvSpPr>
          <p:nvPr>
            <p:ph type="title"/>
          </p:nvPr>
        </p:nvSpPr>
        <p:spPr/>
        <p:txBody>
          <a:bodyPr/>
          <a:lstStyle/>
          <a:p>
            <a:r>
              <a:rPr lang="en-US" dirty="0">
                <a:solidFill>
                  <a:schemeClr val="bg1"/>
                </a:solidFill>
              </a:rPr>
              <a:t>Assessment:</a:t>
            </a:r>
          </a:p>
        </p:txBody>
      </p:sp>
      <p:sp>
        <p:nvSpPr>
          <p:cNvPr id="3" name="Content Placeholder 2">
            <a:extLst>
              <a:ext uri="{FF2B5EF4-FFF2-40B4-BE49-F238E27FC236}">
                <a16:creationId xmlns:a16="http://schemas.microsoft.com/office/drawing/2014/main" id="{29928E8B-FE69-B743-B849-6DD76F54247F}"/>
              </a:ext>
            </a:extLst>
          </p:cNvPr>
          <p:cNvSpPr>
            <a:spLocks noGrp="1"/>
          </p:cNvSpPr>
          <p:nvPr>
            <p:ph idx="1"/>
          </p:nvPr>
        </p:nvSpPr>
        <p:spPr>
          <a:xfrm>
            <a:off x="289034" y="991956"/>
            <a:ext cx="11613932" cy="4525963"/>
          </a:xfrm>
        </p:spPr>
        <p:txBody>
          <a:bodyPr/>
          <a:lstStyle/>
          <a:p>
            <a:pPr marL="0" indent="0">
              <a:buNone/>
            </a:pPr>
            <a:endParaRPr lang="en-US" dirty="0">
              <a:solidFill>
                <a:schemeClr val="bg1"/>
              </a:solidFill>
            </a:endParaRPr>
          </a:p>
          <a:p>
            <a:pPr marL="457200" lvl="1" indent="0">
              <a:buNone/>
            </a:pPr>
            <a:r>
              <a:rPr lang="en-US" dirty="0">
                <a:solidFill>
                  <a:schemeClr val="bg1"/>
                </a:solidFill>
              </a:rPr>
              <a:t>A). The patient was too early in their course to be detected by initial screen or the initial result was a false negative….</a:t>
            </a:r>
          </a:p>
          <a:p>
            <a:pPr marL="457200" lvl="1" indent="0">
              <a:buNone/>
            </a:pPr>
            <a:endParaRPr lang="en-US" dirty="0">
              <a:solidFill>
                <a:schemeClr val="bg1"/>
              </a:solidFill>
            </a:endParaRPr>
          </a:p>
          <a:p>
            <a:pPr marL="457200" lvl="1" indent="0">
              <a:buNone/>
            </a:pPr>
            <a:r>
              <a:rPr lang="en-US" dirty="0">
                <a:solidFill>
                  <a:schemeClr val="bg1"/>
                </a:solidFill>
              </a:rPr>
              <a:t>B). The patient had acquired the infection while in the hospital…</a:t>
            </a:r>
          </a:p>
          <a:p>
            <a:pPr marL="457200" lvl="1" indent="0">
              <a:buNone/>
            </a:pPr>
            <a:endParaRPr lang="en-US" dirty="0">
              <a:solidFill>
                <a:schemeClr val="bg1"/>
              </a:solidFill>
            </a:endParaRPr>
          </a:p>
          <a:p>
            <a:pPr marL="457200" lvl="1" indent="0">
              <a:buNone/>
            </a:pPr>
            <a:r>
              <a:rPr lang="en-US" dirty="0">
                <a:solidFill>
                  <a:schemeClr val="bg1"/>
                </a:solidFill>
              </a:rPr>
              <a:t>C). The patient had a remote earlier infection that could not be picked up by the less sensitive initial screen, but residual viral RNA was detected by the second, more sensitive testing modality…</a:t>
            </a:r>
          </a:p>
          <a:p>
            <a:pPr marL="457200" lvl="1" indent="0">
              <a:buNone/>
            </a:pPr>
            <a:endParaRPr lang="en-US" dirty="0">
              <a:solidFill>
                <a:schemeClr val="bg1"/>
              </a:solidFill>
            </a:endParaRPr>
          </a:p>
        </p:txBody>
      </p:sp>
    </p:spTree>
    <p:extLst>
      <p:ext uri="{BB962C8B-B14F-4D97-AF65-F5344CB8AC3E}">
        <p14:creationId xmlns:p14="http://schemas.microsoft.com/office/powerpoint/2010/main" val="8309457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AF57-068C-F94A-836E-E680A945E61A}"/>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8E4A9878-328A-DF4D-AE2A-5190FFBE687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2080" y="0"/>
            <a:ext cx="9188000" cy="6858000"/>
          </a:xfrm>
        </p:spPr>
      </p:pic>
    </p:spTree>
    <p:extLst>
      <p:ext uri="{BB962C8B-B14F-4D97-AF65-F5344CB8AC3E}">
        <p14:creationId xmlns:p14="http://schemas.microsoft.com/office/powerpoint/2010/main" val="59906985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088E1-377A-FB40-B974-4427DD211E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DF90FE9-D078-8F49-B331-8DA50BE368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961" y="0"/>
            <a:ext cx="9205368" cy="6858000"/>
          </a:xfrm>
        </p:spPr>
      </p:pic>
    </p:spTree>
    <p:extLst>
      <p:ext uri="{BB962C8B-B14F-4D97-AF65-F5344CB8AC3E}">
        <p14:creationId xmlns:p14="http://schemas.microsoft.com/office/powerpoint/2010/main" val="10979849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D670-00F0-AA48-9F44-6F7DFC498ABA}"/>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21824461-787C-4F4E-8AF2-5E148FC0A4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968" y="50718"/>
            <a:ext cx="9061312" cy="6807282"/>
          </a:xfrm>
        </p:spPr>
      </p:pic>
    </p:spTree>
    <p:extLst>
      <p:ext uri="{BB962C8B-B14F-4D97-AF65-F5344CB8AC3E}">
        <p14:creationId xmlns:p14="http://schemas.microsoft.com/office/powerpoint/2010/main" val="11900100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AC35-0A05-3A48-93C0-EFBA412E56F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C0FD62E-B6BE-424A-8864-979105AEC0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4903" y="0"/>
            <a:ext cx="10682194" cy="6842442"/>
          </a:xfrm>
        </p:spPr>
      </p:pic>
    </p:spTree>
    <p:extLst>
      <p:ext uri="{BB962C8B-B14F-4D97-AF65-F5344CB8AC3E}">
        <p14:creationId xmlns:p14="http://schemas.microsoft.com/office/powerpoint/2010/main" val="86122698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98D48-6A2C-9843-AF05-047A3A92F378}"/>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0572A8DF-3DE1-A641-B583-C9A4690711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039" y="0"/>
            <a:ext cx="10789922" cy="6923598"/>
          </a:xfrm>
        </p:spPr>
      </p:pic>
    </p:spTree>
    <p:extLst>
      <p:ext uri="{BB962C8B-B14F-4D97-AF65-F5344CB8AC3E}">
        <p14:creationId xmlns:p14="http://schemas.microsoft.com/office/powerpoint/2010/main" val="26328563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D8D-9A11-E443-9C17-B0CD18CE07D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A0392888-1021-3A40-B491-CE96CC5785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9273" y="0"/>
            <a:ext cx="10813454" cy="6923722"/>
          </a:xfrm>
        </p:spPr>
      </p:pic>
    </p:spTree>
    <p:extLst>
      <p:ext uri="{BB962C8B-B14F-4D97-AF65-F5344CB8AC3E}">
        <p14:creationId xmlns:p14="http://schemas.microsoft.com/office/powerpoint/2010/main" val="1694874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19C6-0F25-864E-BA66-D20CAC1B5B6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9EB7CAA7-E105-E84F-8F52-2CF50DECE3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0"/>
            <a:ext cx="10721878" cy="6858000"/>
          </a:xfrm>
        </p:spPr>
      </p:pic>
    </p:spTree>
    <p:extLst>
      <p:ext uri="{BB962C8B-B14F-4D97-AF65-F5344CB8AC3E}">
        <p14:creationId xmlns:p14="http://schemas.microsoft.com/office/powerpoint/2010/main" val="21939365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8F42E-D88D-B746-806D-CC519A19448D}"/>
              </a:ext>
            </a:extLst>
          </p:cNvPr>
          <p:cNvSpPr>
            <a:spLocks noGrp="1"/>
          </p:cNvSpPr>
          <p:nvPr>
            <p:ph type="title"/>
          </p:nvPr>
        </p:nvSpPr>
        <p:spPr/>
        <p:txBody>
          <a:bodyPr/>
          <a:lstStyle/>
          <a:p>
            <a:r>
              <a:rPr lang="en-US" dirty="0">
                <a:solidFill>
                  <a:schemeClr val="bg1"/>
                </a:solidFill>
              </a:rPr>
              <a:t>Recommendations</a:t>
            </a:r>
          </a:p>
        </p:txBody>
      </p:sp>
      <p:sp>
        <p:nvSpPr>
          <p:cNvPr id="3" name="Content Placeholder 2">
            <a:extLst>
              <a:ext uri="{FF2B5EF4-FFF2-40B4-BE49-F238E27FC236}">
                <a16:creationId xmlns:a16="http://schemas.microsoft.com/office/drawing/2014/main" id="{1B0DF35B-88C5-454A-BE6B-A8AD2B7DB494}"/>
              </a:ext>
            </a:extLst>
          </p:cNvPr>
          <p:cNvSpPr>
            <a:spLocks noGrp="1"/>
          </p:cNvSpPr>
          <p:nvPr>
            <p:ph idx="1"/>
          </p:nvPr>
        </p:nvSpPr>
        <p:spPr/>
        <p:txBody>
          <a:bodyPr/>
          <a:lstStyle/>
          <a:p>
            <a:r>
              <a:rPr lang="en-US" dirty="0">
                <a:solidFill>
                  <a:schemeClr val="bg1"/>
                </a:solidFill>
              </a:rPr>
              <a:t>The patient was retested to confirm the second viral RNA result and an Antibody test was performed…</a:t>
            </a:r>
          </a:p>
          <a:p>
            <a:endParaRPr lang="en-US" dirty="0">
              <a:solidFill>
                <a:schemeClr val="bg1"/>
              </a:solidFill>
            </a:endParaRPr>
          </a:p>
          <a:p>
            <a:r>
              <a:rPr lang="en-US" dirty="0">
                <a:solidFill>
                  <a:schemeClr val="bg1"/>
                </a:solidFill>
              </a:rPr>
              <a:t>The second test was still positive</a:t>
            </a:r>
          </a:p>
          <a:p>
            <a:endParaRPr lang="en-US" dirty="0">
              <a:solidFill>
                <a:schemeClr val="bg1"/>
              </a:solidFill>
            </a:endParaRPr>
          </a:p>
          <a:p>
            <a:r>
              <a:rPr lang="en-US" dirty="0">
                <a:solidFill>
                  <a:schemeClr val="bg1"/>
                </a:solidFill>
              </a:rPr>
              <a:t>The antibody test was strongly positive</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7536054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8395-CB8F-EA44-8868-4439C4441E6E}"/>
              </a:ext>
            </a:extLst>
          </p:cNvPr>
          <p:cNvSpPr>
            <a:spLocks noGrp="1"/>
          </p:cNvSpPr>
          <p:nvPr>
            <p:ph type="title"/>
          </p:nvPr>
        </p:nvSpPr>
        <p:spPr/>
        <p:txBody>
          <a:bodyPr/>
          <a:lstStyle/>
          <a:p>
            <a:r>
              <a:rPr lang="en-US" dirty="0">
                <a:solidFill>
                  <a:schemeClr val="bg1"/>
                </a:solidFill>
              </a:rPr>
              <a:t>Resolution</a:t>
            </a:r>
          </a:p>
        </p:txBody>
      </p:sp>
      <p:sp>
        <p:nvSpPr>
          <p:cNvPr id="3" name="Content Placeholder 2">
            <a:extLst>
              <a:ext uri="{FF2B5EF4-FFF2-40B4-BE49-F238E27FC236}">
                <a16:creationId xmlns:a16="http://schemas.microsoft.com/office/drawing/2014/main" id="{26E31FF3-1707-CC42-B5E4-9705577EA877}"/>
              </a:ext>
            </a:extLst>
          </p:cNvPr>
          <p:cNvSpPr>
            <a:spLocks noGrp="1"/>
          </p:cNvSpPr>
          <p:nvPr>
            <p:ph idx="1"/>
          </p:nvPr>
        </p:nvSpPr>
        <p:spPr>
          <a:xfrm>
            <a:off x="609600" y="1102328"/>
            <a:ext cx="10972800" cy="4525963"/>
          </a:xfrm>
        </p:spPr>
        <p:txBody>
          <a:bodyPr/>
          <a:lstStyle/>
          <a:p>
            <a:r>
              <a:rPr lang="en-US" dirty="0">
                <a:solidFill>
                  <a:schemeClr val="bg1"/>
                </a:solidFill>
              </a:rPr>
              <a:t>The patient had MOST LIKELY had a remote infection and was no longer contagious.  </a:t>
            </a:r>
          </a:p>
          <a:p>
            <a:endParaRPr lang="en-US" dirty="0">
              <a:solidFill>
                <a:schemeClr val="bg1"/>
              </a:solidFill>
            </a:endParaRPr>
          </a:p>
          <a:p>
            <a:r>
              <a:rPr lang="en-US" dirty="0">
                <a:solidFill>
                  <a:schemeClr val="bg1"/>
                </a:solidFill>
              </a:rPr>
              <a:t>BUT, if either of the first two scenarios had been the case, the caregivers that had been in contact with that patient would all have been exposed</a:t>
            </a:r>
          </a:p>
          <a:p>
            <a:endParaRPr lang="en-US" dirty="0">
              <a:solidFill>
                <a:schemeClr val="bg1"/>
              </a:solidFill>
            </a:endParaRPr>
          </a:p>
          <a:p>
            <a:r>
              <a:rPr lang="en-US" dirty="0">
                <a:solidFill>
                  <a:schemeClr val="bg1"/>
                </a:solidFill>
              </a:rPr>
              <a:t>There is NO PERFECT screening.  Always wear the appropriate PPE for the situation you are in.  </a:t>
            </a:r>
          </a:p>
        </p:txBody>
      </p:sp>
    </p:spTree>
    <p:extLst>
      <p:ext uri="{BB962C8B-B14F-4D97-AF65-F5344CB8AC3E}">
        <p14:creationId xmlns:p14="http://schemas.microsoft.com/office/powerpoint/2010/main" val="7923656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F7E28-34C2-1B40-8017-E7CD0D27672E}"/>
              </a:ext>
            </a:extLst>
          </p:cNvPr>
          <p:cNvSpPr>
            <a:spLocks noGrp="1"/>
          </p:cNvSpPr>
          <p:nvPr>
            <p:ph type="title"/>
          </p:nvPr>
        </p:nvSpPr>
        <p:spPr/>
        <p:txBody>
          <a:bodyPr/>
          <a:lstStyle/>
          <a:p>
            <a:r>
              <a:rPr lang="en-US" dirty="0">
                <a:solidFill>
                  <a:schemeClr val="bg1"/>
                </a:solidFill>
              </a:rPr>
              <a:t>Caring Reliably</a:t>
            </a:r>
          </a:p>
        </p:txBody>
      </p:sp>
      <p:sp>
        <p:nvSpPr>
          <p:cNvPr id="3" name="Content Placeholder 2">
            <a:extLst>
              <a:ext uri="{FF2B5EF4-FFF2-40B4-BE49-F238E27FC236}">
                <a16:creationId xmlns:a16="http://schemas.microsoft.com/office/drawing/2014/main" id="{B4E22472-6EA1-C94F-A174-4021DFE4ED6B}"/>
              </a:ext>
            </a:extLst>
          </p:cNvPr>
          <p:cNvSpPr>
            <a:spLocks noGrp="1"/>
          </p:cNvSpPr>
          <p:nvPr>
            <p:ph idx="1"/>
          </p:nvPr>
        </p:nvSpPr>
        <p:spPr>
          <a:xfrm>
            <a:off x="609600" y="1876096"/>
            <a:ext cx="10972800" cy="2963918"/>
          </a:xfrm>
        </p:spPr>
        <p:txBody>
          <a:bodyPr/>
          <a:lstStyle/>
          <a:p>
            <a:pPr marL="0" indent="0" algn="ctr">
              <a:buNone/>
            </a:pPr>
            <a:r>
              <a:rPr lang="en-US" sz="4800" b="1" dirty="0">
                <a:solidFill>
                  <a:schemeClr val="bg1"/>
                </a:solidFill>
              </a:rPr>
              <a:t>Know why and comply…</a:t>
            </a:r>
          </a:p>
          <a:p>
            <a:pPr marL="0" indent="0" algn="ctr">
              <a:buNone/>
            </a:pPr>
            <a:endParaRPr lang="en-US" dirty="0">
              <a:solidFill>
                <a:schemeClr val="bg1"/>
              </a:solidFill>
            </a:endParaRPr>
          </a:p>
          <a:p>
            <a:pPr marL="0" indent="0" algn="ctr">
              <a:buNone/>
            </a:pPr>
            <a:r>
              <a:rPr lang="en-US" i="1" dirty="0">
                <a:solidFill>
                  <a:schemeClr val="bg1"/>
                </a:solidFill>
              </a:rPr>
              <a:t>Follow the policy on PPE</a:t>
            </a:r>
          </a:p>
          <a:p>
            <a:pPr marL="0" indent="0" algn="ctr">
              <a:buNone/>
            </a:pPr>
            <a:r>
              <a:rPr lang="en-US" i="1" dirty="0">
                <a:solidFill>
                  <a:schemeClr val="bg1"/>
                </a:solidFill>
              </a:rPr>
              <a:t> </a:t>
            </a:r>
            <a:r>
              <a:rPr lang="en-US" b="1" i="1" dirty="0">
                <a:solidFill>
                  <a:schemeClr val="bg1"/>
                </a:solidFill>
              </a:rPr>
              <a:t>NOT</a:t>
            </a:r>
            <a:r>
              <a:rPr lang="en-US" i="1" dirty="0">
                <a:solidFill>
                  <a:schemeClr val="bg1"/>
                </a:solidFill>
              </a:rPr>
              <a:t> because it is a policy…</a:t>
            </a:r>
          </a:p>
          <a:p>
            <a:pPr marL="0" indent="0" algn="ctr">
              <a:buNone/>
            </a:pPr>
            <a:r>
              <a:rPr lang="en-US" i="1" dirty="0">
                <a:solidFill>
                  <a:schemeClr val="bg1"/>
                </a:solidFill>
              </a:rPr>
              <a:t>but because in an imperfect world, not doing so could be disastrous</a:t>
            </a:r>
          </a:p>
        </p:txBody>
      </p:sp>
    </p:spTree>
    <p:extLst>
      <p:ext uri="{BB962C8B-B14F-4D97-AF65-F5344CB8AC3E}">
        <p14:creationId xmlns:p14="http://schemas.microsoft.com/office/powerpoint/2010/main" val="26622851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15597</TotalTime>
  <Words>2837</Words>
  <Application>Microsoft Macintosh PowerPoint</Application>
  <PresentationFormat>Widescreen</PresentationFormat>
  <Paragraphs>474</Paragraphs>
  <Slides>67</Slides>
  <Notes>10</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67</vt:i4>
      </vt:variant>
    </vt:vector>
  </HeadingPairs>
  <TitlesOfParts>
    <vt:vector size="79" baseType="lpstr">
      <vt:lpstr>Arial</vt:lpstr>
      <vt:lpstr>Arial Narrow</vt:lpstr>
      <vt:lpstr>Calibri</vt:lpstr>
      <vt:lpstr>Georgia</vt:lpstr>
      <vt:lpstr>Helvetica Neue Medium</vt:lpstr>
      <vt:lpstr>Segoe UI</vt:lpstr>
      <vt:lpstr>Wingdings</vt:lpstr>
      <vt:lpstr>Covenant Health</vt:lpstr>
      <vt:lpstr>Custom Design</vt:lpstr>
      <vt:lpstr>1_Covenant Health</vt:lpstr>
      <vt:lpstr>3349UU_CF</vt:lpstr>
      <vt:lpstr>think-cell Slide</vt:lpstr>
      <vt:lpstr>Covenant Health Regional Update for Physicians</vt:lpstr>
      <vt:lpstr>Reflection</vt:lpstr>
      <vt:lpstr>Safety Story</vt:lpstr>
      <vt:lpstr>Situation</vt:lpstr>
      <vt:lpstr>Background</vt:lpstr>
      <vt:lpstr>Assessment:</vt:lpstr>
      <vt:lpstr>Recommendations</vt:lpstr>
      <vt:lpstr>Resolution</vt:lpstr>
      <vt:lpstr>Caring Reliably</vt:lpstr>
      <vt:lpstr>Current Regional Census</vt:lpstr>
      <vt:lpstr>Regional</vt:lpstr>
      <vt:lpstr>EMResources - Lubbock</vt:lpstr>
      <vt:lpstr>EMResources - Region</vt:lpstr>
      <vt:lpstr>Regional - Lubbock</vt:lpstr>
      <vt:lpstr>STATE</vt:lpstr>
      <vt:lpstr>STATE</vt:lpstr>
      <vt:lpstr>PUI/Confirmed cases-hospitalized</vt:lpstr>
      <vt:lpstr>PUI/Confirmed cases-hospitalized</vt:lpstr>
      <vt:lpstr>Surge Plan</vt:lpstr>
      <vt:lpstr>PowerPoint Presentation</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TESTING</vt:lpstr>
      <vt:lpstr>TESTING – STATEWIDE RESULTS</vt:lpstr>
      <vt:lpstr>Risky Activities</vt:lpstr>
      <vt:lpstr>PowerPoint Presentation</vt:lpstr>
      <vt:lpstr>System Mortality Results</vt:lpstr>
      <vt:lpstr>Returning to Operations</vt:lpstr>
      <vt:lpstr>COVID19-Hot Topics</vt:lpstr>
      <vt:lpstr>COVID19-Hot topics</vt:lpstr>
      <vt:lpstr>COVID19-Hot Topics</vt:lpstr>
      <vt:lpstr>VISITOR SCREENING</vt:lpstr>
      <vt:lpstr>VISITOR SCREENING</vt:lpstr>
      <vt:lpstr>CLARIFICATION</vt:lpstr>
      <vt:lpstr>Critical Inventory</vt:lpstr>
      <vt:lpstr>PowerPoint Presentation</vt:lpstr>
      <vt:lpstr>PowerPoint Presentation</vt:lpstr>
      <vt:lpstr>PowerPoint Presentation</vt:lpstr>
      <vt:lpstr>PowerPoint Presentation</vt:lpstr>
      <vt:lpstr>PowerPoint Presentation</vt:lpstr>
      <vt:lpstr>PowerPoint Presentation</vt:lpstr>
      <vt:lpstr>Pharmacy Update</vt:lpstr>
      <vt:lpstr>CHS COVID-19 Treatments</vt:lpstr>
      <vt:lpstr>CHS COVID-19 Treatments</vt:lpstr>
      <vt:lpstr>CHS COVID-19 Treatments</vt:lpstr>
      <vt:lpstr>Pharmacy Shortages/Allocations</vt:lpstr>
      <vt:lpstr>Differences in Approval Status</vt:lpstr>
      <vt:lpstr>FDA “Approved” Treatment?</vt:lpstr>
      <vt:lpstr>FDA “Approved” Treatment?</vt:lpstr>
      <vt:lpstr>Reminders to Physicians</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346</cp:revision>
  <cp:lastPrinted>2020-04-06T20:21:57Z</cp:lastPrinted>
  <dcterms:created xsi:type="dcterms:W3CDTF">2020-04-06T15:45:06Z</dcterms:created>
  <dcterms:modified xsi:type="dcterms:W3CDTF">2020-08-07T17:52:33Z</dcterms:modified>
</cp:coreProperties>
</file>