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4.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custom.xml" ContentType="application/vnd.openxmlformats-officedocument.custom-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59" r:id="rId5"/>
    <p:sldId id="260" r:id="rId6"/>
    <p:sldId id="263" r:id="rId7"/>
    <p:sldId id="257" r:id="rId8"/>
    <p:sldId id="279" r:id="rId9"/>
    <p:sldId id="258" r:id="rId10"/>
    <p:sldId id="264" r:id="rId11"/>
    <p:sldId id="281" r:id="rId12"/>
    <p:sldId id="273" r:id="rId13"/>
    <p:sldId id="282" r:id="rId14"/>
    <p:sldId id="274" r:id="rId15"/>
    <p:sldId id="283" r:id="rId16"/>
    <p:sldId id="276" r:id="rId17"/>
    <p:sldId id="275" r:id="rId18"/>
    <p:sldId id="277" r:id="rId19"/>
    <p:sldId id="286" r:id="rId20"/>
    <p:sldId id="278" r:id="rId21"/>
    <p:sldId id="285" r:id="rId22"/>
    <p:sldId id="280"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144" autoAdjust="0"/>
    <p:restoredTop sz="94660"/>
  </p:normalViewPr>
  <p:slideViewPr>
    <p:cSldViewPr snapToGrid="0">
      <p:cViewPr varScale="1">
        <p:scale>
          <a:sx n="114" d="100"/>
          <a:sy n="114" d="100"/>
        </p:scale>
        <p:origin x="40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 Id="rId30"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022BCB-E455-4BC3-A279-4315FC90F1F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6FC5FA7-AFC0-4670-9548-E54A7287E08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7F996B-B908-4425-B362-97CB46C8391B}"/>
              </a:ext>
            </a:extLst>
          </p:cNvPr>
          <p:cNvSpPr>
            <a:spLocks noGrp="1"/>
          </p:cNvSpPr>
          <p:nvPr>
            <p:ph type="dt" sz="half" idx="10"/>
          </p:nvPr>
        </p:nvSpPr>
        <p:spPr/>
        <p:txBody>
          <a:bodyPr/>
          <a:lstStyle/>
          <a:p>
            <a:fld id="{E375CF0F-771A-4BAC-B467-AAF83B0D02D2}" type="datetimeFigureOut">
              <a:rPr lang="en-US" smtClean="0"/>
              <a:t>2/24/2021</a:t>
            </a:fld>
            <a:endParaRPr lang="en-US" dirty="0"/>
          </a:p>
        </p:txBody>
      </p:sp>
      <p:sp>
        <p:nvSpPr>
          <p:cNvPr id="5" name="Footer Placeholder 4">
            <a:extLst>
              <a:ext uri="{FF2B5EF4-FFF2-40B4-BE49-F238E27FC236}">
                <a16:creationId xmlns:a16="http://schemas.microsoft.com/office/drawing/2014/main" id="{6253595B-3BB1-4CBB-845B-64AC3AF8007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47D8F27-C91C-4AE7-A7C6-D27FF25D804E}"/>
              </a:ext>
            </a:extLst>
          </p:cNvPr>
          <p:cNvSpPr>
            <a:spLocks noGrp="1"/>
          </p:cNvSpPr>
          <p:nvPr>
            <p:ph type="sldNum" sz="quarter" idx="12"/>
          </p:nvPr>
        </p:nvSpPr>
        <p:spPr/>
        <p:txBody>
          <a:bodyPr/>
          <a:lstStyle/>
          <a:p>
            <a:fld id="{D7D79EB4-E424-4AEF-85EB-97E4DE04357C}" type="slidenum">
              <a:rPr lang="en-US" smtClean="0"/>
              <a:t>‹#›</a:t>
            </a:fld>
            <a:endParaRPr lang="en-US" dirty="0"/>
          </a:p>
        </p:txBody>
      </p:sp>
    </p:spTree>
    <p:extLst>
      <p:ext uri="{BB962C8B-B14F-4D97-AF65-F5344CB8AC3E}">
        <p14:creationId xmlns:p14="http://schemas.microsoft.com/office/powerpoint/2010/main" val="39905596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FCA44-6B91-417B-8A9D-21D8FFC6FD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D49B54E-23D1-4E13-9E35-1E114495207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54A6AE-E20D-4E4B-BA5F-65773B4F9B8D}"/>
              </a:ext>
            </a:extLst>
          </p:cNvPr>
          <p:cNvSpPr>
            <a:spLocks noGrp="1"/>
          </p:cNvSpPr>
          <p:nvPr>
            <p:ph type="dt" sz="half" idx="10"/>
          </p:nvPr>
        </p:nvSpPr>
        <p:spPr/>
        <p:txBody>
          <a:bodyPr/>
          <a:lstStyle/>
          <a:p>
            <a:fld id="{E375CF0F-771A-4BAC-B467-AAF83B0D02D2}" type="datetimeFigureOut">
              <a:rPr lang="en-US" smtClean="0"/>
              <a:t>2/24/2021</a:t>
            </a:fld>
            <a:endParaRPr lang="en-US" dirty="0"/>
          </a:p>
        </p:txBody>
      </p:sp>
      <p:sp>
        <p:nvSpPr>
          <p:cNvPr id="5" name="Footer Placeholder 4">
            <a:extLst>
              <a:ext uri="{FF2B5EF4-FFF2-40B4-BE49-F238E27FC236}">
                <a16:creationId xmlns:a16="http://schemas.microsoft.com/office/drawing/2014/main" id="{77999396-C8FC-4022-AFF2-69CBB92EC42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1F00E72-77A0-4086-839D-EC00BED4B0A4}"/>
              </a:ext>
            </a:extLst>
          </p:cNvPr>
          <p:cNvSpPr>
            <a:spLocks noGrp="1"/>
          </p:cNvSpPr>
          <p:nvPr>
            <p:ph type="sldNum" sz="quarter" idx="12"/>
          </p:nvPr>
        </p:nvSpPr>
        <p:spPr/>
        <p:txBody>
          <a:bodyPr/>
          <a:lstStyle/>
          <a:p>
            <a:fld id="{D7D79EB4-E424-4AEF-85EB-97E4DE04357C}" type="slidenum">
              <a:rPr lang="en-US" smtClean="0"/>
              <a:t>‹#›</a:t>
            </a:fld>
            <a:endParaRPr lang="en-US" dirty="0"/>
          </a:p>
        </p:txBody>
      </p:sp>
    </p:spTree>
    <p:extLst>
      <p:ext uri="{BB962C8B-B14F-4D97-AF65-F5344CB8AC3E}">
        <p14:creationId xmlns:p14="http://schemas.microsoft.com/office/powerpoint/2010/main" val="10365688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AFB1246-9528-42C9-9F67-286C9EEEA3D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A44D2FE-AAD9-4051-BDDD-D38A248951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C3514A-AD4B-4CB5-B0D5-B487006B8DAA}"/>
              </a:ext>
            </a:extLst>
          </p:cNvPr>
          <p:cNvSpPr>
            <a:spLocks noGrp="1"/>
          </p:cNvSpPr>
          <p:nvPr>
            <p:ph type="dt" sz="half" idx="10"/>
          </p:nvPr>
        </p:nvSpPr>
        <p:spPr/>
        <p:txBody>
          <a:bodyPr/>
          <a:lstStyle/>
          <a:p>
            <a:fld id="{E375CF0F-771A-4BAC-B467-AAF83B0D02D2}" type="datetimeFigureOut">
              <a:rPr lang="en-US" smtClean="0"/>
              <a:t>2/24/2021</a:t>
            </a:fld>
            <a:endParaRPr lang="en-US" dirty="0"/>
          </a:p>
        </p:txBody>
      </p:sp>
      <p:sp>
        <p:nvSpPr>
          <p:cNvPr id="5" name="Footer Placeholder 4">
            <a:extLst>
              <a:ext uri="{FF2B5EF4-FFF2-40B4-BE49-F238E27FC236}">
                <a16:creationId xmlns:a16="http://schemas.microsoft.com/office/drawing/2014/main" id="{87703DB2-D5A7-4B35-BD97-6690EB0070C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5B72A78-5BF4-479C-967A-4C49684A80C5}"/>
              </a:ext>
            </a:extLst>
          </p:cNvPr>
          <p:cNvSpPr>
            <a:spLocks noGrp="1"/>
          </p:cNvSpPr>
          <p:nvPr>
            <p:ph type="sldNum" sz="quarter" idx="12"/>
          </p:nvPr>
        </p:nvSpPr>
        <p:spPr/>
        <p:txBody>
          <a:bodyPr/>
          <a:lstStyle/>
          <a:p>
            <a:fld id="{D7D79EB4-E424-4AEF-85EB-97E4DE04357C}" type="slidenum">
              <a:rPr lang="en-US" smtClean="0"/>
              <a:t>‹#›</a:t>
            </a:fld>
            <a:endParaRPr lang="en-US" dirty="0"/>
          </a:p>
        </p:txBody>
      </p:sp>
    </p:spTree>
    <p:extLst>
      <p:ext uri="{BB962C8B-B14F-4D97-AF65-F5344CB8AC3E}">
        <p14:creationId xmlns:p14="http://schemas.microsoft.com/office/powerpoint/2010/main" val="1357918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049F3-4D3A-4E0E-B0BC-EE6057A72C9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609C8E-5A67-4439-A9C2-6F022024658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A50BA92-04D1-44A5-A8EC-2A6AB225F704}"/>
              </a:ext>
            </a:extLst>
          </p:cNvPr>
          <p:cNvSpPr>
            <a:spLocks noGrp="1"/>
          </p:cNvSpPr>
          <p:nvPr>
            <p:ph type="dt" sz="half" idx="10"/>
          </p:nvPr>
        </p:nvSpPr>
        <p:spPr/>
        <p:txBody>
          <a:bodyPr/>
          <a:lstStyle/>
          <a:p>
            <a:fld id="{E375CF0F-771A-4BAC-B467-AAF83B0D02D2}" type="datetimeFigureOut">
              <a:rPr lang="en-US" smtClean="0"/>
              <a:t>2/24/2021</a:t>
            </a:fld>
            <a:endParaRPr lang="en-US" dirty="0"/>
          </a:p>
        </p:txBody>
      </p:sp>
      <p:sp>
        <p:nvSpPr>
          <p:cNvPr id="5" name="Footer Placeholder 4">
            <a:extLst>
              <a:ext uri="{FF2B5EF4-FFF2-40B4-BE49-F238E27FC236}">
                <a16:creationId xmlns:a16="http://schemas.microsoft.com/office/drawing/2014/main" id="{AF706DAA-3D79-4E6E-A80B-7BE157A5AF7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61DD806-D046-428A-A7F0-D6EDC1EFB7E7}"/>
              </a:ext>
            </a:extLst>
          </p:cNvPr>
          <p:cNvSpPr>
            <a:spLocks noGrp="1"/>
          </p:cNvSpPr>
          <p:nvPr>
            <p:ph type="sldNum" sz="quarter" idx="12"/>
          </p:nvPr>
        </p:nvSpPr>
        <p:spPr/>
        <p:txBody>
          <a:bodyPr/>
          <a:lstStyle/>
          <a:p>
            <a:fld id="{D7D79EB4-E424-4AEF-85EB-97E4DE04357C}" type="slidenum">
              <a:rPr lang="en-US" smtClean="0"/>
              <a:t>‹#›</a:t>
            </a:fld>
            <a:endParaRPr lang="en-US" dirty="0"/>
          </a:p>
        </p:txBody>
      </p:sp>
    </p:spTree>
    <p:extLst>
      <p:ext uri="{BB962C8B-B14F-4D97-AF65-F5344CB8AC3E}">
        <p14:creationId xmlns:p14="http://schemas.microsoft.com/office/powerpoint/2010/main" val="20917559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08C38-32B2-42BD-B444-4B3B0EC0CC5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D1024BC-6BAA-4569-91F6-A28F47EB91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C7BEE65-34EF-48FE-94F8-6CB663A042D3}"/>
              </a:ext>
            </a:extLst>
          </p:cNvPr>
          <p:cNvSpPr>
            <a:spLocks noGrp="1"/>
          </p:cNvSpPr>
          <p:nvPr>
            <p:ph type="dt" sz="half" idx="10"/>
          </p:nvPr>
        </p:nvSpPr>
        <p:spPr/>
        <p:txBody>
          <a:bodyPr/>
          <a:lstStyle/>
          <a:p>
            <a:fld id="{E375CF0F-771A-4BAC-B467-AAF83B0D02D2}" type="datetimeFigureOut">
              <a:rPr lang="en-US" smtClean="0"/>
              <a:t>2/24/2021</a:t>
            </a:fld>
            <a:endParaRPr lang="en-US" dirty="0"/>
          </a:p>
        </p:txBody>
      </p:sp>
      <p:sp>
        <p:nvSpPr>
          <p:cNvPr id="5" name="Footer Placeholder 4">
            <a:extLst>
              <a:ext uri="{FF2B5EF4-FFF2-40B4-BE49-F238E27FC236}">
                <a16:creationId xmlns:a16="http://schemas.microsoft.com/office/drawing/2014/main" id="{79EB9026-0CEA-418A-88A0-D811C47074F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0A92FD4-F41C-484B-B211-A9313B39AB47}"/>
              </a:ext>
            </a:extLst>
          </p:cNvPr>
          <p:cNvSpPr>
            <a:spLocks noGrp="1"/>
          </p:cNvSpPr>
          <p:nvPr>
            <p:ph type="sldNum" sz="quarter" idx="12"/>
          </p:nvPr>
        </p:nvSpPr>
        <p:spPr/>
        <p:txBody>
          <a:bodyPr/>
          <a:lstStyle/>
          <a:p>
            <a:fld id="{D7D79EB4-E424-4AEF-85EB-97E4DE04357C}" type="slidenum">
              <a:rPr lang="en-US" smtClean="0"/>
              <a:t>‹#›</a:t>
            </a:fld>
            <a:endParaRPr lang="en-US" dirty="0"/>
          </a:p>
        </p:txBody>
      </p:sp>
    </p:spTree>
    <p:extLst>
      <p:ext uri="{BB962C8B-B14F-4D97-AF65-F5344CB8AC3E}">
        <p14:creationId xmlns:p14="http://schemas.microsoft.com/office/powerpoint/2010/main" val="33862198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81FB80-2116-4E7B-B622-9C5BBFC30F7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4A91183-5DF0-4293-934A-FB7C98AF256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CB95FE4-94DA-4230-BF89-916483B733B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33F7FC6-18E7-4639-9E82-3AB1FCD73238}"/>
              </a:ext>
            </a:extLst>
          </p:cNvPr>
          <p:cNvSpPr>
            <a:spLocks noGrp="1"/>
          </p:cNvSpPr>
          <p:nvPr>
            <p:ph type="dt" sz="half" idx="10"/>
          </p:nvPr>
        </p:nvSpPr>
        <p:spPr/>
        <p:txBody>
          <a:bodyPr/>
          <a:lstStyle/>
          <a:p>
            <a:fld id="{E375CF0F-771A-4BAC-B467-AAF83B0D02D2}" type="datetimeFigureOut">
              <a:rPr lang="en-US" smtClean="0"/>
              <a:t>2/24/2021</a:t>
            </a:fld>
            <a:endParaRPr lang="en-US" dirty="0"/>
          </a:p>
        </p:txBody>
      </p:sp>
      <p:sp>
        <p:nvSpPr>
          <p:cNvPr id="6" name="Footer Placeholder 5">
            <a:extLst>
              <a:ext uri="{FF2B5EF4-FFF2-40B4-BE49-F238E27FC236}">
                <a16:creationId xmlns:a16="http://schemas.microsoft.com/office/drawing/2014/main" id="{54BA5DC1-743C-4C6F-B544-8AC12110697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92FB78B-4D07-4691-AAFA-7E11E8692BF2}"/>
              </a:ext>
            </a:extLst>
          </p:cNvPr>
          <p:cNvSpPr>
            <a:spLocks noGrp="1"/>
          </p:cNvSpPr>
          <p:nvPr>
            <p:ph type="sldNum" sz="quarter" idx="12"/>
          </p:nvPr>
        </p:nvSpPr>
        <p:spPr/>
        <p:txBody>
          <a:bodyPr/>
          <a:lstStyle/>
          <a:p>
            <a:fld id="{D7D79EB4-E424-4AEF-85EB-97E4DE04357C}" type="slidenum">
              <a:rPr lang="en-US" smtClean="0"/>
              <a:t>‹#›</a:t>
            </a:fld>
            <a:endParaRPr lang="en-US" dirty="0"/>
          </a:p>
        </p:txBody>
      </p:sp>
    </p:spTree>
    <p:extLst>
      <p:ext uri="{BB962C8B-B14F-4D97-AF65-F5344CB8AC3E}">
        <p14:creationId xmlns:p14="http://schemas.microsoft.com/office/powerpoint/2010/main" val="2838455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71F8F-B55E-4F33-9D81-DEEDA4DB837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C21A733-D546-4CFB-AA2F-2D31F0E542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F524810-CF70-4196-A9DF-1E474C4A8EC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2475C3C-F449-4C08-AA73-B0C5A2DF833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5DBCCD1-4586-46E7-AFFB-8EB6A58CDAC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59F972F-9D80-4F54-BB14-B035F2EB01C4}"/>
              </a:ext>
            </a:extLst>
          </p:cNvPr>
          <p:cNvSpPr>
            <a:spLocks noGrp="1"/>
          </p:cNvSpPr>
          <p:nvPr>
            <p:ph type="dt" sz="half" idx="10"/>
          </p:nvPr>
        </p:nvSpPr>
        <p:spPr/>
        <p:txBody>
          <a:bodyPr/>
          <a:lstStyle/>
          <a:p>
            <a:fld id="{E375CF0F-771A-4BAC-B467-AAF83B0D02D2}" type="datetimeFigureOut">
              <a:rPr lang="en-US" smtClean="0"/>
              <a:t>2/24/2021</a:t>
            </a:fld>
            <a:endParaRPr lang="en-US" dirty="0"/>
          </a:p>
        </p:txBody>
      </p:sp>
      <p:sp>
        <p:nvSpPr>
          <p:cNvPr id="8" name="Footer Placeholder 7">
            <a:extLst>
              <a:ext uri="{FF2B5EF4-FFF2-40B4-BE49-F238E27FC236}">
                <a16:creationId xmlns:a16="http://schemas.microsoft.com/office/drawing/2014/main" id="{3F382B5B-9FEB-4036-883E-E1D1BC7499A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38887B53-DA87-450D-AF01-10A810759526}"/>
              </a:ext>
            </a:extLst>
          </p:cNvPr>
          <p:cNvSpPr>
            <a:spLocks noGrp="1"/>
          </p:cNvSpPr>
          <p:nvPr>
            <p:ph type="sldNum" sz="quarter" idx="12"/>
          </p:nvPr>
        </p:nvSpPr>
        <p:spPr/>
        <p:txBody>
          <a:bodyPr/>
          <a:lstStyle/>
          <a:p>
            <a:fld id="{D7D79EB4-E424-4AEF-85EB-97E4DE04357C}" type="slidenum">
              <a:rPr lang="en-US" smtClean="0"/>
              <a:t>‹#›</a:t>
            </a:fld>
            <a:endParaRPr lang="en-US" dirty="0"/>
          </a:p>
        </p:txBody>
      </p:sp>
    </p:spTree>
    <p:extLst>
      <p:ext uri="{BB962C8B-B14F-4D97-AF65-F5344CB8AC3E}">
        <p14:creationId xmlns:p14="http://schemas.microsoft.com/office/powerpoint/2010/main" val="19849863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36BE0-4BBC-4324-A554-B7480F4B353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090A109-A74C-4CAA-A14F-D259B6E8EB7D}"/>
              </a:ext>
            </a:extLst>
          </p:cNvPr>
          <p:cNvSpPr>
            <a:spLocks noGrp="1"/>
          </p:cNvSpPr>
          <p:nvPr>
            <p:ph type="dt" sz="half" idx="10"/>
          </p:nvPr>
        </p:nvSpPr>
        <p:spPr/>
        <p:txBody>
          <a:bodyPr/>
          <a:lstStyle/>
          <a:p>
            <a:fld id="{E375CF0F-771A-4BAC-B467-AAF83B0D02D2}" type="datetimeFigureOut">
              <a:rPr lang="en-US" smtClean="0"/>
              <a:t>2/24/2021</a:t>
            </a:fld>
            <a:endParaRPr lang="en-US" dirty="0"/>
          </a:p>
        </p:txBody>
      </p:sp>
      <p:sp>
        <p:nvSpPr>
          <p:cNvPr id="4" name="Footer Placeholder 3">
            <a:extLst>
              <a:ext uri="{FF2B5EF4-FFF2-40B4-BE49-F238E27FC236}">
                <a16:creationId xmlns:a16="http://schemas.microsoft.com/office/drawing/2014/main" id="{4EBA0D11-C6BF-43C8-AF52-4A95FF3812B5}"/>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33FA9B1-C41F-4C69-8EB0-5BF0F61C51B9}"/>
              </a:ext>
            </a:extLst>
          </p:cNvPr>
          <p:cNvSpPr>
            <a:spLocks noGrp="1"/>
          </p:cNvSpPr>
          <p:nvPr>
            <p:ph type="sldNum" sz="quarter" idx="12"/>
          </p:nvPr>
        </p:nvSpPr>
        <p:spPr/>
        <p:txBody>
          <a:bodyPr/>
          <a:lstStyle/>
          <a:p>
            <a:fld id="{D7D79EB4-E424-4AEF-85EB-97E4DE04357C}" type="slidenum">
              <a:rPr lang="en-US" smtClean="0"/>
              <a:t>‹#›</a:t>
            </a:fld>
            <a:endParaRPr lang="en-US" dirty="0"/>
          </a:p>
        </p:txBody>
      </p:sp>
    </p:spTree>
    <p:extLst>
      <p:ext uri="{BB962C8B-B14F-4D97-AF65-F5344CB8AC3E}">
        <p14:creationId xmlns:p14="http://schemas.microsoft.com/office/powerpoint/2010/main" val="1444864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112F10-63C2-42A8-B33C-A7A943B4A377}"/>
              </a:ext>
            </a:extLst>
          </p:cNvPr>
          <p:cNvSpPr>
            <a:spLocks noGrp="1"/>
          </p:cNvSpPr>
          <p:nvPr>
            <p:ph type="dt" sz="half" idx="10"/>
          </p:nvPr>
        </p:nvSpPr>
        <p:spPr/>
        <p:txBody>
          <a:bodyPr/>
          <a:lstStyle/>
          <a:p>
            <a:fld id="{E375CF0F-771A-4BAC-B467-AAF83B0D02D2}" type="datetimeFigureOut">
              <a:rPr lang="en-US" smtClean="0"/>
              <a:t>2/24/2021</a:t>
            </a:fld>
            <a:endParaRPr lang="en-US" dirty="0"/>
          </a:p>
        </p:txBody>
      </p:sp>
      <p:sp>
        <p:nvSpPr>
          <p:cNvPr id="3" name="Footer Placeholder 2">
            <a:extLst>
              <a:ext uri="{FF2B5EF4-FFF2-40B4-BE49-F238E27FC236}">
                <a16:creationId xmlns:a16="http://schemas.microsoft.com/office/drawing/2014/main" id="{091786BE-208F-4AD8-8E51-AC0085C3D86D}"/>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2769523-48B9-4449-8188-F324BDFF2853}"/>
              </a:ext>
            </a:extLst>
          </p:cNvPr>
          <p:cNvSpPr>
            <a:spLocks noGrp="1"/>
          </p:cNvSpPr>
          <p:nvPr>
            <p:ph type="sldNum" sz="quarter" idx="12"/>
          </p:nvPr>
        </p:nvSpPr>
        <p:spPr/>
        <p:txBody>
          <a:bodyPr/>
          <a:lstStyle/>
          <a:p>
            <a:fld id="{D7D79EB4-E424-4AEF-85EB-97E4DE04357C}" type="slidenum">
              <a:rPr lang="en-US" smtClean="0"/>
              <a:t>‹#›</a:t>
            </a:fld>
            <a:endParaRPr lang="en-US" dirty="0"/>
          </a:p>
        </p:txBody>
      </p:sp>
    </p:spTree>
    <p:extLst>
      <p:ext uri="{BB962C8B-B14F-4D97-AF65-F5344CB8AC3E}">
        <p14:creationId xmlns:p14="http://schemas.microsoft.com/office/powerpoint/2010/main" val="3525049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172BD-17F7-4C46-BE08-74B9413875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0E9A0A5-C4B5-4552-9179-AAF929ABBE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213C4D9-59AD-40F2-93B7-9CEFA3F2E05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D4BAAC6-0CC1-482F-9BBD-E8B9FA29C6E4}"/>
              </a:ext>
            </a:extLst>
          </p:cNvPr>
          <p:cNvSpPr>
            <a:spLocks noGrp="1"/>
          </p:cNvSpPr>
          <p:nvPr>
            <p:ph type="dt" sz="half" idx="10"/>
          </p:nvPr>
        </p:nvSpPr>
        <p:spPr/>
        <p:txBody>
          <a:bodyPr/>
          <a:lstStyle/>
          <a:p>
            <a:fld id="{E375CF0F-771A-4BAC-B467-AAF83B0D02D2}" type="datetimeFigureOut">
              <a:rPr lang="en-US" smtClean="0"/>
              <a:t>2/24/2021</a:t>
            </a:fld>
            <a:endParaRPr lang="en-US" dirty="0"/>
          </a:p>
        </p:txBody>
      </p:sp>
      <p:sp>
        <p:nvSpPr>
          <p:cNvPr id="6" name="Footer Placeholder 5">
            <a:extLst>
              <a:ext uri="{FF2B5EF4-FFF2-40B4-BE49-F238E27FC236}">
                <a16:creationId xmlns:a16="http://schemas.microsoft.com/office/drawing/2014/main" id="{E54A5B47-9732-4901-BAA3-E02046E7A32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FFB0893-2BF7-49DD-B63A-EEAD1011F33F}"/>
              </a:ext>
            </a:extLst>
          </p:cNvPr>
          <p:cNvSpPr>
            <a:spLocks noGrp="1"/>
          </p:cNvSpPr>
          <p:nvPr>
            <p:ph type="sldNum" sz="quarter" idx="12"/>
          </p:nvPr>
        </p:nvSpPr>
        <p:spPr/>
        <p:txBody>
          <a:bodyPr/>
          <a:lstStyle/>
          <a:p>
            <a:fld id="{D7D79EB4-E424-4AEF-85EB-97E4DE04357C}" type="slidenum">
              <a:rPr lang="en-US" smtClean="0"/>
              <a:t>‹#›</a:t>
            </a:fld>
            <a:endParaRPr lang="en-US" dirty="0"/>
          </a:p>
        </p:txBody>
      </p:sp>
    </p:spTree>
    <p:extLst>
      <p:ext uri="{BB962C8B-B14F-4D97-AF65-F5344CB8AC3E}">
        <p14:creationId xmlns:p14="http://schemas.microsoft.com/office/powerpoint/2010/main" val="3578399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8E074-A9A6-4C36-B2CF-15583AAFD9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F76CC0F-6BDA-4983-B64E-22641D79C2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63F2C497-8487-484D-BC43-4AFCD11349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BAAF197-2F3C-4F95-87DB-9E190D85436A}"/>
              </a:ext>
            </a:extLst>
          </p:cNvPr>
          <p:cNvSpPr>
            <a:spLocks noGrp="1"/>
          </p:cNvSpPr>
          <p:nvPr>
            <p:ph type="dt" sz="half" idx="10"/>
          </p:nvPr>
        </p:nvSpPr>
        <p:spPr/>
        <p:txBody>
          <a:bodyPr/>
          <a:lstStyle/>
          <a:p>
            <a:fld id="{E375CF0F-771A-4BAC-B467-AAF83B0D02D2}" type="datetimeFigureOut">
              <a:rPr lang="en-US" smtClean="0"/>
              <a:t>2/24/2021</a:t>
            </a:fld>
            <a:endParaRPr lang="en-US" dirty="0"/>
          </a:p>
        </p:txBody>
      </p:sp>
      <p:sp>
        <p:nvSpPr>
          <p:cNvPr id="6" name="Footer Placeholder 5">
            <a:extLst>
              <a:ext uri="{FF2B5EF4-FFF2-40B4-BE49-F238E27FC236}">
                <a16:creationId xmlns:a16="http://schemas.microsoft.com/office/drawing/2014/main" id="{89F1D12D-6495-4038-AA39-1BA3D415A3E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13B6A98-1024-4E07-B618-838F0052F775}"/>
              </a:ext>
            </a:extLst>
          </p:cNvPr>
          <p:cNvSpPr>
            <a:spLocks noGrp="1"/>
          </p:cNvSpPr>
          <p:nvPr>
            <p:ph type="sldNum" sz="quarter" idx="12"/>
          </p:nvPr>
        </p:nvSpPr>
        <p:spPr/>
        <p:txBody>
          <a:bodyPr/>
          <a:lstStyle/>
          <a:p>
            <a:fld id="{D7D79EB4-E424-4AEF-85EB-97E4DE04357C}" type="slidenum">
              <a:rPr lang="en-US" smtClean="0"/>
              <a:t>‹#›</a:t>
            </a:fld>
            <a:endParaRPr lang="en-US" dirty="0"/>
          </a:p>
        </p:txBody>
      </p:sp>
    </p:spTree>
    <p:extLst>
      <p:ext uri="{BB962C8B-B14F-4D97-AF65-F5344CB8AC3E}">
        <p14:creationId xmlns:p14="http://schemas.microsoft.com/office/powerpoint/2010/main" val="215319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1DD394C-3006-49D5-BBBF-4723F9ADC0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34CF7DC-89BB-4911-9503-9AC72D3669B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C71483-E5E3-40B3-A4E6-3DD64E79C65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75CF0F-771A-4BAC-B467-AAF83B0D02D2}" type="datetimeFigureOut">
              <a:rPr lang="en-US" smtClean="0"/>
              <a:t>2/24/2021</a:t>
            </a:fld>
            <a:endParaRPr lang="en-US" dirty="0"/>
          </a:p>
        </p:txBody>
      </p:sp>
      <p:sp>
        <p:nvSpPr>
          <p:cNvPr id="5" name="Footer Placeholder 4">
            <a:extLst>
              <a:ext uri="{FF2B5EF4-FFF2-40B4-BE49-F238E27FC236}">
                <a16:creationId xmlns:a16="http://schemas.microsoft.com/office/drawing/2014/main" id="{1F1B3FD7-962E-459D-85A5-DB19BE4A09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C42F0757-2228-46C5-99C1-E7564226166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D79EB4-E424-4AEF-85EB-97E4DE04357C}" type="slidenum">
              <a:rPr lang="en-US" smtClean="0"/>
              <a:t>‹#›</a:t>
            </a:fld>
            <a:endParaRPr lang="en-US" dirty="0"/>
          </a:p>
        </p:txBody>
      </p:sp>
    </p:spTree>
    <p:extLst>
      <p:ext uri="{BB962C8B-B14F-4D97-AF65-F5344CB8AC3E}">
        <p14:creationId xmlns:p14="http://schemas.microsoft.com/office/powerpoint/2010/main" val="24373502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eannc.com/announcements/attachment/awesome-bright-autumn-scenery-wallpaper1366x76861883/" TargetMode="External"/><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A view of a mountain&#10;&#10;Description automatically generated">
            <a:extLst>
              <a:ext uri="{FF2B5EF4-FFF2-40B4-BE49-F238E27FC236}">
                <a16:creationId xmlns:a16="http://schemas.microsoft.com/office/drawing/2014/main" id="{E6D41969-46DB-4C68-A79D-6D359D50267F}"/>
              </a:ext>
            </a:extLst>
          </p:cNvPr>
          <p:cNvPicPr>
            <a:picLocks noChangeAspect="1"/>
          </p:cNvPicPr>
          <p:nvPr/>
        </p:nvPicPr>
        <p:blipFill rotWithShape="1">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rcRect/>
          <a:stretch/>
        </p:blipFill>
        <p:spPr>
          <a:xfrm>
            <a:off x="-3047" y="10"/>
            <a:ext cx="12191999" cy="6857990"/>
          </a:xfrm>
          <a:prstGeom prst="rect">
            <a:avLst/>
          </a:prstGeom>
        </p:spPr>
      </p:pic>
      <p:sp>
        <p:nvSpPr>
          <p:cNvPr id="12" name="Rectangle 11">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205AFBE-BB9E-4EFF-AD54-24B48A405CDA}"/>
              </a:ext>
            </a:extLst>
          </p:cNvPr>
          <p:cNvSpPr>
            <a:spLocks noGrp="1"/>
          </p:cNvSpPr>
          <p:nvPr>
            <p:ph type="ctrTitle"/>
          </p:nvPr>
        </p:nvSpPr>
        <p:spPr>
          <a:xfrm>
            <a:off x="1097280" y="325550"/>
            <a:ext cx="10058400" cy="3574778"/>
          </a:xfrm>
          <a:effectLst>
            <a:outerShdw blurRad="50800" dist="38100" dir="2700000" algn="tl" rotWithShape="0">
              <a:prstClr val="black">
                <a:alpha val="40000"/>
              </a:prstClr>
            </a:outerShdw>
          </a:effectLst>
        </p:spPr>
        <p:txBody>
          <a:bodyPr>
            <a:normAutofit/>
          </a:bodyPr>
          <a:lstStyle/>
          <a:p>
            <a:r>
              <a:rPr lang="en-US" sz="5200" b="1" dirty="0">
                <a:solidFill>
                  <a:srgbClr val="FFFFFF"/>
                </a:solidFill>
              </a:rPr>
              <a:t>Inpatient DNR Orders</a:t>
            </a:r>
          </a:p>
        </p:txBody>
      </p:sp>
      <p:sp>
        <p:nvSpPr>
          <p:cNvPr id="3" name="Subtitle 2">
            <a:extLst>
              <a:ext uri="{FF2B5EF4-FFF2-40B4-BE49-F238E27FC236}">
                <a16:creationId xmlns:a16="http://schemas.microsoft.com/office/drawing/2014/main" id="{2CFF4B90-18D8-4A63-BBE2-0F8ADD511BC8}"/>
              </a:ext>
            </a:extLst>
          </p:cNvPr>
          <p:cNvSpPr>
            <a:spLocks noGrp="1"/>
          </p:cNvSpPr>
          <p:nvPr>
            <p:ph type="subTitle" idx="1"/>
          </p:nvPr>
        </p:nvSpPr>
        <p:spPr>
          <a:xfrm>
            <a:off x="1100051" y="4072043"/>
            <a:ext cx="10058400" cy="1282707"/>
          </a:xfrm>
          <a:effectLst>
            <a:outerShdw blurRad="50800" dist="38100" dir="2700000" algn="tl" rotWithShape="0">
              <a:prstClr val="black">
                <a:alpha val="40000"/>
              </a:prstClr>
            </a:outerShdw>
          </a:effectLst>
        </p:spPr>
        <p:txBody>
          <a:bodyPr>
            <a:normAutofit/>
          </a:bodyPr>
          <a:lstStyle/>
          <a:p>
            <a:r>
              <a:rPr lang="en-US" dirty="0">
                <a:solidFill>
                  <a:srgbClr val="FFFFFF"/>
                </a:solidFill>
              </a:rPr>
              <a:t>Lindzi Timberlake, Associate Counsel</a:t>
            </a:r>
          </a:p>
          <a:p>
            <a:r>
              <a:rPr lang="en-US" dirty="0">
                <a:solidFill>
                  <a:srgbClr val="FFFFFF"/>
                </a:solidFill>
              </a:rPr>
              <a:t>Sandy Slaton, Risk Management Director</a:t>
            </a:r>
          </a:p>
        </p:txBody>
      </p:sp>
    </p:spTree>
    <p:extLst>
      <p:ext uri="{BB962C8B-B14F-4D97-AF65-F5344CB8AC3E}">
        <p14:creationId xmlns:p14="http://schemas.microsoft.com/office/powerpoint/2010/main" val="26450383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7895A40-19A4-42D6-9D30-DBC1E8002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11067024"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7BF3C81-D0B1-48FF-9C39-3E6424B2733A}"/>
              </a:ext>
            </a:extLst>
          </p:cNvPr>
          <p:cNvSpPr>
            <a:spLocks noGrp="1"/>
          </p:cNvSpPr>
          <p:nvPr>
            <p:ph type="title"/>
          </p:nvPr>
        </p:nvSpPr>
        <p:spPr>
          <a:xfrm>
            <a:off x="793980" y="396719"/>
            <a:ext cx="9910296" cy="4737479"/>
          </a:xfrm>
        </p:spPr>
        <p:txBody>
          <a:bodyPr vert="horz" lIns="91440" tIns="45720" rIns="91440" bIns="45720" rtlCol="0" anchor="t">
            <a:normAutofit fontScale="90000"/>
          </a:bodyPr>
          <a:lstStyle/>
          <a:p>
            <a:br>
              <a:rPr lang="en-US" sz="2800" b="1" kern="1200" dirty="0">
                <a:solidFill>
                  <a:schemeClr val="tx1"/>
                </a:solidFill>
                <a:latin typeface="+mj-lt"/>
                <a:ea typeface="+mj-ea"/>
                <a:cs typeface="+mj-cs"/>
              </a:rPr>
            </a:br>
            <a:br>
              <a:rPr lang="en-US" sz="2800" b="1" kern="1200" dirty="0">
                <a:solidFill>
                  <a:schemeClr val="tx1"/>
                </a:solidFill>
                <a:latin typeface="+mj-lt"/>
                <a:ea typeface="+mj-ea"/>
                <a:cs typeface="+mj-cs"/>
              </a:rPr>
            </a:br>
            <a:r>
              <a:rPr lang="en-US" sz="3100" b="1" u="sng" kern="1200" dirty="0">
                <a:solidFill>
                  <a:schemeClr val="tx1"/>
                </a:solidFill>
                <a:latin typeface="+mj-lt"/>
                <a:ea typeface="+mj-ea"/>
                <a:cs typeface="+mj-cs"/>
              </a:rPr>
              <a:t>Written declaration by pt with decisional capacity</a:t>
            </a:r>
            <a:br>
              <a:rPr lang="en-US" sz="2800" b="1" kern="1200" dirty="0">
                <a:solidFill>
                  <a:schemeClr val="tx1"/>
                </a:solidFill>
                <a:latin typeface="+mj-lt"/>
                <a:ea typeface="+mj-ea"/>
                <a:cs typeface="+mj-cs"/>
              </a:rPr>
            </a:br>
            <a:br>
              <a:rPr lang="en-US" sz="2800" b="1" kern="1200" dirty="0">
                <a:solidFill>
                  <a:schemeClr val="tx1"/>
                </a:solidFill>
                <a:latin typeface="+mj-lt"/>
                <a:ea typeface="+mj-ea"/>
                <a:cs typeface="+mj-cs"/>
              </a:rPr>
            </a:br>
            <a:r>
              <a:rPr lang="en-US" sz="2700" kern="1200" dirty="0" err="1">
                <a:solidFill>
                  <a:schemeClr val="tx1"/>
                </a:solidFill>
                <a:latin typeface="+mj-lt"/>
                <a:ea typeface="+mj-ea"/>
                <a:cs typeface="+mj-cs"/>
              </a:rPr>
              <a:t>Mr</a:t>
            </a:r>
            <a:r>
              <a:rPr lang="en-US" sz="2700" kern="1200" dirty="0">
                <a:solidFill>
                  <a:schemeClr val="tx1"/>
                </a:solidFill>
                <a:latin typeface="+mj-lt"/>
                <a:ea typeface="+mj-ea"/>
                <a:cs typeface="+mj-cs"/>
              </a:rPr>
              <a:t> </a:t>
            </a:r>
            <a:r>
              <a:rPr lang="en-US" sz="2700" dirty="0"/>
              <a:t>Apple</a:t>
            </a:r>
            <a:r>
              <a:rPr lang="en-US" sz="2700" kern="1200" dirty="0">
                <a:solidFill>
                  <a:schemeClr val="tx1"/>
                </a:solidFill>
                <a:latin typeface="+mj-lt"/>
                <a:ea typeface="+mj-ea"/>
                <a:cs typeface="+mj-cs"/>
              </a:rPr>
              <a:t> is admitted to the hospital for COVID pneumonia and hyperglycemia.  He has given the nursing staff a piece of notebook </a:t>
            </a:r>
            <a:r>
              <a:rPr lang="en-US" sz="2700" dirty="0"/>
              <a:t>paper he brought from home on which he wrote his end-of-life wishes, including the desire to be a DNR.</a:t>
            </a:r>
            <a:br>
              <a:rPr lang="en-US" sz="2700" dirty="0"/>
            </a:br>
            <a:br>
              <a:rPr lang="en-US" sz="2700" dirty="0"/>
            </a:br>
            <a:r>
              <a:rPr lang="en-US" sz="2700" dirty="0"/>
              <a:t>Action: Discuss </a:t>
            </a:r>
            <a:r>
              <a:rPr lang="en-US" sz="2700" dirty="0" err="1"/>
              <a:t>Mr</a:t>
            </a:r>
            <a:r>
              <a:rPr lang="en-US" sz="2700" dirty="0"/>
              <a:t> Apple’s plan of care and prognosis with him and verify his DNR wishes.  Ensure he’s aware of what DNR means in the hospital.  Document your conversation in the medical record and write an order for Inpatient DNR.  Ask </a:t>
            </a:r>
            <a:r>
              <a:rPr lang="en-US" sz="2700" dirty="0" err="1"/>
              <a:t>Mr</a:t>
            </a:r>
            <a:r>
              <a:rPr lang="en-US" sz="2700" dirty="0"/>
              <a:t> Apple to sign as patient.</a:t>
            </a:r>
            <a:br>
              <a:rPr lang="en-US" sz="2700" kern="1200" dirty="0">
                <a:solidFill>
                  <a:schemeClr val="tx1"/>
                </a:solidFill>
                <a:latin typeface="+mj-lt"/>
                <a:ea typeface="+mj-ea"/>
                <a:cs typeface="+mj-cs"/>
              </a:rPr>
            </a:br>
            <a:br>
              <a:rPr lang="en-US" sz="2700" kern="1200" dirty="0">
                <a:solidFill>
                  <a:schemeClr val="tx1"/>
                </a:solidFill>
                <a:latin typeface="+mj-lt"/>
                <a:ea typeface="+mj-ea"/>
                <a:cs typeface="+mj-cs"/>
              </a:rPr>
            </a:br>
            <a:br>
              <a:rPr lang="en-US" sz="4800" b="1" kern="1200" dirty="0">
                <a:solidFill>
                  <a:schemeClr val="tx1"/>
                </a:solidFill>
                <a:latin typeface="+mj-lt"/>
                <a:ea typeface="+mj-ea"/>
                <a:cs typeface="+mj-cs"/>
              </a:rPr>
            </a:br>
            <a:br>
              <a:rPr lang="en-US" sz="4800" b="1" kern="1200" dirty="0">
                <a:solidFill>
                  <a:schemeClr val="tx1"/>
                </a:solidFill>
                <a:latin typeface="+mj-lt"/>
                <a:ea typeface="+mj-ea"/>
                <a:cs typeface="+mj-cs"/>
              </a:rPr>
            </a:br>
            <a:br>
              <a:rPr lang="en-US" sz="4800" b="1" kern="1200" dirty="0">
                <a:solidFill>
                  <a:schemeClr val="tx1"/>
                </a:solidFill>
                <a:latin typeface="+mj-lt"/>
                <a:ea typeface="+mj-ea"/>
                <a:cs typeface="+mj-cs"/>
              </a:rPr>
            </a:br>
            <a:r>
              <a:rPr lang="en-US" sz="4800" b="1" kern="1200" dirty="0">
                <a:solidFill>
                  <a:schemeClr val="tx1"/>
                </a:solidFill>
                <a:latin typeface="+mj-lt"/>
                <a:ea typeface="+mj-ea"/>
                <a:cs typeface="+mj-cs"/>
              </a:rPr>
              <a:t>w</a:t>
            </a:r>
          </a:p>
        </p:txBody>
      </p:sp>
      <p:sp>
        <p:nvSpPr>
          <p:cNvPr id="16" name="Rectangle 15">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003960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6F7C207F-FE4E-486E-AFFD-B5E341E02455}"/>
              </a:ext>
            </a:extLst>
          </p:cNvPr>
          <p:cNvPicPr>
            <a:picLocks noGrp="1" noChangeAspect="1"/>
          </p:cNvPicPr>
          <p:nvPr>
            <p:ph idx="1"/>
          </p:nvPr>
        </p:nvPicPr>
        <p:blipFill>
          <a:blip r:embed="rId2"/>
          <a:stretch>
            <a:fillRect/>
          </a:stretch>
        </p:blipFill>
        <p:spPr>
          <a:xfrm>
            <a:off x="201337" y="306188"/>
            <a:ext cx="11490040" cy="6245623"/>
          </a:xfrm>
          <a:prstGeom prst="rect">
            <a:avLst/>
          </a:prstGeom>
        </p:spPr>
      </p:pic>
      <p:sp>
        <p:nvSpPr>
          <p:cNvPr id="5" name="Rectangle: Rounded Corners 4">
            <a:extLst>
              <a:ext uri="{FF2B5EF4-FFF2-40B4-BE49-F238E27FC236}">
                <a16:creationId xmlns:a16="http://schemas.microsoft.com/office/drawing/2014/main" id="{B4F9EAD7-A3B8-4C6C-89FF-10173D930D9F}"/>
              </a:ext>
            </a:extLst>
          </p:cNvPr>
          <p:cNvSpPr/>
          <p:nvPr/>
        </p:nvSpPr>
        <p:spPr>
          <a:xfrm>
            <a:off x="6233019" y="1375794"/>
            <a:ext cx="4546833" cy="1057013"/>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99073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7895A40-19A4-42D6-9D30-DBC1E8002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11067024"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7BF3C81-D0B1-48FF-9C39-3E6424B2733A}"/>
              </a:ext>
            </a:extLst>
          </p:cNvPr>
          <p:cNvSpPr>
            <a:spLocks noGrp="1"/>
          </p:cNvSpPr>
          <p:nvPr>
            <p:ph type="title"/>
          </p:nvPr>
        </p:nvSpPr>
        <p:spPr>
          <a:xfrm>
            <a:off x="793980" y="598054"/>
            <a:ext cx="9910296" cy="4737479"/>
          </a:xfrm>
        </p:spPr>
        <p:txBody>
          <a:bodyPr vert="horz" lIns="91440" tIns="45720" rIns="91440" bIns="45720" rtlCol="0" anchor="t">
            <a:normAutofit fontScale="90000"/>
          </a:bodyPr>
          <a:lstStyle/>
          <a:p>
            <a:br>
              <a:rPr lang="en-US" sz="2800" b="1" kern="1200" dirty="0">
                <a:solidFill>
                  <a:schemeClr val="tx1"/>
                </a:solidFill>
                <a:latin typeface="+mj-lt"/>
                <a:ea typeface="+mj-ea"/>
                <a:cs typeface="+mj-cs"/>
              </a:rPr>
            </a:br>
            <a:br>
              <a:rPr lang="en-US" sz="2800" b="1" kern="1200" dirty="0">
                <a:solidFill>
                  <a:schemeClr val="tx1"/>
                </a:solidFill>
                <a:latin typeface="+mj-lt"/>
                <a:ea typeface="+mj-ea"/>
                <a:cs typeface="+mj-cs"/>
              </a:rPr>
            </a:br>
            <a:r>
              <a:rPr lang="en-US" sz="3100" b="1" u="sng" kern="1200" dirty="0">
                <a:solidFill>
                  <a:schemeClr val="tx1"/>
                </a:solidFill>
                <a:latin typeface="+mj-lt"/>
                <a:ea typeface="+mj-ea"/>
                <a:cs typeface="+mj-cs"/>
              </a:rPr>
              <a:t>Oral declaration by pt with decisional capacity</a:t>
            </a:r>
            <a:br>
              <a:rPr lang="en-US" sz="2800" b="1" kern="1200" dirty="0">
                <a:solidFill>
                  <a:schemeClr val="tx1"/>
                </a:solidFill>
                <a:latin typeface="+mj-lt"/>
                <a:ea typeface="+mj-ea"/>
                <a:cs typeface="+mj-cs"/>
              </a:rPr>
            </a:br>
            <a:br>
              <a:rPr lang="en-US" sz="2800" b="1" kern="1200" dirty="0">
                <a:solidFill>
                  <a:schemeClr val="tx1"/>
                </a:solidFill>
                <a:latin typeface="+mj-lt"/>
                <a:ea typeface="+mj-ea"/>
                <a:cs typeface="+mj-cs"/>
              </a:rPr>
            </a:br>
            <a:r>
              <a:rPr lang="en-US" sz="2700" kern="1200" dirty="0" err="1">
                <a:solidFill>
                  <a:schemeClr val="tx1"/>
                </a:solidFill>
                <a:latin typeface="+mj-lt"/>
                <a:ea typeface="+mj-ea"/>
                <a:cs typeface="+mj-cs"/>
              </a:rPr>
              <a:t>Mr</a:t>
            </a:r>
            <a:r>
              <a:rPr lang="en-US" sz="2700" kern="1200" dirty="0">
                <a:solidFill>
                  <a:schemeClr val="tx1"/>
                </a:solidFill>
                <a:latin typeface="+mj-lt"/>
                <a:ea typeface="+mj-ea"/>
                <a:cs typeface="+mj-cs"/>
              </a:rPr>
              <a:t> </a:t>
            </a:r>
            <a:r>
              <a:rPr lang="en-US" sz="2700" dirty="0"/>
              <a:t>Apple</a:t>
            </a:r>
            <a:r>
              <a:rPr lang="en-US" sz="2700" kern="1200" dirty="0">
                <a:solidFill>
                  <a:schemeClr val="tx1"/>
                </a:solidFill>
                <a:latin typeface="+mj-lt"/>
                <a:ea typeface="+mj-ea"/>
                <a:cs typeface="+mj-cs"/>
              </a:rPr>
              <a:t> is admitted to the hospital for COVID pneumonia and hyperglycemia.  He tells the admitting nurse he </a:t>
            </a:r>
            <a:r>
              <a:rPr lang="en-US" sz="2700" dirty="0"/>
              <a:t>doesn’t want “any of that CPR and machines and stuff.”  The nurse tells you about </a:t>
            </a:r>
            <a:r>
              <a:rPr lang="en-US" sz="2700" dirty="0" err="1"/>
              <a:t>Mr</a:t>
            </a:r>
            <a:r>
              <a:rPr lang="en-US" sz="2700" dirty="0"/>
              <a:t> Apple’s wishes.</a:t>
            </a:r>
            <a:br>
              <a:rPr lang="en-US" sz="2700" dirty="0"/>
            </a:br>
            <a:br>
              <a:rPr lang="en-US" sz="2700" dirty="0"/>
            </a:br>
            <a:r>
              <a:rPr lang="en-US" sz="2700" dirty="0"/>
              <a:t>Action: Discuss </a:t>
            </a:r>
            <a:r>
              <a:rPr lang="en-US" sz="2700" dirty="0" err="1"/>
              <a:t>Mr</a:t>
            </a:r>
            <a:r>
              <a:rPr lang="en-US" sz="2700" dirty="0"/>
              <a:t> Apple’s plan of care and prognosis with him and verify his DNR wishes.  Ensure he’s aware of what DNR means in the hospital.  Document your conversation in the medical record and write an order for Inpatient DNR.  Have one of the unit RNs or Chaplain to serve as a witness, along with </a:t>
            </a:r>
            <a:r>
              <a:rPr lang="en-US" sz="2700" dirty="0" err="1"/>
              <a:t>Mrs</a:t>
            </a:r>
            <a:r>
              <a:rPr lang="en-US" sz="2700" dirty="0"/>
              <a:t> Apple (2 appropriate witnesses).</a:t>
            </a:r>
            <a:br>
              <a:rPr lang="en-US" sz="2700" kern="1200" dirty="0">
                <a:solidFill>
                  <a:schemeClr val="tx1"/>
                </a:solidFill>
                <a:latin typeface="+mj-lt"/>
                <a:ea typeface="+mj-ea"/>
                <a:cs typeface="+mj-cs"/>
              </a:rPr>
            </a:br>
            <a:br>
              <a:rPr lang="en-US" sz="2700" kern="1200" dirty="0">
                <a:solidFill>
                  <a:schemeClr val="tx1"/>
                </a:solidFill>
                <a:latin typeface="+mj-lt"/>
                <a:ea typeface="+mj-ea"/>
                <a:cs typeface="+mj-cs"/>
              </a:rPr>
            </a:br>
            <a:br>
              <a:rPr lang="en-US" sz="4800" b="1" kern="1200" dirty="0">
                <a:solidFill>
                  <a:schemeClr val="tx1"/>
                </a:solidFill>
                <a:latin typeface="+mj-lt"/>
                <a:ea typeface="+mj-ea"/>
                <a:cs typeface="+mj-cs"/>
              </a:rPr>
            </a:br>
            <a:br>
              <a:rPr lang="en-US" sz="4800" b="1" kern="1200" dirty="0">
                <a:solidFill>
                  <a:schemeClr val="tx1"/>
                </a:solidFill>
                <a:latin typeface="+mj-lt"/>
                <a:ea typeface="+mj-ea"/>
                <a:cs typeface="+mj-cs"/>
              </a:rPr>
            </a:br>
            <a:br>
              <a:rPr lang="en-US" sz="4800" b="1" kern="1200" dirty="0">
                <a:solidFill>
                  <a:schemeClr val="tx1"/>
                </a:solidFill>
                <a:latin typeface="+mj-lt"/>
                <a:ea typeface="+mj-ea"/>
                <a:cs typeface="+mj-cs"/>
              </a:rPr>
            </a:br>
            <a:r>
              <a:rPr lang="en-US" sz="4800" b="1" kern="1200" dirty="0">
                <a:solidFill>
                  <a:schemeClr val="tx1"/>
                </a:solidFill>
                <a:latin typeface="+mj-lt"/>
                <a:ea typeface="+mj-ea"/>
                <a:cs typeface="+mj-cs"/>
              </a:rPr>
              <a:t>w</a:t>
            </a:r>
          </a:p>
        </p:txBody>
      </p:sp>
      <p:sp>
        <p:nvSpPr>
          <p:cNvPr id="16" name="Rectangle 15">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63733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EAC1776A-F703-416D-A737-39BFFCB747E6}"/>
              </a:ext>
            </a:extLst>
          </p:cNvPr>
          <p:cNvPicPr>
            <a:picLocks noGrp="1" noChangeAspect="1"/>
          </p:cNvPicPr>
          <p:nvPr>
            <p:ph idx="1"/>
          </p:nvPr>
        </p:nvPicPr>
        <p:blipFill>
          <a:blip r:embed="rId2"/>
          <a:stretch>
            <a:fillRect/>
          </a:stretch>
        </p:blipFill>
        <p:spPr>
          <a:xfrm>
            <a:off x="517259" y="553673"/>
            <a:ext cx="10927202" cy="5939683"/>
          </a:xfrm>
          <a:prstGeom prst="rect">
            <a:avLst/>
          </a:prstGeom>
        </p:spPr>
      </p:pic>
      <p:sp>
        <p:nvSpPr>
          <p:cNvPr id="5" name="Rectangle: Rounded Corners 4">
            <a:extLst>
              <a:ext uri="{FF2B5EF4-FFF2-40B4-BE49-F238E27FC236}">
                <a16:creationId xmlns:a16="http://schemas.microsoft.com/office/drawing/2014/main" id="{05D5C5B3-F01C-494C-937B-F3ED2D0F62AB}"/>
              </a:ext>
            </a:extLst>
          </p:cNvPr>
          <p:cNvSpPr/>
          <p:nvPr/>
        </p:nvSpPr>
        <p:spPr>
          <a:xfrm>
            <a:off x="7931020" y="3732245"/>
            <a:ext cx="45719" cy="4571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Rounded Corners 5">
            <a:extLst>
              <a:ext uri="{FF2B5EF4-FFF2-40B4-BE49-F238E27FC236}">
                <a16:creationId xmlns:a16="http://schemas.microsoft.com/office/drawing/2014/main" id="{ED09701C-E401-4F5B-9189-0E08D2C33D54}"/>
              </a:ext>
            </a:extLst>
          </p:cNvPr>
          <p:cNvSpPr/>
          <p:nvPr/>
        </p:nvSpPr>
        <p:spPr>
          <a:xfrm>
            <a:off x="6182686" y="2644628"/>
            <a:ext cx="4362275" cy="1541478"/>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978603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7895A40-19A4-42D6-9D30-DBC1E8002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11067024"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7BF3C81-D0B1-48FF-9C39-3E6424B2733A}"/>
              </a:ext>
            </a:extLst>
          </p:cNvPr>
          <p:cNvSpPr>
            <a:spLocks noGrp="1"/>
          </p:cNvSpPr>
          <p:nvPr>
            <p:ph type="title"/>
          </p:nvPr>
        </p:nvSpPr>
        <p:spPr>
          <a:xfrm>
            <a:off x="793980" y="419450"/>
            <a:ext cx="9910296" cy="4916083"/>
          </a:xfrm>
        </p:spPr>
        <p:txBody>
          <a:bodyPr vert="horz" lIns="91440" tIns="45720" rIns="91440" bIns="45720" rtlCol="0" anchor="t">
            <a:normAutofit fontScale="90000"/>
          </a:bodyPr>
          <a:lstStyle/>
          <a:p>
            <a:br>
              <a:rPr lang="en-US" sz="2800" b="1" kern="1200" dirty="0">
                <a:solidFill>
                  <a:schemeClr val="tx1"/>
                </a:solidFill>
                <a:latin typeface="+mj-lt"/>
                <a:ea typeface="+mj-ea"/>
                <a:cs typeface="+mj-cs"/>
              </a:rPr>
            </a:br>
            <a:r>
              <a:rPr lang="en-US" sz="3200" u="sng" dirty="0"/>
              <a:t>Declaration in “Patient’s Directive to Physician” (Advance Directive, Living Will)</a:t>
            </a:r>
            <a:br>
              <a:rPr lang="en-US" sz="3200" u="sng" dirty="0"/>
            </a:br>
            <a:br>
              <a:rPr lang="en-US" sz="2800" b="1" kern="1200" dirty="0">
                <a:solidFill>
                  <a:schemeClr val="tx1"/>
                </a:solidFill>
                <a:latin typeface="+mj-lt"/>
                <a:ea typeface="+mj-ea"/>
                <a:cs typeface="+mj-cs"/>
              </a:rPr>
            </a:br>
            <a:r>
              <a:rPr lang="en-US" sz="2700" kern="1200" dirty="0" err="1">
                <a:solidFill>
                  <a:schemeClr val="tx1"/>
                </a:solidFill>
                <a:latin typeface="+mj-lt"/>
                <a:ea typeface="+mj-ea"/>
                <a:cs typeface="+mj-cs"/>
              </a:rPr>
              <a:t>Mr</a:t>
            </a:r>
            <a:r>
              <a:rPr lang="en-US" sz="2700" kern="1200" dirty="0">
                <a:solidFill>
                  <a:schemeClr val="tx1"/>
                </a:solidFill>
                <a:latin typeface="+mj-lt"/>
                <a:ea typeface="+mj-ea"/>
                <a:cs typeface="+mj-cs"/>
              </a:rPr>
              <a:t> Apple is admitted to the hospital for COVID pneumonia and hyperglycemia.  He tells the admitting nurse he has an Advance Directive and </a:t>
            </a:r>
            <a:r>
              <a:rPr lang="en-US" sz="2700" dirty="0"/>
              <a:t>doesn’t want “any of that CPR and machines and stuff.”  The nurse tells you about </a:t>
            </a:r>
            <a:r>
              <a:rPr lang="en-US" sz="2700" dirty="0" err="1"/>
              <a:t>Mr</a:t>
            </a:r>
            <a:r>
              <a:rPr lang="en-US" sz="2700" dirty="0"/>
              <a:t> Apple’s Advance Directive.</a:t>
            </a:r>
            <a:br>
              <a:rPr lang="en-US" sz="2700" dirty="0"/>
            </a:br>
            <a:br>
              <a:rPr lang="en-US" sz="2700" dirty="0"/>
            </a:br>
            <a:r>
              <a:rPr lang="en-US" sz="2700" dirty="0"/>
              <a:t>Action:  Discuss </a:t>
            </a:r>
            <a:r>
              <a:rPr lang="en-US" sz="2700" dirty="0" err="1"/>
              <a:t>Mr</a:t>
            </a:r>
            <a:r>
              <a:rPr lang="en-US" sz="2700" dirty="0"/>
              <a:t> Apple’s plan of care and prognosis with him and verify his DNR wishes.  Ensure he’s aware of what DNR means in the hospital.  Document your conversation in the medical record, including that you are conforming with pt’s Advance Directive, and write an order for Inpatient DNR.  Ask </a:t>
            </a:r>
            <a:r>
              <a:rPr lang="en-US" sz="2700" dirty="0" err="1"/>
              <a:t>Mr</a:t>
            </a:r>
            <a:r>
              <a:rPr lang="en-US" sz="2700" dirty="0"/>
              <a:t> Apple for a copy of his Advance Directive for his medical record.  Ask </a:t>
            </a:r>
            <a:r>
              <a:rPr lang="en-US" sz="2700" dirty="0" err="1"/>
              <a:t>Mr</a:t>
            </a:r>
            <a:r>
              <a:rPr lang="en-US" sz="2700" dirty="0"/>
              <a:t> Apple to sign as patient. </a:t>
            </a:r>
            <a:br>
              <a:rPr lang="en-US" sz="2700" dirty="0"/>
            </a:br>
            <a:r>
              <a:rPr lang="en-US" sz="1800" dirty="0"/>
              <a:t>Note: If patient representative presents Advance Directive for patient who lacks decisional capacity, ask representative to sign.</a:t>
            </a:r>
            <a:br>
              <a:rPr lang="en-US" sz="2200" kern="1200" dirty="0">
                <a:solidFill>
                  <a:schemeClr val="tx1"/>
                </a:solidFill>
                <a:latin typeface="+mj-lt"/>
                <a:ea typeface="+mj-ea"/>
                <a:cs typeface="+mj-cs"/>
              </a:rPr>
            </a:br>
            <a:br>
              <a:rPr lang="en-US" sz="2200" kern="1200" dirty="0">
                <a:solidFill>
                  <a:schemeClr val="tx1"/>
                </a:solidFill>
                <a:latin typeface="+mj-lt"/>
                <a:ea typeface="+mj-ea"/>
                <a:cs typeface="+mj-cs"/>
              </a:rPr>
            </a:br>
            <a:br>
              <a:rPr lang="en-US" sz="4800" b="1" kern="1200" dirty="0">
                <a:solidFill>
                  <a:schemeClr val="tx1"/>
                </a:solidFill>
                <a:latin typeface="+mj-lt"/>
                <a:ea typeface="+mj-ea"/>
                <a:cs typeface="+mj-cs"/>
              </a:rPr>
            </a:br>
            <a:br>
              <a:rPr lang="en-US" sz="4800" b="1" kern="1200" dirty="0">
                <a:solidFill>
                  <a:schemeClr val="tx1"/>
                </a:solidFill>
                <a:latin typeface="+mj-lt"/>
                <a:ea typeface="+mj-ea"/>
                <a:cs typeface="+mj-cs"/>
              </a:rPr>
            </a:br>
            <a:br>
              <a:rPr lang="en-US" sz="4800" b="1" kern="1200" dirty="0">
                <a:solidFill>
                  <a:schemeClr val="tx1"/>
                </a:solidFill>
                <a:latin typeface="+mj-lt"/>
                <a:ea typeface="+mj-ea"/>
                <a:cs typeface="+mj-cs"/>
              </a:rPr>
            </a:br>
            <a:r>
              <a:rPr lang="en-US" sz="4800" b="1" kern="1200" dirty="0">
                <a:solidFill>
                  <a:schemeClr val="tx1"/>
                </a:solidFill>
                <a:latin typeface="+mj-lt"/>
                <a:ea typeface="+mj-ea"/>
                <a:cs typeface="+mj-cs"/>
              </a:rPr>
              <a:t>w</a:t>
            </a:r>
          </a:p>
        </p:txBody>
      </p:sp>
      <p:sp>
        <p:nvSpPr>
          <p:cNvPr id="16" name="Rectangle 15">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6388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6F7C207F-FE4E-486E-AFFD-B5E341E02455}"/>
              </a:ext>
            </a:extLst>
          </p:cNvPr>
          <p:cNvPicPr>
            <a:picLocks noGrp="1" noChangeAspect="1"/>
          </p:cNvPicPr>
          <p:nvPr>
            <p:ph idx="1"/>
          </p:nvPr>
        </p:nvPicPr>
        <p:blipFill>
          <a:blip r:embed="rId2"/>
          <a:stretch>
            <a:fillRect/>
          </a:stretch>
        </p:blipFill>
        <p:spPr>
          <a:xfrm>
            <a:off x="478881" y="585131"/>
            <a:ext cx="10916864" cy="5934063"/>
          </a:xfrm>
          <a:prstGeom prst="rect">
            <a:avLst/>
          </a:prstGeom>
        </p:spPr>
      </p:pic>
      <p:sp>
        <p:nvSpPr>
          <p:cNvPr id="5" name="Rectangle: Rounded Corners 4">
            <a:extLst>
              <a:ext uri="{FF2B5EF4-FFF2-40B4-BE49-F238E27FC236}">
                <a16:creationId xmlns:a16="http://schemas.microsoft.com/office/drawing/2014/main" id="{B4F9EAD7-A3B8-4C6C-89FF-10173D930D9F}"/>
              </a:ext>
            </a:extLst>
          </p:cNvPr>
          <p:cNvSpPr/>
          <p:nvPr/>
        </p:nvSpPr>
        <p:spPr>
          <a:xfrm>
            <a:off x="6096000" y="1585518"/>
            <a:ext cx="4348294" cy="1040236"/>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Rounded Corners 2">
            <a:extLst>
              <a:ext uri="{FF2B5EF4-FFF2-40B4-BE49-F238E27FC236}">
                <a16:creationId xmlns:a16="http://schemas.microsoft.com/office/drawing/2014/main" id="{2501D4AC-003A-42EF-AF58-63D9C49F791A}"/>
              </a:ext>
            </a:extLst>
          </p:cNvPr>
          <p:cNvSpPr/>
          <p:nvPr/>
        </p:nvSpPr>
        <p:spPr>
          <a:xfrm>
            <a:off x="6096000" y="4311941"/>
            <a:ext cx="4415406" cy="1174459"/>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93B90F79-BC2A-4DE8-9163-A3965DD1CF96}"/>
              </a:ext>
            </a:extLst>
          </p:cNvPr>
          <p:cNvSpPr txBox="1"/>
          <p:nvPr/>
        </p:nvSpPr>
        <p:spPr>
          <a:xfrm>
            <a:off x="9420837" y="3429000"/>
            <a:ext cx="1199626" cy="461665"/>
          </a:xfrm>
          <a:prstGeom prst="rect">
            <a:avLst/>
          </a:prstGeom>
          <a:noFill/>
          <a:ln w="28575">
            <a:solidFill>
              <a:srgbClr val="FF0000"/>
            </a:solidFill>
          </a:ln>
        </p:spPr>
        <p:txBody>
          <a:bodyPr wrap="square" rtlCol="0">
            <a:spAutoFit/>
          </a:bodyPr>
          <a:lstStyle/>
          <a:p>
            <a:r>
              <a:rPr lang="en-US" sz="800" b="1" dirty="0"/>
              <a:t>Use when pt’s representative presents an Advance Directive</a:t>
            </a:r>
          </a:p>
        </p:txBody>
      </p:sp>
      <p:cxnSp>
        <p:nvCxnSpPr>
          <p:cNvPr id="7" name="Straight Arrow Connector 6">
            <a:extLst>
              <a:ext uri="{FF2B5EF4-FFF2-40B4-BE49-F238E27FC236}">
                <a16:creationId xmlns:a16="http://schemas.microsoft.com/office/drawing/2014/main" id="{4C10245C-946E-4AD9-B7E2-0B18CDD2741E}"/>
              </a:ext>
            </a:extLst>
          </p:cNvPr>
          <p:cNvCxnSpPr>
            <a:cxnSpLocks/>
          </p:cNvCxnSpPr>
          <p:nvPr/>
        </p:nvCxnSpPr>
        <p:spPr>
          <a:xfrm flipH="1">
            <a:off x="9727908" y="3952246"/>
            <a:ext cx="176169" cy="29811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2645FFB6-A080-4A2C-B376-30A752BFFC35}"/>
              </a:ext>
            </a:extLst>
          </p:cNvPr>
          <p:cNvSpPr txBox="1"/>
          <p:nvPr/>
        </p:nvSpPr>
        <p:spPr>
          <a:xfrm>
            <a:off x="9120581" y="802018"/>
            <a:ext cx="1390825" cy="338554"/>
          </a:xfrm>
          <a:prstGeom prst="rect">
            <a:avLst/>
          </a:prstGeom>
          <a:noFill/>
          <a:ln w="28575">
            <a:solidFill>
              <a:srgbClr val="FF0000"/>
            </a:solidFill>
          </a:ln>
        </p:spPr>
        <p:txBody>
          <a:bodyPr wrap="square" rtlCol="0">
            <a:spAutoFit/>
          </a:bodyPr>
          <a:lstStyle/>
          <a:p>
            <a:r>
              <a:rPr lang="en-US" sz="800" b="1" dirty="0"/>
              <a:t>Use when patient presents an Advance Directive</a:t>
            </a:r>
          </a:p>
        </p:txBody>
      </p:sp>
      <p:cxnSp>
        <p:nvCxnSpPr>
          <p:cNvPr id="11" name="Straight Arrow Connector 10">
            <a:extLst>
              <a:ext uri="{FF2B5EF4-FFF2-40B4-BE49-F238E27FC236}">
                <a16:creationId xmlns:a16="http://schemas.microsoft.com/office/drawing/2014/main" id="{5885FCD8-7A99-44D1-A552-A1EABB84BC67}"/>
              </a:ext>
            </a:extLst>
          </p:cNvPr>
          <p:cNvCxnSpPr>
            <a:cxnSpLocks/>
          </p:cNvCxnSpPr>
          <p:nvPr/>
        </p:nvCxnSpPr>
        <p:spPr>
          <a:xfrm flipH="1">
            <a:off x="9420837" y="1208402"/>
            <a:ext cx="176169" cy="298113"/>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50524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7895A40-19A4-42D6-9D30-DBC1E8002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11067024"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7BF3C81-D0B1-48FF-9C39-3E6424B2733A}"/>
              </a:ext>
            </a:extLst>
          </p:cNvPr>
          <p:cNvSpPr>
            <a:spLocks noGrp="1"/>
          </p:cNvSpPr>
          <p:nvPr>
            <p:ph type="title"/>
          </p:nvPr>
        </p:nvSpPr>
        <p:spPr>
          <a:xfrm>
            <a:off x="966278" y="581276"/>
            <a:ext cx="9910296" cy="4737479"/>
          </a:xfrm>
        </p:spPr>
        <p:txBody>
          <a:bodyPr vert="horz" lIns="91440" tIns="45720" rIns="91440" bIns="45720" rtlCol="0" anchor="t">
            <a:normAutofit fontScale="90000"/>
          </a:bodyPr>
          <a:lstStyle/>
          <a:p>
            <a:br>
              <a:rPr lang="en-US" sz="2800" b="1" kern="1200" dirty="0">
                <a:solidFill>
                  <a:schemeClr val="tx1"/>
                </a:solidFill>
                <a:latin typeface="+mj-lt"/>
                <a:ea typeface="+mj-ea"/>
                <a:cs typeface="+mj-cs"/>
              </a:rPr>
            </a:br>
            <a:r>
              <a:rPr lang="en-US" sz="3200" u="sng" dirty="0"/>
              <a:t>Declaration for patient without decisional capacity by Qualified Adult (surrogate – usually next of kin)</a:t>
            </a:r>
            <a:br>
              <a:rPr lang="en-US" sz="3200" dirty="0"/>
            </a:br>
            <a:br>
              <a:rPr lang="en-US" sz="3200" u="sng" dirty="0"/>
            </a:br>
            <a:r>
              <a:rPr lang="en-US" sz="2700" kern="1200" dirty="0" err="1">
                <a:solidFill>
                  <a:schemeClr val="tx1"/>
                </a:solidFill>
                <a:latin typeface="+mj-lt"/>
                <a:ea typeface="+mj-ea"/>
                <a:cs typeface="+mj-cs"/>
              </a:rPr>
              <a:t>Mr</a:t>
            </a:r>
            <a:r>
              <a:rPr lang="en-US" sz="2700" kern="1200" dirty="0">
                <a:solidFill>
                  <a:schemeClr val="tx1"/>
                </a:solidFill>
                <a:latin typeface="+mj-lt"/>
                <a:ea typeface="+mj-ea"/>
                <a:cs typeface="+mj-cs"/>
              </a:rPr>
              <a:t> Apple, a widower with no children, is admitted to the hospital for COVID pneumonia and hyperglycemia.  He is confused and somnolent.  His nephew, </a:t>
            </a:r>
            <a:r>
              <a:rPr lang="en-US" sz="2700" kern="1200" dirty="0" err="1">
                <a:solidFill>
                  <a:schemeClr val="tx1"/>
                </a:solidFill>
                <a:latin typeface="+mj-lt"/>
                <a:ea typeface="+mj-ea"/>
                <a:cs typeface="+mj-cs"/>
              </a:rPr>
              <a:t>Mr</a:t>
            </a:r>
            <a:r>
              <a:rPr lang="en-US" sz="2700" kern="1200" dirty="0">
                <a:solidFill>
                  <a:schemeClr val="tx1"/>
                </a:solidFill>
                <a:latin typeface="+mj-lt"/>
                <a:ea typeface="+mj-ea"/>
                <a:cs typeface="+mj-cs"/>
              </a:rPr>
              <a:t> Banana, is with him and tells the admitting nurse that he doesn’t want CPR and life support for his uncle if he </a:t>
            </a:r>
            <a:r>
              <a:rPr lang="en-US" sz="2700" dirty="0"/>
              <a:t>worsens. </a:t>
            </a:r>
            <a:r>
              <a:rPr lang="en-US" sz="2700" dirty="0" err="1"/>
              <a:t>Mr</a:t>
            </a:r>
            <a:r>
              <a:rPr lang="en-US" sz="2700" dirty="0"/>
              <a:t> Apple doesn’t have an Advance Directive or MPOA. The nurse tells you what </a:t>
            </a:r>
            <a:r>
              <a:rPr lang="en-US" sz="2700" dirty="0" err="1"/>
              <a:t>Mr</a:t>
            </a:r>
            <a:r>
              <a:rPr lang="en-US" sz="2700" dirty="0"/>
              <a:t> Banana said.</a:t>
            </a:r>
            <a:br>
              <a:rPr lang="en-US" sz="2700" dirty="0"/>
            </a:br>
            <a:br>
              <a:rPr lang="en-US" sz="2700" dirty="0"/>
            </a:br>
            <a:r>
              <a:rPr lang="en-US" sz="2700" dirty="0"/>
              <a:t>Action:  Discuss </a:t>
            </a:r>
            <a:r>
              <a:rPr lang="en-US" sz="2700" dirty="0" err="1"/>
              <a:t>Mr</a:t>
            </a:r>
            <a:r>
              <a:rPr lang="en-US" sz="2700" dirty="0"/>
              <a:t> Apple’s plan of care and prognosis with his nephew and verify the DNR wishes.  Ensure he’s aware of what DNR means in the hospital. Document your conversation in the medical record and write an order for Inpatient DNR.  Ask </a:t>
            </a:r>
            <a:r>
              <a:rPr lang="en-US" sz="2700" dirty="0" err="1"/>
              <a:t>Mr</a:t>
            </a:r>
            <a:r>
              <a:rPr lang="en-US" sz="2700" dirty="0"/>
              <a:t> Banana to sign on behalf of his uncle.</a:t>
            </a:r>
            <a:br>
              <a:rPr lang="en-US" sz="2700" kern="1200" dirty="0">
                <a:solidFill>
                  <a:schemeClr val="tx1"/>
                </a:solidFill>
                <a:latin typeface="+mj-lt"/>
                <a:ea typeface="+mj-ea"/>
                <a:cs typeface="+mj-cs"/>
              </a:rPr>
            </a:br>
            <a:br>
              <a:rPr lang="en-US" sz="2700" kern="1200" dirty="0">
                <a:solidFill>
                  <a:schemeClr val="tx1"/>
                </a:solidFill>
                <a:latin typeface="+mj-lt"/>
                <a:ea typeface="+mj-ea"/>
                <a:cs typeface="+mj-cs"/>
              </a:rPr>
            </a:br>
            <a:br>
              <a:rPr lang="en-US" sz="4800" b="1" kern="1200" dirty="0">
                <a:solidFill>
                  <a:schemeClr val="tx1"/>
                </a:solidFill>
                <a:latin typeface="+mj-lt"/>
                <a:ea typeface="+mj-ea"/>
                <a:cs typeface="+mj-cs"/>
              </a:rPr>
            </a:br>
            <a:br>
              <a:rPr lang="en-US" sz="4800" b="1" kern="1200" dirty="0">
                <a:solidFill>
                  <a:schemeClr val="tx1"/>
                </a:solidFill>
                <a:latin typeface="+mj-lt"/>
                <a:ea typeface="+mj-ea"/>
                <a:cs typeface="+mj-cs"/>
              </a:rPr>
            </a:br>
            <a:br>
              <a:rPr lang="en-US" sz="4800" b="1" kern="1200" dirty="0">
                <a:solidFill>
                  <a:schemeClr val="tx1"/>
                </a:solidFill>
                <a:latin typeface="+mj-lt"/>
                <a:ea typeface="+mj-ea"/>
                <a:cs typeface="+mj-cs"/>
              </a:rPr>
            </a:br>
            <a:r>
              <a:rPr lang="en-US" sz="4800" b="1" kern="1200" dirty="0">
                <a:solidFill>
                  <a:schemeClr val="tx1"/>
                </a:solidFill>
                <a:latin typeface="+mj-lt"/>
                <a:ea typeface="+mj-ea"/>
                <a:cs typeface="+mj-cs"/>
              </a:rPr>
              <a:t>w</a:t>
            </a:r>
          </a:p>
        </p:txBody>
      </p:sp>
      <p:sp>
        <p:nvSpPr>
          <p:cNvPr id="16" name="Rectangle 15">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521460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7895A40-19A4-42D6-9D30-DBC1E8002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11067024"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7BF3C81-D0B1-48FF-9C39-3E6424B2733A}"/>
              </a:ext>
            </a:extLst>
          </p:cNvPr>
          <p:cNvSpPr>
            <a:spLocks noGrp="1"/>
          </p:cNvSpPr>
          <p:nvPr>
            <p:ph type="title"/>
          </p:nvPr>
        </p:nvSpPr>
        <p:spPr>
          <a:xfrm>
            <a:off x="793980" y="598054"/>
            <a:ext cx="9910296" cy="4737479"/>
          </a:xfrm>
        </p:spPr>
        <p:txBody>
          <a:bodyPr vert="horz" lIns="91440" tIns="45720" rIns="91440" bIns="45720" rtlCol="0" anchor="t">
            <a:normAutofit fontScale="90000"/>
          </a:bodyPr>
          <a:lstStyle/>
          <a:p>
            <a:br>
              <a:rPr lang="en-US" sz="2800" b="1" kern="1200" dirty="0">
                <a:solidFill>
                  <a:schemeClr val="tx1"/>
                </a:solidFill>
                <a:latin typeface="+mj-lt"/>
                <a:ea typeface="+mj-ea"/>
                <a:cs typeface="+mj-cs"/>
              </a:rPr>
            </a:br>
            <a:r>
              <a:rPr lang="en-US" sz="3200" u="sng" dirty="0"/>
              <a:t>Declaration for patient without decisional capacity by patient’s legal guardian or Medical Power of Attorney (MPOA)</a:t>
            </a:r>
            <a:br>
              <a:rPr lang="en-US" sz="3200" dirty="0"/>
            </a:br>
            <a:br>
              <a:rPr lang="en-US" sz="3200" u="sng" dirty="0"/>
            </a:br>
            <a:r>
              <a:rPr lang="en-US" sz="2700" kern="1200" dirty="0">
                <a:solidFill>
                  <a:schemeClr val="tx1"/>
                </a:solidFill>
                <a:latin typeface="+mj-lt"/>
                <a:ea typeface="+mj-ea"/>
                <a:cs typeface="+mj-cs"/>
              </a:rPr>
              <a:t>Mr Pie is admitted to the hospital for COVID pneumonia and hyperglycemia.  He</a:t>
            </a:r>
            <a:br>
              <a:rPr lang="en-US" sz="2700" kern="1200" dirty="0">
                <a:solidFill>
                  <a:schemeClr val="tx1"/>
                </a:solidFill>
                <a:latin typeface="+mj-lt"/>
                <a:ea typeface="+mj-ea"/>
                <a:cs typeface="+mj-cs"/>
              </a:rPr>
            </a:br>
            <a:r>
              <a:rPr lang="en-US" sz="2700" kern="1200" dirty="0">
                <a:solidFill>
                  <a:schemeClr val="tx1"/>
                </a:solidFill>
                <a:latin typeface="+mj-lt"/>
                <a:ea typeface="+mj-ea"/>
                <a:cs typeface="+mj-cs"/>
              </a:rPr>
              <a:t>is confused and somnolent.  His daughter, Ms Cake, arrives and informs the staff she is her dad’s MPOA.  She tells the admitting nurse that she doesn’t want CPR and life support for her dad if he </a:t>
            </a:r>
            <a:r>
              <a:rPr lang="en-US" sz="2700" dirty="0"/>
              <a:t>worsens. The nurse tells you what Ms Cake said.</a:t>
            </a:r>
            <a:br>
              <a:rPr lang="en-US" sz="2700" dirty="0"/>
            </a:br>
            <a:br>
              <a:rPr lang="en-US" sz="2700" dirty="0"/>
            </a:br>
            <a:r>
              <a:rPr lang="en-US" sz="2700" dirty="0"/>
              <a:t>Action:  Discuss Mr Pie’s plan of care and prognosis with his MPOA and verify the DNR wishes.  Ensure she’s aware of what DNR means in the hospital. Document your conversation in the medical record and write an order for Inpatient DNR.  Ask Ms Cake to sign on behalf of her dad.</a:t>
            </a:r>
            <a:br>
              <a:rPr lang="en-US" sz="2700" kern="1200" dirty="0">
                <a:solidFill>
                  <a:schemeClr val="tx1"/>
                </a:solidFill>
                <a:latin typeface="+mj-lt"/>
                <a:ea typeface="+mj-ea"/>
                <a:cs typeface="+mj-cs"/>
              </a:rPr>
            </a:br>
            <a:br>
              <a:rPr lang="en-US" sz="2700" kern="1200" dirty="0">
                <a:solidFill>
                  <a:schemeClr val="tx1"/>
                </a:solidFill>
                <a:latin typeface="+mj-lt"/>
                <a:ea typeface="+mj-ea"/>
                <a:cs typeface="+mj-cs"/>
              </a:rPr>
            </a:br>
            <a:br>
              <a:rPr lang="en-US" sz="4800" b="1" kern="1200" dirty="0">
                <a:solidFill>
                  <a:schemeClr val="tx1"/>
                </a:solidFill>
                <a:latin typeface="+mj-lt"/>
                <a:ea typeface="+mj-ea"/>
                <a:cs typeface="+mj-cs"/>
              </a:rPr>
            </a:br>
            <a:br>
              <a:rPr lang="en-US" sz="4800" b="1" kern="1200" dirty="0">
                <a:solidFill>
                  <a:schemeClr val="tx1"/>
                </a:solidFill>
                <a:latin typeface="+mj-lt"/>
                <a:ea typeface="+mj-ea"/>
                <a:cs typeface="+mj-cs"/>
              </a:rPr>
            </a:br>
            <a:br>
              <a:rPr lang="en-US" sz="4800" b="1" kern="1200" dirty="0">
                <a:solidFill>
                  <a:schemeClr val="tx1"/>
                </a:solidFill>
                <a:latin typeface="+mj-lt"/>
                <a:ea typeface="+mj-ea"/>
                <a:cs typeface="+mj-cs"/>
              </a:rPr>
            </a:br>
            <a:r>
              <a:rPr lang="en-US" sz="4800" b="1" kern="1200" dirty="0">
                <a:solidFill>
                  <a:schemeClr val="tx1"/>
                </a:solidFill>
                <a:latin typeface="+mj-lt"/>
                <a:ea typeface="+mj-ea"/>
                <a:cs typeface="+mj-cs"/>
              </a:rPr>
              <a:t>w</a:t>
            </a:r>
          </a:p>
        </p:txBody>
      </p:sp>
      <p:sp>
        <p:nvSpPr>
          <p:cNvPr id="16" name="Rectangle 15">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7E302C9E-FA41-473D-8271-81D864DCD0D1}"/>
              </a:ext>
            </a:extLst>
          </p:cNvPr>
          <p:cNvPicPr>
            <a:picLocks noChangeAspect="1"/>
          </p:cNvPicPr>
          <p:nvPr/>
        </p:nvPicPr>
        <p:blipFill>
          <a:blip r:embed="rId2"/>
          <a:stretch>
            <a:fillRect/>
          </a:stretch>
        </p:blipFill>
        <p:spPr>
          <a:xfrm>
            <a:off x="0" y="115406"/>
            <a:ext cx="12192000" cy="6627187"/>
          </a:xfrm>
          <a:prstGeom prst="rect">
            <a:avLst/>
          </a:prstGeom>
        </p:spPr>
      </p:pic>
      <p:sp>
        <p:nvSpPr>
          <p:cNvPr id="4" name="Rectangle: Rounded Corners 3">
            <a:extLst>
              <a:ext uri="{FF2B5EF4-FFF2-40B4-BE49-F238E27FC236}">
                <a16:creationId xmlns:a16="http://schemas.microsoft.com/office/drawing/2014/main" id="{FBC6D069-6107-48C6-B7DE-68BAF6ED07B2}"/>
              </a:ext>
            </a:extLst>
          </p:cNvPr>
          <p:cNvSpPr/>
          <p:nvPr/>
        </p:nvSpPr>
        <p:spPr>
          <a:xfrm>
            <a:off x="6392411" y="4303552"/>
            <a:ext cx="4815281" cy="1147387"/>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378441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7895A40-19A4-42D6-9D30-DBC1E8002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11067024"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7BF3C81-D0B1-48FF-9C39-3E6424B2733A}"/>
              </a:ext>
            </a:extLst>
          </p:cNvPr>
          <p:cNvSpPr>
            <a:spLocks noGrp="1"/>
          </p:cNvSpPr>
          <p:nvPr>
            <p:ph type="title"/>
          </p:nvPr>
        </p:nvSpPr>
        <p:spPr>
          <a:xfrm>
            <a:off x="793980" y="598054"/>
            <a:ext cx="9910296" cy="4737479"/>
          </a:xfrm>
        </p:spPr>
        <p:txBody>
          <a:bodyPr vert="horz" lIns="91440" tIns="45720" rIns="91440" bIns="45720" rtlCol="0" anchor="t">
            <a:normAutofit fontScale="90000"/>
          </a:bodyPr>
          <a:lstStyle/>
          <a:p>
            <a:br>
              <a:rPr lang="en-US" sz="2800" b="1" kern="1200" dirty="0">
                <a:solidFill>
                  <a:schemeClr val="tx1"/>
                </a:solidFill>
                <a:latin typeface="+mj-lt"/>
                <a:ea typeface="+mj-ea"/>
                <a:cs typeface="+mj-cs"/>
              </a:rPr>
            </a:br>
            <a:r>
              <a:rPr lang="en-US" sz="3200" u="sng" dirty="0"/>
              <a:t>Declaration for minor patient by minor’s spouse, parents or legal guardian</a:t>
            </a:r>
            <a:br>
              <a:rPr lang="en-US" sz="3200" dirty="0"/>
            </a:br>
            <a:br>
              <a:rPr lang="en-US" sz="3200" u="sng" dirty="0"/>
            </a:br>
            <a:r>
              <a:rPr lang="en-US" sz="2700" kern="1200" dirty="0">
                <a:solidFill>
                  <a:schemeClr val="tx1"/>
                </a:solidFill>
                <a:latin typeface="+mj-lt"/>
                <a:ea typeface="+mj-ea"/>
                <a:cs typeface="+mj-cs"/>
              </a:rPr>
              <a:t>Miss Cherry, a 16-year-old, is admitted to the hospital with a severe head and chest injuries following a MVC.  After a few days in the ICU, her mom, </a:t>
            </a:r>
            <a:r>
              <a:rPr lang="en-US" sz="2700" kern="1200" dirty="0" err="1">
                <a:solidFill>
                  <a:schemeClr val="tx1"/>
                </a:solidFill>
                <a:latin typeface="+mj-lt"/>
                <a:ea typeface="+mj-ea"/>
                <a:cs typeface="+mj-cs"/>
              </a:rPr>
              <a:t>Mrs</a:t>
            </a:r>
            <a:r>
              <a:rPr lang="en-US" sz="2700" kern="1200" dirty="0">
                <a:solidFill>
                  <a:schemeClr val="tx1"/>
                </a:solidFill>
                <a:latin typeface="+mj-lt"/>
                <a:ea typeface="+mj-ea"/>
                <a:cs typeface="+mj-cs"/>
              </a:rPr>
              <a:t> Cherry, comes tells the nurse that she doesn’t want CPR for her daughter if she arrests</a:t>
            </a:r>
            <a:r>
              <a:rPr lang="en-US" sz="2700" dirty="0"/>
              <a:t>.  Miss Donut doesn’t have a guardian. The nurse tells you what </a:t>
            </a:r>
            <a:r>
              <a:rPr lang="en-US" sz="2700" dirty="0" err="1"/>
              <a:t>Mrs</a:t>
            </a:r>
            <a:r>
              <a:rPr lang="en-US" sz="2700" dirty="0"/>
              <a:t> Cherry said.</a:t>
            </a:r>
            <a:br>
              <a:rPr lang="en-US" sz="2700" dirty="0"/>
            </a:br>
            <a:br>
              <a:rPr lang="en-US" sz="2700" dirty="0"/>
            </a:br>
            <a:r>
              <a:rPr lang="en-US" sz="2700" dirty="0"/>
              <a:t>Action:  Discuss Miss Cherry’s plan of care and prognosis with her mom and verify the DNR wishes.  Ensure she’s aware of what DNR means in the hospital. Document your conversation in the medical record and write an order for Inpatient DNR.  Ask </a:t>
            </a:r>
            <a:r>
              <a:rPr lang="en-US" sz="2700" dirty="0" err="1"/>
              <a:t>Mrs</a:t>
            </a:r>
            <a:r>
              <a:rPr lang="en-US" sz="2700" dirty="0"/>
              <a:t> Cherry to sign as parent of the minor patient.</a:t>
            </a:r>
            <a:br>
              <a:rPr lang="en-US" sz="2700" kern="1200" dirty="0">
                <a:solidFill>
                  <a:schemeClr val="tx1"/>
                </a:solidFill>
                <a:latin typeface="+mj-lt"/>
                <a:ea typeface="+mj-ea"/>
                <a:cs typeface="+mj-cs"/>
              </a:rPr>
            </a:br>
            <a:br>
              <a:rPr lang="en-US" sz="2700" kern="1200" dirty="0">
                <a:solidFill>
                  <a:schemeClr val="tx1"/>
                </a:solidFill>
                <a:latin typeface="+mj-lt"/>
                <a:ea typeface="+mj-ea"/>
                <a:cs typeface="+mj-cs"/>
              </a:rPr>
            </a:br>
            <a:br>
              <a:rPr lang="en-US" sz="4800" b="1" kern="1200" dirty="0">
                <a:solidFill>
                  <a:schemeClr val="tx1"/>
                </a:solidFill>
                <a:latin typeface="+mj-lt"/>
                <a:ea typeface="+mj-ea"/>
                <a:cs typeface="+mj-cs"/>
              </a:rPr>
            </a:br>
            <a:br>
              <a:rPr lang="en-US" sz="4800" b="1" kern="1200" dirty="0">
                <a:solidFill>
                  <a:schemeClr val="tx1"/>
                </a:solidFill>
                <a:latin typeface="+mj-lt"/>
                <a:ea typeface="+mj-ea"/>
                <a:cs typeface="+mj-cs"/>
              </a:rPr>
            </a:br>
            <a:br>
              <a:rPr lang="en-US" sz="4800" b="1" kern="1200" dirty="0">
                <a:solidFill>
                  <a:schemeClr val="tx1"/>
                </a:solidFill>
                <a:latin typeface="+mj-lt"/>
                <a:ea typeface="+mj-ea"/>
                <a:cs typeface="+mj-cs"/>
              </a:rPr>
            </a:br>
            <a:r>
              <a:rPr lang="en-US" sz="4800" b="1" kern="1200" dirty="0">
                <a:solidFill>
                  <a:schemeClr val="tx1"/>
                </a:solidFill>
                <a:latin typeface="+mj-lt"/>
                <a:ea typeface="+mj-ea"/>
                <a:cs typeface="+mj-cs"/>
              </a:rPr>
              <a:t>w</a:t>
            </a:r>
          </a:p>
        </p:txBody>
      </p:sp>
      <p:sp>
        <p:nvSpPr>
          <p:cNvPr id="16" name="Rectangle 15">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079121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7895A40-19A4-42D6-9D30-DBC1E8002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11067024"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7BF3C81-D0B1-48FF-9C39-3E6424B2733A}"/>
              </a:ext>
            </a:extLst>
          </p:cNvPr>
          <p:cNvSpPr>
            <a:spLocks noGrp="1"/>
          </p:cNvSpPr>
          <p:nvPr>
            <p:ph type="title"/>
          </p:nvPr>
        </p:nvSpPr>
        <p:spPr>
          <a:xfrm>
            <a:off x="793980" y="598054"/>
            <a:ext cx="9910296" cy="4737479"/>
          </a:xfrm>
        </p:spPr>
        <p:txBody>
          <a:bodyPr vert="horz" lIns="91440" tIns="45720" rIns="91440" bIns="45720" rtlCol="0" anchor="t">
            <a:normAutofit fontScale="90000"/>
          </a:bodyPr>
          <a:lstStyle/>
          <a:p>
            <a:br>
              <a:rPr lang="en-US" sz="2800" b="1" kern="1200" dirty="0">
                <a:solidFill>
                  <a:schemeClr val="tx1"/>
                </a:solidFill>
                <a:latin typeface="+mj-lt"/>
                <a:ea typeface="+mj-ea"/>
                <a:cs typeface="+mj-cs"/>
              </a:rPr>
            </a:br>
            <a:r>
              <a:rPr lang="en-US" sz="3200" u="sng" dirty="0"/>
              <a:t>Declaration for patient without decisional capacity by patient’s legal guardian or Medical Power of Attorney (MPOA)</a:t>
            </a:r>
            <a:br>
              <a:rPr lang="en-US" sz="3200" dirty="0"/>
            </a:br>
            <a:br>
              <a:rPr lang="en-US" sz="3200" u="sng" dirty="0"/>
            </a:br>
            <a:r>
              <a:rPr lang="en-US" sz="2700" kern="1200" dirty="0">
                <a:solidFill>
                  <a:schemeClr val="tx1"/>
                </a:solidFill>
                <a:latin typeface="+mj-lt"/>
                <a:ea typeface="+mj-ea"/>
                <a:cs typeface="+mj-cs"/>
              </a:rPr>
              <a:t>Mr Pie is admitted to the hospital for COVID pneumonia and hyperglycemia.  He</a:t>
            </a:r>
            <a:br>
              <a:rPr lang="en-US" sz="2700" kern="1200" dirty="0">
                <a:solidFill>
                  <a:schemeClr val="tx1"/>
                </a:solidFill>
                <a:latin typeface="+mj-lt"/>
                <a:ea typeface="+mj-ea"/>
                <a:cs typeface="+mj-cs"/>
              </a:rPr>
            </a:br>
            <a:r>
              <a:rPr lang="en-US" sz="2700" kern="1200" dirty="0">
                <a:solidFill>
                  <a:schemeClr val="tx1"/>
                </a:solidFill>
                <a:latin typeface="+mj-lt"/>
                <a:ea typeface="+mj-ea"/>
                <a:cs typeface="+mj-cs"/>
              </a:rPr>
              <a:t>is confused and somnolent.  His daughter, Ms Cake, arrives and informs the staff she is her dad’s MPOA.  She tells the admitting nurse that she doesn’t want CPR and life support for her dad if he </a:t>
            </a:r>
            <a:r>
              <a:rPr lang="en-US" sz="2700" dirty="0"/>
              <a:t>worsens. The nurse tells you what Ms Cake said.</a:t>
            </a:r>
            <a:br>
              <a:rPr lang="en-US" sz="2700" dirty="0"/>
            </a:br>
            <a:br>
              <a:rPr lang="en-US" sz="2700" dirty="0"/>
            </a:br>
            <a:r>
              <a:rPr lang="en-US" sz="2700" dirty="0"/>
              <a:t>Action:  Discuss Mr Pie’s plan of care and prognosis with his MPOA and verify the DNR wishes.  Ensure she’s aware of what DNR means in the hospital. Document your conversation in the medical record and write an order for Inpatient DNR.  Ask Ms Cake to sign on behalf of her dad.</a:t>
            </a:r>
            <a:br>
              <a:rPr lang="en-US" sz="2700" kern="1200" dirty="0">
                <a:solidFill>
                  <a:schemeClr val="tx1"/>
                </a:solidFill>
                <a:latin typeface="+mj-lt"/>
                <a:ea typeface="+mj-ea"/>
                <a:cs typeface="+mj-cs"/>
              </a:rPr>
            </a:br>
            <a:br>
              <a:rPr lang="en-US" sz="2700" kern="1200" dirty="0">
                <a:solidFill>
                  <a:schemeClr val="tx1"/>
                </a:solidFill>
                <a:latin typeface="+mj-lt"/>
                <a:ea typeface="+mj-ea"/>
                <a:cs typeface="+mj-cs"/>
              </a:rPr>
            </a:br>
            <a:br>
              <a:rPr lang="en-US" sz="4800" b="1" kern="1200" dirty="0">
                <a:solidFill>
                  <a:schemeClr val="tx1"/>
                </a:solidFill>
                <a:latin typeface="+mj-lt"/>
                <a:ea typeface="+mj-ea"/>
                <a:cs typeface="+mj-cs"/>
              </a:rPr>
            </a:br>
            <a:br>
              <a:rPr lang="en-US" sz="4800" b="1" kern="1200" dirty="0">
                <a:solidFill>
                  <a:schemeClr val="tx1"/>
                </a:solidFill>
                <a:latin typeface="+mj-lt"/>
                <a:ea typeface="+mj-ea"/>
                <a:cs typeface="+mj-cs"/>
              </a:rPr>
            </a:br>
            <a:br>
              <a:rPr lang="en-US" sz="4800" b="1" kern="1200" dirty="0">
                <a:solidFill>
                  <a:schemeClr val="tx1"/>
                </a:solidFill>
                <a:latin typeface="+mj-lt"/>
                <a:ea typeface="+mj-ea"/>
                <a:cs typeface="+mj-cs"/>
              </a:rPr>
            </a:br>
            <a:r>
              <a:rPr lang="en-US" sz="4800" b="1" kern="1200" dirty="0">
                <a:solidFill>
                  <a:schemeClr val="tx1"/>
                </a:solidFill>
                <a:latin typeface="+mj-lt"/>
                <a:ea typeface="+mj-ea"/>
                <a:cs typeface="+mj-cs"/>
              </a:rPr>
              <a:t>w</a:t>
            </a:r>
          </a:p>
        </p:txBody>
      </p:sp>
      <p:sp>
        <p:nvSpPr>
          <p:cNvPr id="16" name="Rectangle 15">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a:extLst>
              <a:ext uri="{FF2B5EF4-FFF2-40B4-BE49-F238E27FC236}">
                <a16:creationId xmlns:a16="http://schemas.microsoft.com/office/drawing/2014/main" id="{7E302C9E-FA41-473D-8271-81D864DCD0D1}"/>
              </a:ext>
            </a:extLst>
          </p:cNvPr>
          <p:cNvPicPr>
            <a:picLocks noChangeAspect="1"/>
          </p:cNvPicPr>
          <p:nvPr/>
        </p:nvPicPr>
        <p:blipFill>
          <a:blip r:embed="rId2"/>
          <a:stretch>
            <a:fillRect/>
          </a:stretch>
        </p:blipFill>
        <p:spPr>
          <a:xfrm>
            <a:off x="0" y="115406"/>
            <a:ext cx="12192000" cy="6627187"/>
          </a:xfrm>
          <a:prstGeom prst="rect">
            <a:avLst/>
          </a:prstGeom>
        </p:spPr>
      </p:pic>
      <p:sp>
        <p:nvSpPr>
          <p:cNvPr id="4" name="Rectangle: Rounded Corners 3">
            <a:extLst>
              <a:ext uri="{FF2B5EF4-FFF2-40B4-BE49-F238E27FC236}">
                <a16:creationId xmlns:a16="http://schemas.microsoft.com/office/drawing/2014/main" id="{FBC6D069-6107-48C6-B7DE-68BAF6ED07B2}"/>
              </a:ext>
            </a:extLst>
          </p:cNvPr>
          <p:cNvSpPr/>
          <p:nvPr/>
        </p:nvSpPr>
        <p:spPr>
          <a:xfrm>
            <a:off x="6392411" y="4303552"/>
            <a:ext cx="4815281" cy="1147387"/>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89524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7895A40-19A4-42D6-9D30-DBC1E8002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11067024"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7BF3C81-D0B1-48FF-9C39-3E6424B2733A}"/>
              </a:ext>
            </a:extLst>
          </p:cNvPr>
          <p:cNvSpPr>
            <a:spLocks noGrp="1"/>
          </p:cNvSpPr>
          <p:nvPr>
            <p:ph type="title"/>
          </p:nvPr>
        </p:nvSpPr>
        <p:spPr>
          <a:xfrm>
            <a:off x="1046412" y="1093512"/>
            <a:ext cx="9910296" cy="4737479"/>
          </a:xfrm>
        </p:spPr>
        <p:txBody>
          <a:bodyPr vert="horz" lIns="91440" tIns="45720" rIns="91440" bIns="45720" rtlCol="0" anchor="t">
            <a:normAutofit/>
          </a:bodyPr>
          <a:lstStyle/>
          <a:p>
            <a:r>
              <a:rPr lang="en-US" sz="3200" b="1" i="1" u="sng" kern="1200" dirty="0">
                <a:solidFill>
                  <a:schemeClr val="tx1"/>
                </a:solidFill>
                <a:latin typeface="+mj-lt"/>
                <a:ea typeface="+mj-ea"/>
                <a:cs typeface="+mj-cs"/>
              </a:rPr>
              <a:t>Inpatient DNR orders</a:t>
            </a:r>
            <a:r>
              <a:rPr lang="en-US" sz="3200" b="1" i="1" kern="1200" dirty="0">
                <a:solidFill>
                  <a:schemeClr val="tx1"/>
                </a:solidFill>
                <a:latin typeface="+mj-lt"/>
                <a:ea typeface="+mj-ea"/>
                <a:cs typeface="+mj-cs"/>
              </a:rPr>
              <a:t> </a:t>
            </a:r>
            <a:r>
              <a:rPr lang="en-US" sz="3200" kern="1200" dirty="0">
                <a:solidFill>
                  <a:schemeClr val="tx1"/>
                </a:solidFill>
                <a:latin typeface="+mj-lt"/>
                <a:ea typeface="+mj-ea"/>
                <a:cs typeface="+mj-cs"/>
              </a:rPr>
              <a:t>changed on April 1, 2018, when a new Texas law regarding Inpatient DNR orders took effect</a:t>
            </a:r>
            <a:br>
              <a:rPr lang="en-US" sz="3200" kern="1200" dirty="0">
                <a:solidFill>
                  <a:schemeClr val="tx1"/>
                </a:solidFill>
                <a:latin typeface="+mj-lt"/>
                <a:ea typeface="+mj-ea"/>
                <a:cs typeface="+mj-cs"/>
              </a:rPr>
            </a:br>
            <a:br>
              <a:rPr lang="en-US" sz="3200" kern="1200" dirty="0">
                <a:solidFill>
                  <a:schemeClr val="tx1"/>
                </a:solidFill>
                <a:latin typeface="+mj-lt"/>
                <a:ea typeface="+mj-ea"/>
                <a:cs typeface="+mj-cs"/>
              </a:rPr>
            </a:br>
            <a:br>
              <a:rPr lang="en-US" sz="2400" kern="1200" dirty="0">
                <a:solidFill>
                  <a:schemeClr val="tx1"/>
                </a:solidFill>
                <a:latin typeface="+mj-lt"/>
                <a:ea typeface="+mj-ea"/>
                <a:cs typeface="+mj-cs"/>
              </a:rPr>
            </a:br>
            <a:r>
              <a:rPr lang="en-US" sz="2400" kern="1200" dirty="0">
                <a:solidFill>
                  <a:schemeClr val="tx1"/>
                </a:solidFill>
                <a:latin typeface="+mj-lt"/>
                <a:ea typeface="+mj-ea"/>
                <a:cs typeface="+mj-cs"/>
              </a:rPr>
              <a:t>	</a:t>
            </a:r>
            <a:r>
              <a:rPr lang="en-US" sz="2800" b="1" u="sng" kern="1200" dirty="0">
                <a:solidFill>
                  <a:schemeClr val="tx1"/>
                </a:solidFill>
                <a:latin typeface="+mj-lt"/>
                <a:ea typeface="+mj-ea"/>
                <a:cs typeface="+mj-cs"/>
              </a:rPr>
              <a:t>NEW</a:t>
            </a:r>
            <a:r>
              <a:rPr lang="en-US" sz="2800" kern="1200" dirty="0">
                <a:solidFill>
                  <a:schemeClr val="tx1"/>
                </a:solidFill>
                <a:latin typeface="+mj-lt"/>
                <a:ea typeface="+mj-ea"/>
                <a:cs typeface="+mj-cs"/>
              </a:rPr>
              <a:t>: parameters set for a specific physician’s medical order 	for DNR reflecting informed consent for DNR</a:t>
            </a:r>
            <a:br>
              <a:rPr lang="en-US" sz="2400" kern="1200" dirty="0">
                <a:solidFill>
                  <a:schemeClr val="tx1"/>
                </a:solidFill>
                <a:latin typeface="+mj-lt"/>
                <a:ea typeface="+mj-ea"/>
                <a:cs typeface="+mj-cs"/>
              </a:rPr>
            </a:br>
            <a:br>
              <a:rPr lang="en-US" sz="2400" kern="1200" dirty="0">
                <a:solidFill>
                  <a:schemeClr val="tx1"/>
                </a:solidFill>
                <a:latin typeface="+mj-lt"/>
                <a:ea typeface="+mj-ea"/>
                <a:cs typeface="+mj-cs"/>
              </a:rPr>
            </a:br>
            <a:r>
              <a:rPr lang="en-US" sz="2400" kern="1200" dirty="0">
                <a:solidFill>
                  <a:schemeClr val="tx1"/>
                </a:solidFill>
                <a:latin typeface="+mj-lt"/>
                <a:ea typeface="+mj-ea"/>
                <a:cs typeface="+mj-cs"/>
              </a:rPr>
              <a:t>	</a:t>
            </a:r>
            <a:r>
              <a:rPr lang="en-US" sz="2800" b="1" u="sng" kern="1200" dirty="0">
                <a:solidFill>
                  <a:schemeClr val="tx1"/>
                </a:solidFill>
                <a:latin typeface="+mj-lt"/>
                <a:ea typeface="+mj-ea"/>
                <a:cs typeface="+mj-cs"/>
              </a:rPr>
              <a:t>Unchanged</a:t>
            </a:r>
            <a:r>
              <a:rPr lang="en-US" sz="2800" kern="1200" dirty="0">
                <a:solidFill>
                  <a:schemeClr val="tx1"/>
                </a:solidFill>
                <a:latin typeface="+mj-lt"/>
                <a:ea typeface="+mj-ea"/>
                <a:cs typeface="+mj-cs"/>
              </a:rPr>
              <a:t>: Out-of-hospital DNR order, Medical power of 	attorney, Directives to Physicians and Family or Surrogates 	(Living Will, Advance Directive)</a:t>
            </a:r>
          </a:p>
        </p:txBody>
      </p:sp>
      <p:sp>
        <p:nvSpPr>
          <p:cNvPr id="16" name="Rectangle 15">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469658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7895A40-19A4-42D6-9D30-DBC1E8002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11067024"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7BF3C81-D0B1-48FF-9C39-3E6424B2733A}"/>
              </a:ext>
            </a:extLst>
          </p:cNvPr>
          <p:cNvSpPr>
            <a:spLocks noGrp="1"/>
          </p:cNvSpPr>
          <p:nvPr>
            <p:ph type="title"/>
          </p:nvPr>
        </p:nvSpPr>
        <p:spPr>
          <a:xfrm>
            <a:off x="793980" y="598054"/>
            <a:ext cx="9910296" cy="4737479"/>
          </a:xfrm>
        </p:spPr>
        <p:txBody>
          <a:bodyPr vert="horz" lIns="91440" tIns="45720" rIns="91440" bIns="45720" rtlCol="0" anchor="t">
            <a:normAutofit fontScale="90000"/>
          </a:bodyPr>
          <a:lstStyle/>
          <a:p>
            <a:br>
              <a:rPr lang="en-US" sz="2800" b="1" kern="1200" dirty="0">
                <a:solidFill>
                  <a:schemeClr val="tx1"/>
                </a:solidFill>
                <a:latin typeface="+mj-lt"/>
                <a:ea typeface="+mj-ea"/>
                <a:cs typeface="+mj-cs"/>
              </a:rPr>
            </a:br>
            <a:r>
              <a:rPr lang="en-US" sz="3200" u="sng" dirty="0"/>
              <a:t>Physician order for patient without decisional capacity, without surrogate decision-maker, without directive against DNR, and death is imminent regardless of providing CPR</a:t>
            </a:r>
            <a:br>
              <a:rPr lang="en-US" sz="3200" dirty="0"/>
            </a:br>
            <a:br>
              <a:rPr lang="en-US" sz="3200" u="sng" dirty="0"/>
            </a:br>
            <a:r>
              <a:rPr lang="en-US" sz="2700" kern="1200" dirty="0" err="1">
                <a:solidFill>
                  <a:schemeClr val="tx1"/>
                </a:solidFill>
                <a:latin typeface="+mj-lt"/>
                <a:ea typeface="+mj-ea"/>
                <a:cs typeface="+mj-cs"/>
              </a:rPr>
              <a:t>Mrs</a:t>
            </a:r>
            <a:r>
              <a:rPr lang="en-US" sz="2700" kern="1200" dirty="0">
                <a:solidFill>
                  <a:schemeClr val="tx1"/>
                </a:solidFill>
                <a:latin typeface="+mj-lt"/>
                <a:ea typeface="+mj-ea"/>
                <a:cs typeface="+mj-cs"/>
              </a:rPr>
              <a:t> Pear, a 77-year-old widow, is admitted to the hospital after being found down at in her driveway.  Care Managers are unable to locate any </a:t>
            </a:r>
            <a:r>
              <a:rPr lang="en-US" sz="2700" dirty="0"/>
              <a:t>family and no Advance Directive has been located. </a:t>
            </a:r>
            <a:r>
              <a:rPr lang="en-US" sz="2700" kern="1200" dirty="0">
                <a:solidFill>
                  <a:schemeClr val="tx1"/>
                </a:solidFill>
                <a:latin typeface="+mj-lt"/>
                <a:ea typeface="+mj-ea"/>
                <a:cs typeface="+mj-cs"/>
              </a:rPr>
              <a:t>After a few days in the ICU, it’s apparent she had a devastating brain bleed with shift and she will not survive.</a:t>
            </a:r>
            <a:br>
              <a:rPr lang="en-US" sz="2700" kern="1200" dirty="0">
                <a:solidFill>
                  <a:schemeClr val="tx1"/>
                </a:solidFill>
                <a:latin typeface="+mj-lt"/>
                <a:ea typeface="+mj-ea"/>
                <a:cs typeface="+mj-cs"/>
              </a:rPr>
            </a:br>
            <a:br>
              <a:rPr lang="en-US" sz="2700" dirty="0"/>
            </a:br>
            <a:r>
              <a:rPr lang="en-US" sz="2700" dirty="0"/>
              <a:t>Action:  Document </a:t>
            </a:r>
            <a:r>
              <a:rPr lang="en-US" sz="2700" dirty="0" err="1"/>
              <a:t>Mrs</a:t>
            </a:r>
            <a:r>
              <a:rPr lang="en-US" sz="2700" dirty="0"/>
              <a:t> Pear’s condition and prognosis and the rationale for making her a DNR in the medical record, and write an order for Inpatient DNR.  </a:t>
            </a:r>
            <a:br>
              <a:rPr lang="en-US" sz="2700" kern="1200" dirty="0">
                <a:solidFill>
                  <a:schemeClr val="tx1"/>
                </a:solidFill>
                <a:latin typeface="+mj-lt"/>
                <a:ea typeface="+mj-ea"/>
                <a:cs typeface="+mj-cs"/>
              </a:rPr>
            </a:br>
            <a:r>
              <a:rPr lang="en-US" sz="2700" kern="1200" dirty="0">
                <a:solidFill>
                  <a:schemeClr val="tx1"/>
                </a:solidFill>
                <a:latin typeface="+mj-lt"/>
                <a:ea typeface="+mj-ea"/>
                <a:cs typeface="+mj-cs"/>
              </a:rPr>
              <a:t>You may request an Ethics Consult for guidance in this situation.</a:t>
            </a:r>
            <a:br>
              <a:rPr lang="en-US" sz="2700" kern="1200" dirty="0">
                <a:solidFill>
                  <a:schemeClr val="tx1"/>
                </a:solidFill>
                <a:latin typeface="+mj-lt"/>
                <a:ea typeface="+mj-ea"/>
                <a:cs typeface="+mj-cs"/>
              </a:rPr>
            </a:br>
            <a:br>
              <a:rPr lang="en-US" sz="4800" b="1" kern="1200" dirty="0">
                <a:solidFill>
                  <a:schemeClr val="tx1"/>
                </a:solidFill>
                <a:latin typeface="+mj-lt"/>
                <a:ea typeface="+mj-ea"/>
                <a:cs typeface="+mj-cs"/>
              </a:rPr>
            </a:br>
            <a:br>
              <a:rPr lang="en-US" sz="4800" b="1" kern="1200" dirty="0">
                <a:solidFill>
                  <a:schemeClr val="tx1"/>
                </a:solidFill>
                <a:latin typeface="+mj-lt"/>
                <a:ea typeface="+mj-ea"/>
                <a:cs typeface="+mj-cs"/>
              </a:rPr>
            </a:br>
            <a:br>
              <a:rPr lang="en-US" sz="4800" b="1" kern="1200" dirty="0">
                <a:solidFill>
                  <a:schemeClr val="tx1"/>
                </a:solidFill>
                <a:latin typeface="+mj-lt"/>
                <a:ea typeface="+mj-ea"/>
                <a:cs typeface="+mj-cs"/>
              </a:rPr>
            </a:br>
            <a:r>
              <a:rPr lang="en-US" sz="4800" b="1" kern="1200" dirty="0">
                <a:solidFill>
                  <a:schemeClr val="tx1"/>
                </a:solidFill>
                <a:latin typeface="+mj-lt"/>
                <a:ea typeface="+mj-ea"/>
                <a:cs typeface="+mj-cs"/>
              </a:rPr>
              <a:t>w</a:t>
            </a:r>
          </a:p>
        </p:txBody>
      </p:sp>
      <p:sp>
        <p:nvSpPr>
          <p:cNvPr id="16" name="Rectangle 15">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9155923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D228F4-1298-4564-ABBD-A42B8899E0A9}"/>
              </a:ext>
            </a:extLst>
          </p:cNvPr>
          <p:cNvSpPr>
            <a:spLocks noGrp="1"/>
          </p:cNvSpPr>
          <p:nvPr>
            <p:ph type="title"/>
          </p:nvPr>
        </p:nvSpPr>
        <p:spPr>
          <a:xfrm>
            <a:off x="838200" y="365126"/>
            <a:ext cx="10515600" cy="539944"/>
          </a:xfrm>
        </p:spPr>
        <p:txBody>
          <a:bodyPr>
            <a:normAutofit fontScale="90000"/>
          </a:bodyPr>
          <a:lstStyle/>
          <a:p>
            <a:endParaRPr lang="en-US" dirty="0"/>
          </a:p>
        </p:txBody>
      </p:sp>
      <p:pic>
        <p:nvPicPr>
          <p:cNvPr id="4" name="Content Placeholder 3">
            <a:extLst>
              <a:ext uri="{FF2B5EF4-FFF2-40B4-BE49-F238E27FC236}">
                <a16:creationId xmlns:a16="http://schemas.microsoft.com/office/drawing/2014/main" id="{A2B9458C-E4EC-4288-AA9C-23506FD2BED8}"/>
              </a:ext>
            </a:extLst>
          </p:cNvPr>
          <p:cNvPicPr>
            <a:picLocks noGrp="1" noChangeAspect="1"/>
          </p:cNvPicPr>
          <p:nvPr>
            <p:ph idx="1"/>
          </p:nvPr>
        </p:nvPicPr>
        <p:blipFill>
          <a:blip r:embed="rId2"/>
          <a:stretch>
            <a:fillRect/>
          </a:stretch>
        </p:blipFill>
        <p:spPr>
          <a:xfrm>
            <a:off x="838200" y="967150"/>
            <a:ext cx="10675316" cy="5802765"/>
          </a:xfrm>
          <a:prstGeom prst="rect">
            <a:avLst/>
          </a:prstGeom>
        </p:spPr>
      </p:pic>
      <p:sp>
        <p:nvSpPr>
          <p:cNvPr id="5" name="Rectangle: Rounded Corners 4">
            <a:extLst>
              <a:ext uri="{FF2B5EF4-FFF2-40B4-BE49-F238E27FC236}">
                <a16:creationId xmlns:a16="http://schemas.microsoft.com/office/drawing/2014/main" id="{DDFBAAE3-C580-4079-88DA-8AD0D56BDD77}"/>
              </a:ext>
            </a:extLst>
          </p:cNvPr>
          <p:cNvSpPr/>
          <p:nvPr/>
        </p:nvSpPr>
        <p:spPr>
          <a:xfrm>
            <a:off x="6409189" y="5721292"/>
            <a:ext cx="4261607" cy="914400"/>
          </a:xfrm>
          <a:prstGeom prst="round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0366814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7895A40-19A4-42D6-9D30-DBC1E8002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11067024"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7BF3C81-D0B1-48FF-9C39-3E6424B2733A}"/>
              </a:ext>
            </a:extLst>
          </p:cNvPr>
          <p:cNvSpPr>
            <a:spLocks noGrp="1"/>
          </p:cNvSpPr>
          <p:nvPr>
            <p:ph type="title"/>
          </p:nvPr>
        </p:nvSpPr>
        <p:spPr>
          <a:xfrm>
            <a:off x="830998" y="656777"/>
            <a:ext cx="9910296" cy="4737479"/>
          </a:xfrm>
        </p:spPr>
        <p:txBody>
          <a:bodyPr vert="horz" lIns="91440" tIns="45720" rIns="91440" bIns="45720" rtlCol="0" anchor="t">
            <a:normAutofit fontScale="90000"/>
          </a:bodyPr>
          <a:lstStyle/>
          <a:p>
            <a:br>
              <a:rPr lang="en-US" sz="2800" b="1" kern="1200" dirty="0">
                <a:solidFill>
                  <a:schemeClr val="tx1"/>
                </a:solidFill>
                <a:latin typeface="+mj-lt"/>
                <a:ea typeface="+mj-ea"/>
                <a:cs typeface="+mj-cs"/>
              </a:rPr>
            </a:br>
            <a:r>
              <a:rPr lang="en-US" sz="3200" b="1" u="sng" dirty="0"/>
              <a:t>Questions?</a:t>
            </a:r>
            <a:br>
              <a:rPr lang="en-US" sz="3200" u="sng" dirty="0"/>
            </a:br>
            <a:br>
              <a:rPr lang="en-US" sz="3200" u="sng" dirty="0"/>
            </a:br>
            <a:r>
              <a:rPr lang="en-US" sz="3200" dirty="0">
                <a:sym typeface="Wingdings 2" panose="05020102010507070707" pitchFamily="18" charset="2"/>
              </a:rPr>
              <a:t>  Risk Management is available 24/7 to assist you with questions</a:t>
            </a:r>
            <a:br>
              <a:rPr lang="en-US" sz="3200" dirty="0">
                <a:sym typeface="Wingdings 2" panose="05020102010507070707" pitchFamily="18" charset="2"/>
              </a:rPr>
            </a:br>
            <a:r>
              <a:rPr lang="en-US" sz="3200" dirty="0">
                <a:sym typeface="Wingdings 2" panose="05020102010507070707" pitchFamily="18" charset="2"/>
              </a:rPr>
              <a:t>    about Inpatient DNR Orders:  (806) 392-7319</a:t>
            </a:r>
            <a:br>
              <a:rPr lang="en-US" sz="3200" dirty="0">
                <a:sym typeface="Wingdings 2" panose="05020102010507070707" pitchFamily="18" charset="2"/>
              </a:rPr>
            </a:br>
            <a:br>
              <a:rPr lang="en-US" sz="3200" dirty="0">
                <a:sym typeface="Wingdings 2" panose="05020102010507070707" pitchFamily="18" charset="2"/>
              </a:rPr>
            </a:br>
            <a:r>
              <a:rPr lang="en-US" sz="3200" dirty="0">
                <a:sym typeface="Wingdings 2" panose="05020102010507070707" pitchFamily="18" charset="2"/>
              </a:rPr>
              <a:t>  Ethics is available for consult: Order consult in Meditech</a:t>
            </a:r>
            <a:br>
              <a:rPr lang="en-US" sz="3200" dirty="0">
                <a:sym typeface="Wingdings 2" panose="05020102010507070707" pitchFamily="18" charset="2"/>
              </a:rPr>
            </a:br>
            <a:br>
              <a:rPr lang="en-US" sz="3200" dirty="0">
                <a:sym typeface="Wingdings 2" panose="05020102010507070707" pitchFamily="18" charset="2"/>
              </a:rPr>
            </a:br>
            <a:r>
              <a:rPr lang="en-US" sz="3200" dirty="0">
                <a:sym typeface="Wingdings 2" panose="05020102010507070707" pitchFamily="18" charset="2"/>
              </a:rPr>
              <a:t>  Texas Hospital Association has good information on their</a:t>
            </a:r>
            <a:br>
              <a:rPr lang="en-US" sz="3200" dirty="0">
                <a:sym typeface="Wingdings 2" panose="05020102010507070707" pitchFamily="18" charset="2"/>
              </a:rPr>
            </a:br>
            <a:r>
              <a:rPr lang="en-US" sz="3200" dirty="0">
                <a:sym typeface="Wingdings 2" panose="05020102010507070707" pitchFamily="18" charset="2"/>
              </a:rPr>
              <a:t>    website:  https://www.tha.org/SB11</a:t>
            </a:r>
            <a:br>
              <a:rPr lang="en-US" sz="3200" u="sng" dirty="0"/>
            </a:br>
            <a:br>
              <a:rPr lang="en-US" sz="3200" u="sng" dirty="0"/>
            </a:br>
            <a:br>
              <a:rPr lang="en-US" sz="3200" u="sng" dirty="0"/>
            </a:br>
            <a:br>
              <a:rPr lang="en-US" sz="3200" dirty="0"/>
            </a:br>
            <a:br>
              <a:rPr lang="en-US" sz="3200" u="sng" dirty="0"/>
            </a:br>
            <a:br>
              <a:rPr lang="en-US" sz="4800" b="1"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16" name="Rectangle 15">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56771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7895A40-19A4-42D6-9D30-DBC1E8002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11067024"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7BF3C81-D0B1-48FF-9C39-3E6424B2733A}"/>
              </a:ext>
            </a:extLst>
          </p:cNvPr>
          <p:cNvSpPr>
            <a:spLocks noGrp="1"/>
          </p:cNvSpPr>
          <p:nvPr>
            <p:ph type="title"/>
          </p:nvPr>
        </p:nvSpPr>
        <p:spPr>
          <a:xfrm>
            <a:off x="962522" y="923731"/>
            <a:ext cx="9910296" cy="4737479"/>
          </a:xfrm>
        </p:spPr>
        <p:txBody>
          <a:bodyPr vert="horz" lIns="91440" tIns="45720" rIns="91440" bIns="45720" rtlCol="0" anchor="t">
            <a:normAutofit fontScale="90000"/>
          </a:bodyPr>
          <a:lstStyle/>
          <a:p>
            <a:r>
              <a:rPr lang="en-US" sz="2700" kern="1200" dirty="0">
                <a:solidFill>
                  <a:schemeClr val="tx1"/>
                </a:solidFill>
                <a:latin typeface="+mj-lt"/>
                <a:ea typeface="+mj-ea"/>
                <a:cs typeface="+mj-cs"/>
              </a:rPr>
              <a:t>Legislative intent is to ensure that DNR orders are not placed for inpatients without a specific consent by the patient/pt’s representative that is documented</a:t>
            </a:r>
            <a:br>
              <a:rPr lang="en-US" sz="2700" kern="1200" dirty="0">
                <a:solidFill>
                  <a:schemeClr val="tx1"/>
                </a:solidFill>
                <a:latin typeface="+mj-lt"/>
                <a:ea typeface="+mj-ea"/>
                <a:cs typeface="+mj-cs"/>
              </a:rPr>
            </a:br>
            <a:br>
              <a:rPr lang="en-US" sz="2700" kern="1200" dirty="0">
                <a:solidFill>
                  <a:schemeClr val="tx1"/>
                </a:solidFill>
                <a:latin typeface="+mj-lt"/>
                <a:ea typeface="+mj-ea"/>
                <a:cs typeface="+mj-cs"/>
              </a:rPr>
            </a:br>
            <a:r>
              <a:rPr lang="en-US" sz="2700" kern="1200" dirty="0">
                <a:solidFill>
                  <a:schemeClr val="tx1"/>
                </a:solidFill>
                <a:latin typeface="+mj-lt"/>
                <a:ea typeface="+mj-ea"/>
                <a:cs typeface="+mj-cs"/>
              </a:rPr>
              <a:t>	</a:t>
            </a:r>
            <a:r>
              <a:rPr lang="en-US" sz="2200" u="sng" kern="1200" dirty="0">
                <a:solidFill>
                  <a:schemeClr val="tx1"/>
                </a:solidFill>
                <a:latin typeface="+mj-lt"/>
                <a:ea typeface="+mj-ea"/>
                <a:cs typeface="+mj-cs"/>
              </a:rPr>
              <a:t>Requirements</a:t>
            </a:r>
            <a:r>
              <a:rPr lang="en-US" sz="2200" kern="1200" dirty="0">
                <a:solidFill>
                  <a:schemeClr val="tx1"/>
                </a:solidFill>
                <a:latin typeface="+mj-lt"/>
                <a:ea typeface="+mj-ea"/>
                <a:cs typeface="+mj-cs"/>
              </a:rPr>
              <a:t>:</a:t>
            </a:r>
            <a:br>
              <a:rPr lang="en-US" sz="2200" kern="1200" dirty="0">
                <a:solidFill>
                  <a:schemeClr val="tx1"/>
                </a:solidFill>
                <a:latin typeface="+mj-lt"/>
                <a:ea typeface="+mj-ea"/>
                <a:cs typeface="+mj-cs"/>
              </a:rPr>
            </a:br>
            <a:r>
              <a:rPr lang="en-US" sz="2200" kern="1200" dirty="0">
                <a:solidFill>
                  <a:schemeClr val="tx1"/>
                </a:solidFill>
                <a:latin typeface="+mj-lt"/>
                <a:ea typeface="+mj-ea"/>
                <a:cs typeface="+mj-cs"/>
              </a:rPr>
              <a:t>	1. Attending physician writes order</a:t>
            </a:r>
            <a:br>
              <a:rPr lang="en-US" sz="2200" kern="1200" dirty="0">
                <a:solidFill>
                  <a:schemeClr val="tx1"/>
                </a:solidFill>
                <a:latin typeface="+mj-lt"/>
                <a:ea typeface="+mj-ea"/>
                <a:cs typeface="+mj-cs"/>
              </a:rPr>
            </a:br>
            <a:r>
              <a:rPr lang="en-US" sz="2200" kern="1200" dirty="0">
                <a:solidFill>
                  <a:schemeClr val="tx1"/>
                </a:solidFill>
                <a:latin typeface="+mj-lt"/>
                <a:ea typeface="+mj-ea"/>
                <a:cs typeface="+mj-cs"/>
              </a:rPr>
              <a:t>		and</a:t>
            </a:r>
            <a:br>
              <a:rPr lang="en-US" sz="2200" kern="1200" dirty="0">
                <a:solidFill>
                  <a:schemeClr val="tx1"/>
                </a:solidFill>
                <a:latin typeface="+mj-lt"/>
                <a:ea typeface="+mj-ea"/>
                <a:cs typeface="+mj-cs"/>
              </a:rPr>
            </a:br>
            <a:r>
              <a:rPr lang="en-US" sz="2200" kern="1200" dirty="0">
                <a:solidFill>
                  <a:schemeClr val="tx1"/>
                </a:solidFill>
                <a:latin typeface="+mj-lt"/>
                <a:ea typeface="+mj-ea"/>
                <a:cs typeface="+mj-cs"/>
              </a:rPr>
              <a:t>	2. </a:t>
            </a:r>
            <a:r>
              <a:rPr lang="en-US" sz="2200" dirty="0"/>
              <a:t>Oral consent by patient with decisional capacity; witnessed</a:t>
            </a:r>
            <a:br>
              <a:rPr lang="en-US" sz="2200" dirty="0"/>
            </a:br>
            <a:r>
              <a:rPr lang="en-US" sz="2200" dirty="0"/>
              <a:t>		or</a:t>
            </a:r>
            <a:br>
              <a:rPr lang="en-US" sz="2200" dirty="0"/>
            </a:br>
            <a:r>
              <a:rPr lang="en-US" sz="2200" dirty="0"/>
              <a:t>	3. Written consent (Advance Directive) from patient</a:t>
            </a:r>
            <a:br>
              <a:rPr lang="en-US" sz="2200" dirty="0"/>
            </a:br>
            <a:r>
              <a:rPr lang="en-US" sz="2200" dirty="0"/>
              <a:t>		or</a:t>
            </a:r>
            <a:br>
              <a:rPr lang="en-US" sz="2200" dirty="0"/>
            </a:br>
            <a:r>
              <a:rPr lang="en-US" sz="2200" dirty="0"/>
              <a:t>	4. Direction and consent from patient’s representative</a:t>
            </a:r>
            <a:br>
              <a:rPr lang="en-US" sz="2200" dirty="0"/>
            </a:br>
            <a:r>
              <a:rPr lang="en-US" sz="2200" dirty="0"/>
              <a:t>		and</a:t>
            </a:r>
            <a:br>
              <a:rPr lang="en-US" sz="2200" dirty="0"/>
            </a:br>
            <a:r>
              <a:rPr lang="en-US" sz="2200" dirty="0"/>
              <a:t>	5. Must inform patient or patient’s representative when DNR order</a:t>
            </a:r>
            <a:br>
              <a:rPr lang="en-US" sz="2200" dirty="0"/>
            </a:br>
            <a:r>
              <a:rPr lang="en-US" sz="2200" dirty="0"/>
              <a:t>    	    written</a:t>
            </a:r>
            <a:br>
              <a:rPr lang="en-US" sz="2200" dirty="0"/>
            </a:br>
            <a:br>
              <a:rPr lang="en-US" sz="2200" dirty="0"/>
            </a:br>
            <a:endParaRPr lang="en-US" sz="2200" kern="1200" dirty="0">
              <a:solidFill>
                <a:schemeClr val="tx1"/>
              </a:solidFill>
              <a:latin typeface="+mj-lt"/>
              <a:ea typeface="+mj-ea"/>
              <a:cs typeface="+mj-cs"/>
            </a:endParaRPr>
          </a:p>
        </p:txBody>
      </p:sp>
      <p:sp>
        <p:nvSpPr>
          <p:cNvPr id="16" name="Rectangle 15">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625013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7895A40-19A4-42D6-9D30-DBC1E8002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11067024"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7BF3C81-D0B1-48FF-9C39-3E6424B2733A}"/>
              </a:ext>
            </a:extLst>
          </p:cNvPr>
          <p:cNvSpPr>
            <a:spLocks noGrp="1"/>
          </p:cNvSpPr>
          <p:nvPr>
            <p:ph type="title"/>
          </p:nvPr>
        </p:nvSpPr>
        <p:spPr>
          <a:xfrm>
            <a:off x="987689" y="923731"/>
            <a:ext cx="9910296" cy="4737479"/>
          </a:xfrm>
        </p:spPr>
        <p:txBody>
          <a:bodyPr vert="horz" lIns="91440" tIns="45720" rIns="91440" bIns="45720" rtlCol="0" anchor="t">
            <a:normAutofit fontScale="90000"/>
          </a:bodyPr>
          <a:lstStyle/>
          <a:p>
            <a:r>
              <a:rPr lang="en-US" sz="2400" kern="1200" dirty="0">
                <a:solidFill>
                  <a:schemeClr val="tx1"/>
                </a:solidFill>
                <a:latin typeface="+mj-lt"/>
                <a:ea typeface="+mj-ea"/>
                <a:cs typeface="+mj-cs"/>
              </a:rPr>
              <a:t>Other provisions:</a:t>
            </a:r>
            <a:br>
              <a:rPr lang="en-US" sz="2400" kern="1200" dirty="0">
                <a:solidFill>
                  <a:schemeClr val="tx1"/>
                </a:solidFill>
                <a:latin typeface="+mj-lt"/>
                <a:ea typeface="+mj-ea"/>
                <a:cs typeface="+mj-cs"/>
              </a:rPr>
            </a:br>
            <a:br>
              <a:rPr lang="en-US" sz="2400" kern="1200" dirty="0">
                <a:solidFill>
                  <a:schemeClr val="tx1"/>
                </a:solidFill>
                <a:latin typeface="+mj-lt"/>
                <a:ea typeface="+mj-ea"/>
                <a:cs typeface="+mj-cs"/>
              </a:rPr>
            </a:br>
            <a:r>
              <a:rPr lang="en-US" sz="2400" kern="1200" dirty="0">
                <a:solidFill>
                  <a:schemeClr val="tx1"/>
                </a:solidFill>
                <a:latin typeface="+mj-lt"/>
                <a:ea typeface="+mj-ea"/>
                <a:cs typeface="+mj-cs"/>
              </a:rPr>
              <a:t>1. Physician may still issue DNR order if patient has no known Advance Directive or</a:t>
            </a:r>
            <a:br>
              <a:rPr lang="en-US" sz="2400" kern="1200" dirty="0">
                <a:solidFill>
                  <a:schemeClr val="tx1"/>
                </a:solidFill>
                <a:latin typeface="+mj-lt"/>
                <a:ea typeface="+mj-ea"/>
                <a:cs typeface="+mj-cs"/>
              </a:rPr>
            </a:br>
            <a:r>
              <a:rPr lang="en-US" sz="2400" kern="1200" dirty="0">
                <a:solidFill>
                  <a:schemeClr val="tx1"/>
                </a:solidFill>
                <a:latin typeface="+mj-lt"/>
                <a:ea typeface="+mj-ea"/>
                <a:cs typeface="+mj-cs"/>
              </a:rPr>
              <a:t>     surrogate decision-maker and death is imminent, DNR is medically</a:t>
            </a:r>
            <a:br>
              <a:rPr lang="en-US" sz="2400" kern="1200" dirty="0">
                <a:solidFill>
                  <a:schemeClr val="tx1"/>
                </a:solidFill>
                <a:latin typeface="+mj-lt"/>
                <a:ea typeface="+mj-ea"/>
                <a:cs typeface="+mj-cs"/>
              </a:rPr>
            </a:br>
            <a:r>
              <a:rPr lang="en-US" sz="2400" kern="1200" dirty="0">
                <a:solidFill>
                  <a:schemeClr val="tx1"/>
                </a:solidFill>
                <a:latin typeface="+mj-lt"/>
                <a:ea typeface="+mj-ea"/>
                <a:cs typeface="+mj-cs"/>
              </a:rPr>
              <a:t>     appropriate, and the order is not contrary to directions of pt conveyed when</a:t>
            </a:r>
            <a:br>
              <a:rPr lang="en-US" sz="2400" kern="1200" dirty="0">
                <a:solidFill>
                  <a:schemeClr val="tx1"/>
                </a:solidFill>
                <a:latin typeface="+mj-lt"/>
                <a:ea typeface="+mj-ea"/>
                <a:cs typeface="+mj-cs"/>
              </a:rPr>
            </a:br>
            <a:r>
              <a:rPr lang="en-US" sz="2400" kern="1200" dirty="0">
                <a:solidFill>
                  <a:schemeClr val="tx1"/>
                </a:solidFill>
                <a:latin typeface="+mj-lt"/>
                <a:ea typeface="+mj-ea"/>
                <a:cs typeface="+mj-cs"/>
              </a:rPr>
              <a:t>     pt had decisional capacity.</a:t>
            </a:r>
            <a:br>
              <a:rPr lang="en-US" sz="2400" kern="1200" dirty="0">
                <a:solidFill>
                  <a:schemeClr val="tx1"/>
                </a:solidFill>
                <a:latin typeface="+mj-lt"/>
                <a:ea typeface="+mj-ea"/>
                <a:cs typeface="+mj-cs"/>
              </a:rPr>
            </a:br>
            <a:br>
              <a:rPr lang="en-US" sz="2400" kern="1200" dirty="0">
                <a:solidFill>
                  <a:schemeClr val="tx1"/>
                </a:solidFill>
                <a:latin typeface="+mj-lt"/>
                <a:ea typeface="+mj-ea"/>
                <a:cs typeface="+mj-cs"/>
              </a:rPr>
            </a:br>
            <a:r>
              <a:rPr lang="en-US" sz="2400" kern="1200" dirty="0">
                <a:solidFill>
                  <a:schemeClr val="tx1"/>
                </a:solidFill>
                <a:latin typeface="+mj-lt"/>
                <a:ea typeface="+mj-ea"/>
                <a:cs typeface="+mj-cs"/>
              </a:rPr>
              <a:t>2. Witnesses to oral consent for DNR order are specified in the statute:</a:t>
            </a:r>
            <a:br>
              <a:rPr lang="en-US" sz="2400" kern="1200" dirty="0">
                <a:solidFill>
                  <a:schemeClr val="tx1"/>
                </a:solidFill>
                <a:latin typeface="+mj-lt"/>
                <a:ea typeface="+mj-ea"/>
                <a:cs typeface="+mj-cs"/>
              </a:rPr>
            </a:br>
            <a:r>
              <a:rPr lang="en-US" sz="2400" kern="1200" dirty="0">
                <a:solidFill>
                  <a:schemeClr val="tx1"/>
                </a:solidFill>
                <a:latin typeface="+mj-lt"/>
                <a:ea typeface="+mj-ea"/>
                <a:cs typeface="+mj-cs"/>
              </a:rPr>
              <a:t>	a) </a:t>
            </a:r>
            <a:r>
              <a:rPr lang="en-US" sz="2400" u="sng" kern="1200" dirty="0">
                <a:solidFill>
                  <a:schemeClr val="tx1"/>
                </a:solidFill>
                <a:latin typeface="+mj-lt"/>
                <a:ea typeface="+mj-ea"/>
                <a:cs typeface="+mj-cs"/>
              </a:rPr>
              <a:t>Two</a:t>
            </a:r>
            <a:r>
              <a:rPr lang="en-US" sz="2400" kern="1200" dirty="0">
                <a:solidFill>
                  <a:schemeClr val="tx1"/>
                </a:solidFill>
                <a:latin typeface="+mj-lt"/>
                <a:ea typeface="+mj-ea"/>
                <a:cs typeface="+mj-cs"/>
              </a:rPr>
              <a:t> competent adult witnessed required</a:t>
            </a:r>
            <a:br>
              <a:rPr lang="en-US" sz="2400" kern="1200" dirty="0">
                <a:solidFill>
                  <a:schemeClr val="tx1"/>
                </a:solidFill>
                <a:latin typeface="+mj-lt"/>
                <a:ea typeface="+mj-ea"/>
                <a:cs typeface="+mj-cs"/>
              </a:rPr>
            </a:br>
            <a:r>
              <a:rPr lang="en-US" sz="2400" kern="1200" dirty="0">
                <a:solidFill>
                  <a:schemeClr val="tx1"/>
                </a:solidFill>
                <a:latin typeface="+mj-lt"/>
                <a:ea typeface="+mj-ea"/>
                <a:cs typeface="+mj-cs"/>
              </a:rPr>
              <a:t>		b) </a:t>
            </a:r>
            <a:r>
              <a:rPr lang="en-US" sz="2400" u="sng" kern="1200" dirty="0">
                <a:solidFill>
                  <a:schemeClr val="tx1"/>
                </a:solidFill>
                <a:latin typeface="+mj-lt"/>
                <a:ea typeface="+mj-ea"/>
                <a:cs typeface="+mj-cs"/>
              </a:rPr>
              <a:t>Only one</a:t>
            </a:r>
            <a:r>
              <a:rPr lang="en-US" sz="2400" kern="1200" dirty="0">
                <a:solidFill>
                  <a:schemeClr val="tx1"/>
                </a:solidFill>
                <a:latin typeface="+mj-lt"/>
                <a:ea typeface="+mj-ea"/>
                <a:cs typeface="+mj-cs"/>
              </a:rPr>
              <a:t> may be a hospital employee providing direct patient</a:t>
            </a:r>
            <a:br>
              <a:rPr lang="en-US" sz="2400" kern="1200" dirty="0">
                <a:solidFill>
                  <a:schemeClr val="tx1"/>
                </a:solidFill>
                <a:latin typeface="+mj-lt"/>
                <a:ea typeface="+mj-ea"/>
                <a:cs typeface="+mj-cs"/>
              </a:rPr>
            </a:br>
            <a:r>
              <a:rPr lang="en-US" sz="2400" kern="1200" dirty="0">
                <a:solidFill>
                  <a:schemeClr val="tx1"/>
                </a:solidFill>
                <a:latin typeface="+mj-lt"/>
                <a:ea typeface="+mj-ea"/>
                <a:cs typeface="+mj-cs"/>
              </a:rPr>
              <a:t>	    	     care to the patient, an employee of the attending physician, or a</a:t>
            </a:r>
            <a:br>
              <a:rPr lang="en-US" sz="2400" kern="1200" dirty="0">
                <a:solidFill>
                  <a:schemeClr val="tx1"/>
                </a:solidFill>
                <a:latin typeface="+mj-lt"/>
                <a:ea typeface="+mj-ea"/>
                <a:cs typeface="+mj-cs"/>
              </a:rPr>
            </a:br>
            <a:r>
              <a:rPr lang="en-US" sz="2400" kern="1200" dirty="0">
                <a:solidFill>
                  <a:schemeClr val="tx1"/>
                </a:solidFill>
                <a:latin typeface="+mj-lt"/>
                <a:ea typeface="+mj-ea"/>
                <a:cs typeface="+mj-cs"/>
              </a:rPr>
              <a:t>                                  hospital employee who is an administrative employee</a:t>
            </a:r>
            <a:br>
              <a:rPr lang="en-US" sz="2400" kern="1200" dirty="0">
                <a:solidFill>
                  <a:schemeClr val="tx1"/>
                </a:solidFill>
                <a:latin typeface="+mj-lt"/>
                <a:ea typeface="+mj-ea"/>
                <a:cs typeface="+mj-cs"/>
              </a:rPr>
            </a:br>
            <a:r>
              <a:rPr lang="en-US" sz="2400" kern="1200" dirty="0">
                <a:solidFill>
                  <a:schemeClr val="tx1"/>
                </a:solidFill>
                <a:latin typeface="+mj-lt"/>
                <a:ea typeface="+mj-ea"/>
                <a:cs typeface="+mj-cs"/>
              </a:rPr>
              <a:t>			c) </a:t>
            </a:r>
            <a:r>
              <a:rPr lang="en-US" sz="2400" u="sng" kern="1200" dirty="0">
                <a:solidFill>
                  <a:schemeClr val="tx1"/>
                </a:solidFill>
                <a:latin typeface="+mj-lt"/>
                <a:ea typeface="+mj-ea"/>
                <a:cs typeface="+mj-cs"/>
              </a:rPr>
              <a:t>Potential</a:t>
            </a:r>
            <a:r>
              <a:rPr lang="en-US" sz="2400" kern="1200" dirty="0">
                <a:solidFill>
                  <a:schemeClr val="tx1"/>
                </a:solidFill>
                <a:latin typeface="+mj-lt"/>
                <a:ea typeface="+mj-ea"/>
                <a:cs typeface="+mj-cs"/>
              </a:rPr>
              <a:t> witnesses include patient’s spouse, patient’s 				     family member, patient’s friend, </a:t>
            </a:r>
            <a:r>
              <a:rPr lang="en-US" sz="2400" kern="1200" dirty="0">
                <a:solidFill>
                  <a:srgbClr val="FF0000"/>
                </a:solidFill>
                <a:latin typeface="+mj-lt"/>
                <a:ea typeface="+mj-ea"/>
                <a:cs typeface="+mj-cs"/>
              </a:rPr>
              <a:t>attending physician</a:t>
            </a:r>
            <a:r>
              <a:rPr lang="en-US" sz="2400" kern="1200" dirty="0">
                <a:solidFill>
                  <a:schemeClr val="tx1"/>
                </a:solidFill>
                <a:latin typeface="+mj-lt"/>
                <a:ea typeface="+mj-ea"/>
                <a:cs typeface="+mj-cs"/>
              </a:rPr>
              <a:t>, 				     stranger</a:t>
            </a:r>
            <a:br>
              <a:rPr lang="en-US" sz="2400" kern="1200" dirty="0">
                <a:solidFill>
                  <a:schemeClr val="tx1"/>
                </a:solidFill>
                <a:latin typeface="+mj-lt"/>
                <a:ea typeface="+mj-ea"/>
                <a:cs typeface="+mj-cs"/>
              </a:rPr>
            </a:br>
            <a:br>
              <a:rPr lang="en-US" sz="2400" kern="1200" dirty="0">
                <a:solidFill>
                  <a:schemeClr val="tx1"/>
                </a:solidFill>
                <a:latin typeface="+mj-lt"/>
                <a:ea typeface="+mj-ea"/>
                <a:cs typeface="+mj-cs"/>
              </a:rPr>
            </a:br>
            <a:endParaRPr lang="en-US" sz="2400" kern="1200" dirty="0">
              <a:solidFill>
                <a:schemeClr val="tx1"/>
              </a:solidFill>
              <a:latin typeface="+mj-lt"/>
              <a:ea typeface="+mj-ea"/>
              <a:cs typeface="+mj-cs"/>
            </a:endParaRPr>
          </a:p>
        </p:txBody>
      </p:sp>
      <p:sp>
        <p:nvSpPr>
          <p:cNvPr id="16" name="Rectangle 15">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521926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7895A40-19A4-42D6-9D30-DBC1E8002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11067024"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7BF3C81-D0B1-48FF-9C39-3E6424B2733A}"/>
              </a:ext>
            </a:extLst>
          </p:cNvPr>
          <p:cNvSpPr>
            <a:spLocks noGrp="1"/>
          </p:cNvSpPr>
          <p:nvPr>
            <p:ph type="title"/>
          </p:nvPr>
        </p:nvSpPr>
        <p:spPr>
          <a:xfrm>
            <a:off x="1140851" y="1076249"/>
            <a:ext cx="9910296" cy="4704865"/>
          </a:xfrm>
        </p:spPr>
        <p:txBody>
          <a:bodyPr vert="horz" lIns="91440" tIns="45720" rIns="91440" bIns="45720" rtlCol="0" anchor="t">
            <a:normAutofit fontScale="90000"/>
          </a:bodyPr>
          <a:lstStyle/>
          <a:p>
            <a:r>
              <a:rPr lang="en-US" sz="2800" kern="1200" dirty="0">
                <a:solidFill>
                  <a:schemeClr val="tx1"/>
                </a:solidFill>
                <a:latin typeface="+mn-lt"/>
                <a:ea typeface="+mj-ea"/>
                <a:cs typeface="+mj-cs"/>
              </a:rPr>
              <a:t>Statutory requirements for Inpatient DNR Order:</a:t>
            </a:r>
            <a:br>
              <a:rPr lang="en-US" sz="2800" kern="1200" dirty="0">
                <a:solidFill>
                  <a:schemeClr val="tx1"/>
                </a:solidFill>
                <a:latin typeface="+mn-lt"/>
                <a:ea typeface="+mj-ea"/>
                <a:cs typeface="+mj-cs"/>
              </a:rPr>
            </a:br>
            <a:br>
              <a:rPr lang="en-US" sz="2800" kern="1200" dirty="0">
                <a:solidFill>
                  <a:schemeClr val="tx1"/>
                </a:solidFill>
                <a:latin typeface="+mn-lt"/>
                <a:ea typeface="+mj-ea"/>
                <a:cs typeface="+mj-cs"/>
              </a:rPr>
            </a:br>
            <a:r>
              <a:rPr lang="en-US" sz="2700" i="1" u="sng" dirty="0">
                <a:latin typeface="+mn-lt"/>
              </a:rPr>
              <a:t>Attending Physician</a:t>
            </a:r>
            <a:r>
              <a:rPr lang="en-US" sz="2700" dirty="0">
                <a:latin typeface="+mn-lt"/>
              </a:rPr>
              <a:t>: “selected by or assigned to a patient who has primary responsibility for a patient’s treatment or care” </a:t>
            </a:r>
            <a:br>
              <a:rPr lang="en-US" sz="2700" dirty="0">
                <a:latin typeface="+mn-lt"/>
              </a:rPr>
            </a:br>
            <a:r>
              <a:rPr lang="en-US" sz="2700" dirty="0">
                <a:latin typeface="+mn-lt"/>
              </a:rPr>
              <a:t>Does </a:t>
            </a:r>
            <a:r>
              <a:rPr lang="en-US" sz="2700" i="1" u="sng" dirty="0">
                <a:latin typeface="+mn-lt"/>
              </a:rPr>
              <a:t>NOT</a:t>
            </a:r>
            <a:r>
              <a:rPr lang="en-US" sz="2700" dirty="0">
                <a:latin typeface="+mn-lt"/>
              </a:rPr>
              <a:t> include resident, fellow, Physician Assistant, Nurse Practitioner or any other individual to whom a physician could delegate their duties</a:t>
            </a:r>
            <a:br>
              <a:rPr lang="en-US" sz="2000" dirty="0">
                <a:latin typeface="+mn-lt"/>
              </a:rPr>
            </a:br>
            <a:br>
              <a:rPr lang="en-US" sz="2000" dirty="0">
                <a:latin typeface="+mn-lt"/>
              </a:rPr>
            </a:br>
            <a:r>
              <a:rPr lang="en-US" sz="2000" dirty="0">
                <a:latin typeface="+mn-lt"/>
              </a:rPr>
              <a:t>	</a:t>
            </a:r>
            <a:r>
              <a:rPr lang="en-US" sz="2200" dirty="0">
                <a:latin typeface="+mn-lt"/>
              </a:rPr>
              <a:t>Scenario: admitting physician, hospitalist </a:t>
            </a:r>
            <a:r>
              <a:rPr lang="en-US" sz="2200" i="1" dirty="0">
                <a:solidFill>
                  <a:srgbClr val="FF0000"/>
                </a:solidFill>
                <a:latin typeface="+mn-lt"/>
              </a:rPr>
              <a:t>currently</a:t>
            </a:r>
            <a:r>
              <a:rPr lang="en-US" sz="2200" dirty="0">
                <a:latin typeface="+mn-lt"/>
              </a:rPr>
              <a:t> assigned to patient, </a:t>
            </a:r>
            <a:r>
              <a:rPr lang="en-US" sz="2200" dirty="0">
                <a:solidFill>
                  <a:srgbClr val="FF0000"/>
                </a:solidFill>
                <a:latin typeface="+mn-lt"/>
              </a:rPr>
              <a:t>consulting 	physician currently managing the care for the patient (i.e., surgeon who has just</a:t>
            </a:r>
            <a:br>
              <a:rPr lang="en-US" sz="2200" dirty="0">
                <a:solidFill>
                  <a:srgbClr val="FF0000"/>
                </a:solidFill>
                <a:latin typeface="+mn-lt"/>
              </a:rPr>
            </a:br>
            <a:r>
              <a:rPr lang="en-US" sz="2200" dirty="0">
                <a:solidFill>
                  <a:srgbClr val="FF0000"/>
                </a:solidFill>
                <a:latin typeface="+mn-lt"/>
              </a:rPr>
              <a:t>	performed surgery and is managing post-op care)</a:t>
            </a:r>
            <a:br>
              <a:rPr lang="en-US" sz="2200" dirty="0">
                <a:solidFill>
                  <a:schemeClr val="bg2"/>
                </a:solidFill>
                <a:latin typeface="+mn-lt"/>
              </a:rPr>
            </a:br>
            <a:r>
              <a:rPr lang="en-US" sz="2200" dirty="0">
                <a:solidFill>
                  <a:schemeClr val="bg2"/>
                </a:solidFill>
                <a:latin typeface="+mn-lt"/>
              </a:rPr>
              <a:t>                </a:t>
            </a:r>
            <a:br>
              <a:rPr lang="en-US" sz="2000" dirty="0">
                <a:solidFill>
                  <a:srgbClr val="FF0000"/>
                </a:solidFill>
                <a:latin typeface="+mn-lt"/>
              </a:rPr>
            </a:br>
            <a:br>
              <a:rPr lang="en-US" sz="2000" dirty="0">
                <a:latin typeface="+mn-lt"/>
              </a:rPr>
            </a:br>
            <a:br>
              <a:rPr lang="en-US" sz="2000" dirty="0">
                <a:latin typeface="+mn-lt"/>
              </a:rPr>
            </a:br>
            <a:br>
              <a:rPr lang="en-US" sz="2000" dirty="0">
                <a:latin typeface="+mn-lt"/>
              </a:rPr>
            </a:br>
            <a:r>
              <a:rPr lang="en-US" sz="2000" dirty="0">
                <a:latin typeface="+mn-lt"/>
              </a:rPr>
              <a:t>	</a:t>
            </a:r>
            <a:br>
              <a:rPr lang="en-US" sz="2000" dirty="0">
                <a:latin typeface="+mn-lt"/>
              </a:rPr>
            </a:br>
            <a:r>
              <a:rPr lang="en-US" sz="2000" dirty="0">
                <a:latin typeface="+mn-lt"/>
              </a:rPr>
              <a:t>	</a:t>
            </a:r>
            <a:br>
              <a:rPr lang="en-US" sz="2000" dirty="0">
                <a:latin typeface="+mn-lt"/>
              </a:rPr>
            </a:br>
            <a:br>
              <a:rPr lang="en-US" sz="2000" dirty="0">
                <a:latin typeface="+mn-lt"/>
              </a:rPr>
            </a:br>
            <a:br>
              <a:rPr lang="en-US" sz="2000" dirty="0">
                <a:latin typeface="+mn-lt"/>
              </a:rPr>
            </a:br>
            <a:br>
              <a:rPr lang="en-US" sz="2000" kern="1200" dirty="0">
                <a:solidFill>
                  <a:schemeClr val="tx1"/>
                </a:solidFill>
                <a:latin typeface="+mn-lt"/>
                <a:ea typeface="+mj-ea"/>
                <a:cs typeface="+mj-cs"/>
              </a:rPr>
            </a:br>
            <a:br>
              <a:rPr lang="en-US" sz="2800" kern="1200" dirty="0">
                <a:solidFill>
                  <a:schemeClr val="tx1"/>
                </a:solidFill>
                <a:latin typeface="+mn-lt"/>
                <a:ea typeface="+mj-ea"/>
                <a:cs typeface="+mj-cs"/>
              </a:rPr>
            </a:br>
            <a:br>
              <a:rPr lang="en-US" sz="2800" kern="1200" dirty="0">
                <a:solidFill>
                  <a:schemeClr val="tx1"/>
                </a:solidFill>
                <a:latin typeface="+mn-lt"/>
                <a:ea typeface="+mj-ea"/>
                <a:cs typeface="+mj-cs"/>
              </a:rPr>
            </a:br>
            <a:endParaRPr lang="en-US" sz="2800" kern="1200" dirty="0">
              <a:solidFill>
                <a:schemeClr val="tx1"/>
              </a:solidFill>
              <a:latin typeface="+mn-lt"/>
              <a:ea typeface="+mj-ea"/>
              <a:cs typeface="+mj-cs"/>
            </a:endParaRPr>
          </a:p>
        </p:txBody>
      </p:sp>
      <p:sp>
        <p:nvSpPr>
          <p:cNvPr id="16" name="Rectangle 15">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543215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7895A40-19A4-42D6-9D30-DBC1E8002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11067024"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7BF3C81-D0B1-48FF-9C39-3E6424B2733A}"/>
              </a:ext>
            </a:extLst>
          </p:cNvPr>
          <p:cNvSpPr>
            <a:spLocks noGrp="1"/>
          </p:cNvSpPr>
          <p:nvPr>
            <p:ph type="title"/>
          </p:nvPr>
        </p:nvSpPr>
        <p:spPr>
          <a:xfrm>
            <a:off x="987689" y="923731"/>
            <a:ext cx="9910296" cy="4737479"/>
          </a:xfrm>
        </p:spPr>
        <p:txBody>
          <a:bodyPr vert="horz" lIns="91440" tIns="45720" rIns="91440" bIns="45720" rtlCol="0" anchor="t">
            <a:normAutofit fontScale="90000"/>
          </a:bodyPr>
          <a:lstStyle/>
          <a:p>
            <a:r>
              <a:rPr lang="en-US" sz="2400" u="sng" kern="1200" dirty="0">
                <a:solidFill>
                  <a:schemeClr val="tx1"/>
                </a:solidFill>
                <a:latin typeface="+mj-lt"/>
                <a:ea typeface="+mj-ea"/>
                <a:cs typeface="+mj-cs"/>
              </a:rPr>
              <a:t>COVENANT POLICY</a:t>
            </a:r>
            <a:r>
              <a:rPr lang="en-US" sz="2400" kern="1200" dirty="0">
                <a:solidFill>
                  <a:schemeClr val="tx1"/>
                </a:solidFill>
                <a:latin typeface="+mj-lt"/>
                <a:ea typeface="+mj-ea"/>
                <a:cs typeface="+mj-cs"/>
              </a:rPr>
              <a:t>:</a:t>
            </a:r>
            <a:br>
              <a:rPr lang="en-US" sz="2400" kern="1200" dirty="0">
                <a:solidFill>
                  <a:schemeClr val="tx1"/>
                </a:solidFill>
                <a:latin typeface="+mj-lt"/>
                <a:ea typeface="+mj-ea"/>
                <a:cs typeface="+mj-cs"/>
              </a:rPr>
            </a:br>
            <a:r>
              <a:rPr lang="en-US" sz="2400" kern="1200" dirty="0">
                <a:solidFill>
                  <a:schemeClr val="tx1"/>
                </a:solidFill>
                <a:latin typeface="+mj-lt"/>
                <a:ea typeface="+mj-ea"/>
                <a:cs typeface="+mj-cs"/>
              </a:rPr>
              <a:t>“If desired by the patient (or patient’s representative) and the patient </a:t>
            </a:r>
            <a:r>
              <a:rPr lang="en-US" sz="2400" u="sng" kern="1200" dirty="0">
                <a:solidFill>
                  <a:schemeClr val="tx1"/>
                </a:solidFill>
                <a:latin typeface="+mj-lt"/>
                <a:ea typeface="+mj-ea"/>
                <a:cs typeface="+mj-cs"/>
              </a:rPr>
              <a:t>consents</a:t>
            </a:r>
            <a:r>
              <a:rPr lang="en-US" sz="2400" kern="1200" dirty="0">
                <a:solidFill>
                  <a:schemeClr val="tx1"/>
                </a:solidFill>
                <a:latin typeface="+mj-lt"/>
                <a:ea typeface="+mj-ea"/>
                <a:cs typeface="+mj-cs"/>
              </a:rPr>
              <a:t> in writing or orally to a DNR order by the attending physician, </a:t>
            </a:r>
            <a:r>
              <a:rPr lang="en-US" sz="2400" dirty="0">
                <a:sym typeface="Wingdings 2" panose="05020102010507070707" pitchFamily="18" charset="2"/>
              </a:rPr>
              <a:t>t</a:t>
            </a:r>
            <a:r>
              <a:rPr lang="en-US" sz="2400" kern="1200" dirty="0">
                <a:solidFill>
                  <a:schemeClr val="tx1"/>
                </a:solidFill>
                <a:latin typeface="+mj-lt"/>
                <a:ea typeface="+mj-ea"/>
                <a:cs typeface="+mj-cs"/>
                <a:sym typeface="Wingdings 2" panose="05020102010507070707" pitchFamily="18" charset="2"/>
              </a:rPr>
              <a:t>he DNR order will be issued and dated by an attending physician and placed in the patient’s medical record </a:t>
            </a:r>
            <a:r>
              <a:rPr lang="en-US" sz="2400" b="1" i="1" u="sng" kern="1200" dirty="0">
                <a:solidFill>
                  <a:schemeClr val="tx1"/>
                </a:solidFill>
                <a:latin typeface="+mj-lt"/>
                <a:ea typeface="+mj-ea"/>
                <a:cs typeface="+mj-cs"/>
                <a:sym typeface="Wingdings 2" panose="05020102010507070707" pitchFamily="18" charset="2"/>
              </a:rPr>
              <a:t>as soon as practicable</a:t>
            </a:r>
            <a:r>
              <a:rPr lang="en-US" sz="2400" kern="1200" dirty="0">
                <a:solidFill>
                  <a:schemeClr val="tx1"/>
                </a:solidFill>
                <a:latin typeface="+mj-lt"/>
                <a:ea typeface="+mj-ea"/>
                <a:cs typeface="+mj-cs"/>
                <a:sym typeface="Wingdings 2" panose="05020102010507070707" pitchFamily="18" charset="2"/>
              </a:rPr>
              <a:t>.”</a:t>
            </a:r>
            <a:br>
              <a:rPr lang="en-US" sz="2400" b="1" kern="1200" dirty="0">
                <a:solidFill>
                  <a:schemeClr val="tx1"/>
                </a:solidFill>
                <a:latin typeface="+mj-lt"/>
                <a:ea typeface="+mj-ea"/>
                <a:cs typeface="+mj-cs"/>
                <a:sym typeface="Wingdings 2" panose="05020102010507070707" pitchFamily="18" charset="2"/>
              </a:rPr>
            </a:br>
            <a:br>
              <a:rPr lang="en-US" sz="2000" kern="1200" dirty="0">
                <a:solidFill>
                  <a:schemeClr val="tx1"/>
                </a:solidFill>
                <a:latin typeface="+mj-lt"/>
                <a:ea typeface="+mj-ea"/>
                <a:cs typeface="+mj-cs"/>
                <a:sym typeface="Wingdings 2" panose="05020102010507070707" pitchFamily="18" charset="2"/>
              </a:rPr>
            </a:br>
            <a:r>
              <a:rPr lang="en-US" sz="2000" kern="1200" dirty="0">
                <a:solidFill>
                  <a:schemeClr val="tx1"/>
                </a:solidFill>
                <a:latin typeface="+mj-lt"/>
                <a:ea typeface="+mj-ea"/>
                <a:cs typeface="+mj-cs"/>
                <a:sym typeface="Wingdings 2" panose="05020102010507070707" pitchFamily="18" charset="2"/>
              </a:rPr>
              <a:t>QUESTION: </a:t>
            </a:r>
            <a:r>
              <a:rPr lang="en-US" sz="2000" b="1" kern="1200" dirty="0">
                <a:solidFill>
                  <a:schemeClr val="tx1"/>
                </a:solidFill>
                <a:latin typeface="+mj-lt"/>
                <a:ea typeface="+mj-ea"/>
                <a:cs typeface="+mj-cs"/>
                <a:sym typeface="Wingdings 2" panose="05020102010507070707" pitchFamily="18" charset="2"/>
              </a:rPr>
              <a:t>Does this mean a verbal order can be issued by the attending physician?</a:t>
            </a:r>
            <a:br>
              <a:rPr lang="en-US" sz="2000" kern="1200" dirty="0">
                <a:solidFill>
                  <a:schemeClr val="tx1"/>
                </a:solidFill>
                <a:latin typeface="+mj-lt"/>
                <a:ea typeface="+mj-ea"/>
                <a:cs typeface="+mj-cs"/>
                <a:sym typeface="Wingdings 2" panose="05020102010507070707" pitchFamily="18" charset="2"/>
              </a:rPr>
            </a:br>
            <a:br>
              <a:rPr lang="en-US" sz="2000" kern="1200" dirty="0">
                <a:solidFill>
                  <a:schemeClr val="tx1"/>
                </a:solidFill>
                <a:latin typeface="+mj-lt"/>
                <a:ea typeface="+mj-ea"/>
                <a:cs typeface="+mj-cs"/>
                <a:sym typeface="Wingdings 2" panose="05020102010507070707" pitchFamily="18" charset="2"/>
              </a:rPr>
            </a:br>
            <a:r>
              <a:rPr lang="en-US" sz="2000" u="sng" kern="1200" dirty="0">
                <a:solidFill>
                  <a:schemeClr val="tx1"/>
                </a:solidFill>
                <a:latin typeface="+mj-lt"/>
                <a:ea typeface="+mj-ea"/>
                <a:cs typeface="+mj-cs"/>
                <a:sym typeface="Wingdings 2" panose="05020102010507070707" pitchFamily="18" charset="2"/>
              </a:rPr>
              <a:t>Interpretation</a:t>
            </a:r>
            <a:r>
              <a:rPr lang="en-US" sz="2000" kern="1200" dirty="0">
                <a:solidFill>
                  <a:schemeClr val="tx1"/>
                </a:solidFill>
                <a:latin typeface="+mj-lt"/>
                <a:ea typeface="+mj-ea"/>
                <a:cs typeface="+mj-cs"/>
                <a:sym typeface="Wingdings 2" panose="05020102010507070707" pitchFamily="18" charset="2"/>
              </a:rPr>
              <a:t>:</a:t>
            </a:r>
            <a:br>
              <a:rPr lang="en-US" sz="2000" kern="1200" dirty="0">
                <a:solidFill>
                  <a:schemeClr val="tx1"/>
                </a:solidFill>
                <a:latin typeface="+mj-lt"/>
                <a:ea typeface="+mj-ea"/>
                <a:cs typeface="+mj-cs"/>
                <a:sym typeface="Wingdings 2" panose="05020102010507070707" pitchFamily="18" charset="2"/>
              </a:rPr>
            </a:br>
            <a:r>
              <a:rPr lang="en-US" sz="2000" b="1" kern="1200" dirty="0">
                <a:solidFill>
                  <a:srgbClr val="FF0000"/>
                </a:solidFill>
                <a:latin typeface="+mj-lt"/>
                <a:ea typeface="+mj-ea"/>
                <a:cs typeface="+mj-cs"/>
                <a:sym typeface="Wingdings 2" panose="05020102010507070707" pitchFamily="18" charset="2"/>
              </a:rPr>
              <a:t>Yes</a:t>
            </a:r>
            <a:r>
              <a:rPr lang="en-US" sz="2000" kern="1200" dirty="0">
                <a:solidFill>
                  <a:schemeClr val="tx1"/>
                </a:solidFill>
                <a:latin typeface="+mj-lt"/>
                <a:ea typeface="+mj-ea"/>
                <a:cs typeface="+mj-cs"/>
                <a:sym typeface="Wingdings 2" panose="05020102010507070707" pitchFamily="18" charset="2"/>
              </a:rPr>
              <a:t>, </a:t>
            </a:r>
            <a:r>
              <a:rPr lang="en-US" sz="2000" i="1" kern="1200" dirty="0">
                <a:solidFill>
                  <a:schemeClr val="tx1"/>
                </a:solidFill>
                <a:latin typeface="+mj-lt"/>
                <a:ea typeface="+mj-ea"/>
                <a:cs typeface="+mj-cs"/>
                <a:sym typeface="Wingdings 2" panose="05020102010507070707" pitchFamily="18" charset="2"/>
              </a:rPr>
              <a:t>if</a:t>
            </a:r>
            <a:r>
              <a:rPr lang="en-US" sz="2000" kern="1200" dirty="0">
                <a:solidFill>
                  <a:schemeClr val="tx1"/>
                </a:solidFill>
                <a:latin typeface="+mj-lt"/>
                <a:ea typeface="+mj-ea"/>
                <a:cs typeface="+mj-cs"/>
                <a:sym typeface="Wingdings 2" panose="05020102010507070707" pitchFamily="18" charset="2"/>
              </a:rPr>
              <a:t> –</a:t>
            </a:r>
            <a:br>
              <a:rPr lang="en-US" sz="2000" kern="1200" dirty="0">
                <a:solidFill>
                  <a:schemeClr val="tx1"/>
                </a:solidFill>
                <a:latin typeface="+mj-lt"/>
                <a:ea typeface="+mj-ea"/>
                <a:cs typeface="+mj-cs"/>
                <a:sym typeface="Wingdings 2" panose="05020102010507070707" pitchFamily="18" charset="2"/>
              </a:rPr>
            </a:br>
            <a:br>
              <a:rPr lang="en-US" sz="2000" kern="1200" dirty="0">
                <a:solidFill>
                  <a:schemeClr val="tx1"/>
                </a:solidFill>
                <a:latin typeface="+mj-lt"/>
                <a:ea typeface="+mj-ea"/>
                <a:cs typeface="+mj-cs"/>
                <a:sym typeface="Wingdings 2" panose="05020102010507070707" pitchFamily="18" charset="2"/>
              </a:rPr>
            </a:br>
            <a:r>
              <a:rPr lang="en-US" sz="2000" kern="1200" dirty="0">
                <a:solidFill>
                  <a:schemeClr val="tx1"/>
                </a:solidFill>
                <a:latin typeface="+mj-lt"/>
                <a:ea typeface="+mj-ea"/>
                <a:cs typeface="+mj-cs"/>
                <a:sym typeface="Wingdings 2" panose="05020102010507070707" pitchFamily="18" charset="2"/>
              </a:rPr>
              <a:t>1) Informed consent discussion took place between patient/representative and physician</a:t>
            </a:r>
            <a:br>
              <a:rPr lang="en-US" sz="2000" kern="1200" dirty="0">
                <a:solidFill>
                  <a:schemeClr val="tx1"/>
                </a:solidFill>
                <a:latin typeface="+mj-lt"/>
                <a:ea typeface="+mj-ea"/>
                <a:cs typeface="+mj-cs"/>
                <a:sym typeface="Wingdings 2" panose="05020102010507070707" pitchFamily="18" charset="2"/>
              </a:rPr>
            </a:br>
            <a:r>
              <a:rPr lang="en-US" sz="2000" kern="1200" dirty="0">
                <a:solidFill>
                  <a:schemeClr val="tx1"/>
                </a:solidFill>
                <a:latin typeface="+mj-lt"/>
                <a:ea typeface="+mj-ea"/>
                <a:cs typeface="+mj-cs"/>
                <a:sym typeface="Wingdings 2" panose="05020102010507070707" pitchFamily="18" charset="2"/>
              </a:rPr>
              <a:t>2) Physician not readily able to enter order in EMR or paper chart</a:t>
            </a:r>
            <a:br>
              <a:rPr lang="en-US" sz="2000" kern="1200" dirty="0">
                <a:solidFill>
                  <a:schemeClr val="tx1"/>
                </a:solidFill>
                <a:latin typeface="+mj-lt"/>
                <a:ea typeface="+mj-ea"/>
                <a:cs typeface="+mj-cs"/>
                <a:sym typeface="Wingdings 2" panose="05020102010507070707" pitchFamily="18" charset="2"/>
              </a:rPr>
            </a:br>
            <a:r>
              <a:rPr lang="en-US" sz="2000" kern="1200" dirty="0">
                <a:solidFill>
                  <a:schemeClr val="tx1"/>
                </a:solidFill>
                <a:latin typeface="+mj-lt"/>
                <a:ea typeface="+mj-ea"/>
                <a:cs typeface="+mj-cs"/>
                <a:sym typeface="Wingdings 2" panose="05020102010507070707" pitchFamily="18" charset="2"/>
              </a:rPr>
              <a:t>3) Physician </a:t>
            </a:r>
            <a:r>
              <a:rPr lang="en-US" sz="2000" kern="1200" dirty="0">
                <a:solidFill>
                  <a:srgbClr val="FF0000"/>
                </a:solidFill>
                <a:latin typeface="+mj-lt"/>
                <a:ea typeface="+mj-ea"/>
                <a:cs typeface="+mj-cs"/>
                <a:sym typeface="Wingdings 2" panose="05020102010507070707" pitchFamily="18" charset="2"/>
              </a:rPr>
              <a:t>MUST sign the order </a:t>
            </a:r>
            <a:r>
              <a:rPr lang="en-US" sz="2000" b="1" kern="1200" dirty="0">
                <a:solidFill>
                  <a:srgbClr val="FF0000"/>
                </a:solidFill>
                <a:latin typeface="+mj-lt"/>
                <a:ea typeface="+mj-ea"/>
                <a:cs typeface="+mj-cs"/>
                <a:sym typeface="Wingdings 2" panose="05020102010507070707" pitchFamily="18" charset="2"/>
              </a:rPr>
              <a:t>within 24 hours</a:t>
            </a:r>
            <a:r>
              <a:rPr lang="en-US" sz="2000" kern="1200" dirty="0">
                <a:solidFill>
                  <a:srgbClr val="FF0000"/>
                </a:solidFill>
                <a:latin typeface="+mj-lt"/>
                <a:ea typeface="+mj-ea"/>
                <a:cs typeface="+mj-cs"/>
                <a:sym typeface="Wingdings 2" panose="05020102010507070707" pitchFamily="18" charset="2"/>
              </a:rPr>
              <a:t>.  Two licensed caregivers (typically, RNs) must sign as</a:t>
            </a:r>
            <a:br>
              <a:rPr lang="en-US" sz="2000" kern="1200" dirty="0">
                <a:solidFill>
                  <a:srgbClr val="FF0000"/>
                </a:solidFill>
                <a:latin typeface="+mj-lt"/>
                <a:ea typeface="+mj-ea"/>
                <a:cs typeface="+mj-cs"/>
                <a:sym typeface="Wingdings 2" panose="05020102010507070707" pitchFamily="18" charset="2"/>
              </a:rPr>
            </a:br>
            <a:r>
              <a:rPr lang="en-US" sz="2000" kern="1200" dirty="0">
                <a:solidFill>
                  <a:srgbClr val="FF0000"/>
                </a:solidFill>
                <a:latin typeface="+mj-lt"/>
                <a:ea typeface="+mj-ea"/>
                <a:cs typeface="+mj-cs"/>
                <a:sym typeface="Wingdings 2" panose="05020102010507070707" pitchFamily="18" charset="2"/>
              </a:rPr>
              <a:t>     witnesses to verbal order</a:t>
            </a:r>
            <a:br>
              <a:rPr lang="en-US" sz="2000" kern="1200" dirty="0">
                <a:solidFill>
                  <a:srgbClr val="FF0000"/>
                </a:solidFill>
                <a:latin typeface="+mj-lt"/>
                <a:ea typeface="+mj-ea"/>
                <a:cs typeface="+mj-cs"/>
                <a:sym typeface="Wingdings 2" panose="05020102010507070707" pitchFamily="18" charset="2"/>
              </a:rPr>
            </a:br>
            <a:br>
              <a:rPr lang="en-US" sz="2000" kern="1200" dirty="0">
                <a:solidFill>
                  <a:schemeClr val="tx1"/>
                </a:solidFill>
                <a:latin typeface="+mj-lt"/>
                <a:ea typeface="+mj-ea"/>
                <a:cs typeface="+mj-cs"/>
              </a:rPr>
            </a:br>
            <a:endParaRPr lang="en-US" sz="2000" kern="1200" dirty="0">
              <a:solidFill>
                <a:schemeClr val="tx1"/>
              </a:solidFill>
              <a:latin typeface="+mj-lt"/>
              <a:ea typeface="+mj-ea"/>
              <a:cs typeface="+mj-cs"/>
            </a:endParaRPr>
          </a:p>
        </p:txBody>
      </p:sp>
      <p:sp>
        <p:nvSpPr>
          <p:cNvPr id="16" name="Rectangle 15">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306041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7895A40-19A4-42D6-9D30-DBC1E8002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11067024"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7BF3C81-D0B1-48FF-9C39-3E6424B2733A}"/>
              </a:ext>
            </a:extLst>
          </p:cNvPr>
          <p:cNvSpPr>
            <a:spLocks noGrp="1"/>
          </p:cNvSpPr>
          <p:nvPr>
            <p:ph type="title"/>
          </p:nvPr>
        </p:nvSpPr>
        <p:spPr>
          <a:xfrm>
            <a:off x="659750" y="573419"/>
            <a:ext cx="10929418" cy="5710526"/>
          </a:xfrm>
        </p:spPr>
        <p:txBody>
          <a:bodyPr vert="horz" lIns="91440" tIns="45720" rIns="91440" bIns="45720" rtlCol="0" anchor="t">
            <a:normAutofit/>
          </a:bodyPr>
          <a:lstStyle/>
          <a:p>
            <a:r>
              <a:rPr lang="en-US" sz="2400" u="sng" dirty="0">
                <a:latin typeface="+mn-lt"/>
              </a:rPr>
              <a:t>In-Hospital DNR Order</a:t>
            </a:r>
            <a:r>
              <a:rPr lang="en-US" sz="2400" dirty="0">
                <a:latin typeface="+mn-lt"/>
              </a:rPr>
              <a:t> - </a:t>
            </a:r>
            <a:r>
              <a:rPr lang="en-US" sz="2400" b="1" dirty="0">
                <a:latin typeface="+mn-lt"/>
              </a:rPr>
              <a:t>7 basis for this order</a:t>
            </a:r>
            <a:br>
              <a:rPr lang="en-US" sz="2000" b="1" dirty="0">
                <a:latin typeface="+mn-lt"/>
              </a:rPr>
            </a:br>
            <a:br>
              <a:rPr lang="en-US" sz="2000" dirty="0">
                <a:latin typeface="+mn-lt"/>
              </a:rPr>
            </a:br>
            <a:r>
              <a:rPr lang="en-US" sz="2000" dirty="0">
                <a:latin typeface="+mn-lt"/>
              </a:rPr>
              <a:t>A)  Written declaration by patient with decisional capacity</a:t>
            </a:r>
            <a:br>
              <a:rPr lang="en-US" sz="2000" dirty="0">
                <a:latin typeface="+mn-lt"/>
              </a:rPr>
            </a:br>
            <a:br>
              <a:rPr lang="en-US" sz="2000" dirty="0">
                <a:latin typeface="+mn-lt"/>
              </a:rPr>
            </a:br>
            <a:r>
              <a:rPr lang="en-US" sz="2000" dirty="0">
                <a:latin typeface="+mn-lt"/>
              </a:rPr>
              <a:t>B)  Oral declaration by patient with decisional capacity</a:t>
            </a:r>
            <a:br>
              <a:rPr lang="en-US" sz="2000" dirty="0">
                <a:latin typeface="+mn-lt"/>
              </a:rPr>
            </a:br>
            <a:br>
              <a:rPr lang="en-US" sz="2000" dirty="0">
                <a:latin typeface="+mn-lt"/>
              </a:rPr>
            </a:br>
            <a:r>
              <a:rPr lang="en-US" sz="2000" dirty="0">
                <a:latin typeface="+mn-lt"/>
              </a:rPr>
              <a:t>C)  Declaration in “Patient’s Directive to Physician” (Advance Directive, Living  </a:t>
            </a:r>
            <a:br>
              <a:rPr lang="en-US" sz="2000" dirty="0">
                <a:latin typeface="+mn-lt"/>
              </a:rPr>
            </a:br>
            <a:r>
              <a:rPr lang="en-US" sz="2000" dirty="0">
                <a:latin typeface="+mn-lt"/>
              </a:rPr>
              <a:t>      Will)</a:t>
            </a:r>
            <a:br>
              <a:rPr lang="en-US" sz="2000" dirty="0">
                <a:latin typeface="+mn-lt"/>
              </a:rPr>
            </a:br>
            <a:br>
              <a:rPr lang="en-US" sz="2000" dirty="0">
                <a:latin typeface="+mn-lt"/>
              </a:rPr>
            </a:br>
            <a:r>
              <a:rPr lang="en-US" sz="2000" dirty="0">
                <a:latin typeface="+mn-lt"/>
              </a:rPr>
              <a:t>D)  Declaration for patient without decisional capacity by patient’s legal</a:t>
            </a:r>
            <a:br>
              <a:rPr lang="en-US" sz="2000" dirty="0">
                <a:latin typeface="+mn-lt"/>
              </a:rPr>
            </a:br>
            <a:r>
              <a:rPr lang="en-US" sz="2000" dirty="0">
                <a:latin typeface="+mn-lt"/>
              </a:rPr>
              <a:t>      guardian or Medical Power of Attorney (MPOA)</a:t>
            </a:r>
            <a:br>
              <a:rPr lang="en-US" sz="2000" dirty="0">
                <a:latin typeface="+mn-lt"/>
              </a:rPr>
            </a:br>
            <a:br>
              <a:rPr lang="en-US" sz="2000" dirty="0">
                <a:latin typeface="+mn-lt"/>
              </a:rPr>
            </a:br>
            <a:r>
              <a:rPr lang="en-US" sz="2000" dirty="0">
                <a:latin typeface="+mn-lt"/>
              </a:rPr>
              <a:t>E)  Declaration for patient without decisional capacity by Qualified Adult (surrogate – usually</a:t>
            </a:r>
            <a:br>
              <a:rPr lang="en-US" sz="2000" dirty="0">
                <a:latin typeface="+mn-lt"/>
              </a:rPr>
            </a:br>
            <a:r>
              <a:rPr lang="en-US" sz="2000" dirty="0">
                <a:latin typeface="+mn-lt"/>
              </a:rPr>
              <a:t>      next of kin)</a:t>
            </a:r>
            <a:br>
              <a:rPr lang="en-US" sz="2000" dirty="0">
                <a:latin typeface="+mn-lt"/>
              </a:rPr>
            </a:br>
            <a:br>
              <a:rPr lang="en-US" sz="2000" dirty="0">
                <a:latin typeface="+mn-lt"/>
              </a:rPr>
            </a:br>
            <a:r>
              <a:rPr lang="en-US" sz="2000" dirty="0">
                <a:latin typeface="+mn-lt"/>
              </a:rPr>
              <a:t>F)  Declaration for minor patient by minor’s spouse, parents or legal guardian </a:t>
            </a:r>
            <a:br>
              <a:rPr lang="en-US" sz="2000" dirty="0">
                <a:latin typeface="+mn-lt"/>
              </a:rPr>
            </a:br>
            <a:br>
              <a:rPr lang="en-US" sz="2000" dirty="0">
                <a:latin typeface="+mn-lt"/>
              </a:rPr>
            </a:br>
            <a:r>
              <a:rPr lang="en-US" sz="2000" dirty="0">
                <a:latin typeface="+mn-lt"/>
              </a:rPr>
              <a:t>G)  Physician order for patient without decisional capacity, without surrogate</a:t>
            </a:r>
            <a:br>
              <a:rPr lang="en-US" sz="2000" dirty="0">
                <a:latin typeface="+mn-lt"/>
              </a:rPr>
            </a:br>
            <a:r>
              <a:rPr lang="en-US" sz="2000" dirty="0">
                <a:latin typeface="+mn-lt"/>
              </a:rPr>
              <a:t>      decision-maker, without directive against DNR, and death is imminent regardless of providing CPR</a:t>
            </a:r>
            <a:br>
              <a:rPr lang="en-US" sz="2000" dirty="0">
                <a:latin typeface="+mn-lt"/>
              </a:rPr>
            </a:br>
            <a:r>
              <a:rPr lang="en-US" sz="2000" dirty="0">
                <a:latin typeface="+mn-lt"/>
              </a:rPr>
              <a:t>      </a:t>
            </a:r>
            <a:endParaRPr lang="en-US" sz="2000" kern="1200" dirty="0">
              <a:solidFill>
                <a:schemeClr val="tx1"/>
              </a:solidFill>
              <a:latin typeface="+mn-lt"/>
              <a:ea typeface="+mj-ea"/>
              <a:cs typeface="+mj-cs"/>
            </a:endParaRPr>
          </a:p>
        </p:txBody>
      </p:sp>
      <p:sp>
        <p:nvSpPr>
          <p:cNvPr id="16" name="Rectangle 15">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5678956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7895A40-19A4-42D6-9D30-DBC1E8002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11067024"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7BF3C81-D0B1-48FF-9C39-3E6424B2733A}"/>
              </a:ext>
            </a:extLst>
          </p:cNvPr>
          <p:cNvSpPr>
            <a:spLocks noGrp="1"/>
          </p:cNvSpPr>
          <p:nvPr>
            <p:ph type="title"/>
          </p:nvPr>
        </p:nvSpPr>
        <p:spPr>
          <a:xfrm>
            <a:off x="793980" y="598054"/>
            <a:ext cx="9910296" cy="4737479"/>
          </a:xfrm>
        </p:spPr>
        <p:txBody>
          <a:bodyPr vert="horz" lIns="91440" tIns="45720" rIns="91440" bIns="45720" rtlCol="0" anchor="t">
            <a:normAutofit fontScale="90000"/>
          </a:bodyPr>
          <a:lstStyle/>
          <a:p>
            <a:br>
              <a:rPr lang="en-US" sz="2800" b="1" kern="1200" dirty="0">
                <a:solidFill>
                  <a:schemeClr val="tx1"/>
                </a:solidFill>
                <a:latin typeface="+mj-lt"/>
                <a:ea typeface="+mj-ea"/>
                <a:cs typeface="+mj-cs"/>
              </a:rPr>
            </a:br>
            <a:r>
              <a:rPr lang="en-US" sz="3200" u="sng" dirty="0"/>
              <a:t>Inpatient DNR Order</a:t>
            </a:r>
            <a:br>
              <a:rPr lang="en-US" sz="3200" dirty="0"/>
            </a:br>
            <a:r>
              <a:rPr lang="en-US" sz="3200" dirty="0"/>
              <a:t>The new order form is simplified:</a:t>
            </a:r>
            <a:br>
              <a:rPr lang="en-US" sz="3200" dirty="0"/>
            </a:br>
            <a:br>
              <a:rPr lang="en-US" sz="3200" dirty="0"/>
            </a:br>
            <a:r>
              <a:rPr lang="en-US" sz="3200" dirty="0"/>
              <a:t>  1.  Designate choice of </a:t>
            </a:r>
            <a:r>
              <a:rPr lang="en-US" sz="3200" b="1" dirty="0"/>
              <a:t>FULL RESUSCITATION </a:t>
            </a:r>
            <a:r>
              <a:rPr lang="en-US" sz="3200" dirty="0"/>
              <a:t>or </a:t>
            </a:r>
            <a:r>
              <a:rPr lang="en-US" sz="3200" b="1" dirty="0"/>
              <a:t>DNR</a:t>
            </a:r>
            <a:br>
              <a:rPr lang="en-US" sz="3200" dirty="0"/>
            </a:br>
            <a:br>
              <a:rPr lang="en-US" sz="3200" dirty="0"/>
            </a:br>
            <a:r>
              <a:rPr lang="en-US" sz="3200" dirty="0"/>
              <a:t>  2.  Obtain appropriate signature(s):</a:t>
            </a:r>
            <a:br>
              <a:rPr lang="en-US" sz="3200" dirty="0"/>
            </a:br>
            <a:r>
              <a:rPr lang="en-US" sz="3200" dirty="0"/>
              <a:t>	- Have patient sign, if able</a:t>
            </a:r>
            <a:br>
              <a:rPr lang="en-US" sz="3200" dirty="0"/>
            </a:br>
            <a:r>
              <a:rPr lang="en-US" sz="3200" dirty="0"/>
              <a:t>	- If verbal consent by patient, have 2 appropriate witnesses 	   sign</a:t>
            </a:r>
            <a:br>
              <a:rPr lang="en-US" sz="3200" dirty="0"/>
            </a:br>
            <a:r>
              <a:rPr lang="en-US" sz="3200" dirty="0"/>
              <a:t>	- Have patient’s representative sign</a:t>
            </a:r>
            <a:br>
              <a:rPr lang="en-US" sz="3200" u="sng" dirty="0"/>
            </a:br>
            <a:br>
              <a:rPr lang="en-US" sz="4800" b="1" kern="1200" dirty="0">
                <a:solidFill>
                  <a:schemeClr val="tx1"/>
                </a:solidFill>
                <a:latin typeface="+mj-lt"/>
                <a:ea typeface="+mj-ea"/>
                <a:cs typeface="+mj-cs"/>
              </a:rPr>
            </a:br>
            <a:br>
              <a:rPr lang="en-US" sz="4800" b="1" kern="1200" dirty="0">
                <a:solidFill>
                  <a:schemeClr val="tx1"/>
                </a:solidFill>
                <a:latin typeface="+mj-lt"/>
                <a:ea typeface="+mj-ea"/>
                <a:cs typeface="+mj-cs"/>
              </a:rPr>
            </a:br>
            <a:endParaRPr lang="en-US" sz="4800" b="1" kern="1200" dirty="0">
              <a:solidFill>
                <a:schemeClr val="tx1"/>
              </a:solidFill>
              <a:latin typeface="+mj-lt"/>
              <a:ea typeface="+mj-ea"/>
              <a:cs typeface="+mj-cs"/>
            </a:endParaRPr>
          </a:p>
        </p:txBody>
      </p:sp>
      <p:sp>
        <p:nvSpPr>
          <p:cNvPr id="16" name="Rectangle 15">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7778291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7895A40-19A4-42D6-9D30-DBC1E80026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02F429C4-ABC9-46FC-818A-B5429CDE4A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270325" y="3369273"/>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2CEF98E4-3709-4952-8F42-2305CCE34F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374475" y="1040470"/>
            <a:ext cx="6858003" cy="477704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F10BCCF5-D685-47FF-B675-647EAEB72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7914" y="857786"/>
            <a:ext cx="11067024" cy="520893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7BF3C81-D0B1-48FF-9C39-3E6424B2733A}"/>
              </a:ext>
            </a:extLst>
          </p:cNvPr>
          <p:cNvSpPr>
            <a:spLocks noGrp="1"/>
          </p:cNvSpPr>
          <p:nvPr>
            <p:ph type="title"/>
          </p:nvPr>
        </p:nvSpPr>
        <p:spPr>
          <a:xfrm>
            <a:off x="987689" y="923731"/>
            <a:ext cx="9910296" cy="4737479"/>
          </a:xfrm>
        </p:spPr>
        <p:txBody>
          <a:bodyPr vert="horz" lIns="91440" tIns="45720" rIns="91440" bIns="45720" rtlCol="0" anchor="t">
            <a:normAutofit/>
          </a:bodyPr>
          <a:lstStyle/>
          <a:p>
            <a:pPr algn="ctr"/>
            <a:br>
              <a:rPr lang="en-US" sz="4800" b="1" kern="1200" dirty="0">
                <a:solidFill>
                  <a:schemeClr val="tx1"/>
                </a:solidFill>
                <a:latin typeface="+mj-lt"/>
                <a:ea typeface="+mj-ea"/>
                <a:cs typeface="+mj-cs"/>
              </a:rPr>
            </a:br>
            <a:br>
              <a:rPr lang="en-US" sz="4800" b="1" kern="1200" dirty="0">
                <a:solidFill>
                  <a:schemeClr val="tx1"/>
                </a:solidFill>
                <a:latin typeface="+mj-lt"/>
                <a:ea typeface="+mj-ea"/>
                <a:cs typeface="+mj-cs"/>
              </a:rPr>
            </a:br>
            <a:br>
              <a:rPr lang="en-US" sz="4800" b="1" kern="1200" dirty="0">
                <a:solidFill>
                  <a:schemeClr val="tx1"/>
                </a:solidFill>
                <a:latin typeface="+mj-lt"/>
                <a:ea typeface="+mj-ea"/>
                <a:cs typeface="+mj-cs"/>
              </a:rPr>
            </a:br>
            <a:r>
              <a:rPr lang="en-US" sz="4800" b="1" kern="1200" dirty="0">
                <a:solidFill>
                  <a:schemeClr val="tx1"/>
                </a:solidFill>
                <a:latin typeface="+mj-lt"/>
                <a:ea typeface="+mj-ea"/>
                <a:cs typeface="+mj-cs"/>
              </a:rPr>
              <a:t>SCENARIOS: 7 basis for Inpatient </a:t>
            </a:r>
            <a:br>
              <a:rPr lang="en-US" sz="4800" b="1" kern="1200" dirty="0">
                <a:solidFill>
                  <a:schemeClr val="tx1"/>
                </a:solidFill>
                <a:latin typeface="+mj-lt"/>
                <a:ea typeface="+mj-ea"/>
                <a:cs typeface="+mj-cs"/>
              </a:rPr>
            </a:br>
            <a:r>
              <a:rPr lang="en-US" sz="4800" b="1" kern="1200" dirty="0">
                <a:solidFill>
                  <a:schemeClr val="tx1"/>
                </a:solidFill>
                <a:latin typeface="+mj-lt"/>
                <a:ea typeface="+mj-ea"/>
                <a:cs typeface="+mj-cs"/>
              </a:rPr>
              <a:t>DNR Order</a:t>
            </a:r>
          </a:p>
        </p:txBody>
      </p:sp>
      <p:sp>
        <p:nvSpPr>
          <p:cNvPr id="16" name="Rectangle 15">
            <a:extLst>
              <a:ext uri="{FF2B5EF4-FFF2-40B4-BE49-F238E27FC236}">
                <a16:creationId xmlns:a16="http://schemas.microsoft.com/office/drawing/2014/main" id="{B0EE8A42-107A-4D4C-8D56-BBAE95C7FC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524009" y="3366125"/>
            <a:ext cx="32004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2155744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78728030A031242BD640392A4974FEE" ma:contentTypeVersion="12" ma:contentTypeDescription="Create a new document." ma:contentTypeScope="" ma:versionID="1265e856546c09f0594b62f5e841d9dd">
  <xsd:schema xmlns:xsd="http://www.w3.org/2001/XMLSchema" xmlns:xs="http://www.w3.org/2001/XMLSchema" xmlns:p="http://schemas.microsoft.com/office/2006/metadata/properties" xmlns:ns2="600551e7-3f7b-45a0-976b-a9ca1f9be118" xmlns:ns3="674cc7e9-9d2a-4106-b513-0ad7669359f3" targetNamespace="http://schemas.microsoft.com/office/2006/metadata/properties" ma:root="true" ma:fieldsID="15510900bb070a0646b18c9b200196fd" ns2:_="" ns3:_="">
    <xsd:import namespace="600551e7-3f7b-45a0-976b-a9ca1f9be118"/>
    <xsd:import namespace="674cc7e9-9d2a-4106-b513-0ad7669359f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0551e7-3f7b-45a0-976b-a9ca1f9be11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74cc7e9-9d2a-4106-b513-0ad7669359f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674cc7e9-9d2a-4106-b513-0ad7669359f3">
      <UserInfo>
        <DisplayName/>
        <AccountId xsi:nil="true"/>
        <AccountType/>
      </UserInfo>
    </SharedWithUsers>
  </documentManagement>
</p:properties>
</file>

<file path=customXml/itemProps1.xml><?xml version="1.0" encoding="utf-8"?>
<ds:datastoreItem xmlns:ds="http://schemas.openxmlformats.org/officeDocument/2006/customXml" ds:itemID="{931C21ED-7581-4E41-8EA1-630F2F3EC0F7}"/>
</file>

<file path=customXml/itemProps2.xml><?xml version="1.0" encoding="utf-8"?>
<ds:datastoreItem xmlns:ds="http://schemas.openxmlformats.org/officeDocument/2006/customXml" ds:itemID="{7C240399-A8CB-40F6-85EE-CC8C77C420AC}"/>
</file>

<file path=customXml/itemProps3.xml><?xml version="1.0" encoding="utf-8"?>
<ds:datastoreItem xmlns:ds="http://schemas.openxmlformats.org/officeDocument/2006/customXml" ds:itemID="{B6CFD717-ECC5-416C-8945-A5CACA9654A2}"/>
</file>

<file path=docProps/app.xml><?xml version="1.0" encoding="utf-8"?>
<Properties xmlns="http://schemas.openxmlformats.org/officeDocument/2006/extended-properties" xmlns:vt="http://schemas.openxmlformats.org/officeDocument/2006/docPropsVTypes">
  <Template/>
  <TotalTime>381</TotalTime>
  <Words>2089</Words>
  <Application>Microsoft Office PowerPoint</Application>
  <PresentationFormat>Widescreen</PresentationFormat>
  <Paragraphs>22</Paragraphs>
  <Slides>22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22</vt:i4>
      </vt:variant>
    </vt:vector>
  </HeadingPairs>
  <TitlesOfParts>
    <vt:vector size="26" baseType="lpstr">
      <vt:lpstr>Arial</vt:lpstr>
      <vt:lpstr>Calibri</vt:lpstr>
      <vt:lpstr>Calibri Light</vt:lpstr>
      <vt:lpstr>Office Theme</vt:lpstr>
      <vt:lpstr>Inpatient DNR Orders</vt:lpstr>
      <vt:lpstr>Inpatient DNR orders changed on April 1, 2018, when a new Texas law regarding Inpatient DNR orders took effect    NEW: parameters set for a specific physician’s medical order  for DNR reflecting informed consent for DNR   Unchanged: Out-of-hospital DNR order, Medical power of  attorney, Directives to Physicians and Family or Surrogates  (Living Will, Advance Directive)</vt:lpstr>
      <vt:lpstr>Legislative intent is to ensure that DNR orders are not placed for inpatients without a specific consent by the patient/pt’s representative that is documented   Requirements:  1. Attending physician writes order   and  2. Oral consent by patient with decisional capacity; witnessed   or  3. Written consent (Advance Directive) from patient   or  4. Direction and consent from patient’s representative   and  5. Must inform patient or patient’s representative when DNR order          written  </vt:lpstr>
      <vt:lpstr>Other provisions:  1. Physician may still issue DNR order if patient has no known Advance Directive or      surrogate decision-maker and death is imminent, DNR is medically      appropriate, and the order is not contrary to directions of pt conveyed when      pt had decisional capacity.  2. Witnesses to oral consent for DNR order are specified in the statute:  a) Two competent adult witnessed required   b) Only one may be a hospital employee providing direct patient            care to the patient, an employee of the attending physician, or a                                   hospital employee who is an administrative employee    c) Potential witnesses include patient’s spouse, patient’s          family member, patient’s friend, attending physician,          stranger  </vt:lpstr>
      <vt:lpstr>Statutory requirements for Inpatient DNR Order:  Attending Physician: “selected by or assigned to a patient who has primary responsibility for a patient’s treatment or care”  Does NOT include resident, fellow, Physician Assistant, Nurse Practitioner or any other individual to whom a physician could delegate their duties   Scenario: admitting physician, hospitalist currently assigned to patient, consulting  physician currently managing the care for the patient (i.e., surgeon who has just  performed surgery and is managing post-op care)                              </vt:lpstr>
      <vt:lpstr>COVENANT POLICY: “If desired by the patient (or patient’s representative) and the patient consents in writing or orally to a DNR order by the attending physician, the DNR order will be issued and dated by an attending physician and placed in the patient’s medical record as soon as practicable.”  QUESTION: Does this mean a verbal order can be issued by the attending physician?  Interpretation: Yes, if –  1) Informed consent discussion took place between patient/representative and physician 2) Physician not readily able to enter order in EMR or paper chart 3) Physician MUST sign the order within 24 hours.  Two licensed caregivers (typically, RNs) must sign as      witnesses to verbal order  </vt:lpstr>
      <vt:lpstr>In-Hospital DNR Order - 7 basis for this order  A)  Written declaration by patient with decisional capacity  B)  Oral declaration by patient with decisional capacity  C)  Declaration in “Patient’s Directive to Physician” (Advance Directive, Living         Will)  D)  Declaration for patient without decisional capacity by patient’s legal       guardian or Medical Power of Attorney (MPOA)  E)  Declaration for patient without decisional capacity by Qualified Adult (surrogate – usually       next of kin)  F)  Declaration for minor patient by minor’s spouse, parents or legal guardian   G)  Physician order for patient without decisional capacity, without surrogate       decision-maker, without directive against DNR, and death is imminent regardless of providing CPR       </vt:lpstr>
      <vt:lpstr> Inpatient DNR Order The new order form is simplified:    1.  Designate choice of FULL RESUSCITATION or DNR    2.  Obtain appropriate signature(s):  - Have patient sign, if able  - If verbal consent by patient, have 2 appropriate witnesses     sign  - Have patient’s representative sign   </vt:lpstr>
      <vt:lpstr>   SCENARIOS: 7 basis for Inpatient  DNR Order</vt:lpstr>
      <vt:lpstr>  Written declaration by pt with decisional capacity  Mr Apple is admitted to the hospital for COVID pneumonia and hyperglycemia.  He has given the nursing staff a piece of notebook paper he brought from home on which he wrote his end-of-life wishes, including the desire to be a DNR.  Action: Discuss Mr Apple’s plan of care and prognosis with him and verify his DNR wishes.  Ensure he’s aware of what DNR means in the hospital.  Document your conversation in the medical record and write an order for Inpatient DNR.  Ask Mr Apple to sign as patient.     w</vt:lpstr>
      <vt:lpstr>PowerPoint Presentation</vt:lpstr>
      <vt:lpstr>  Oral declaration by pt with decisional capacity  Mr Apple is admitted to the hospital for COVID pneumonia and hyperglycemia.  He tells the admitting nurse he doesn’t want “any of that CPR and machines and stuff.”  The nurse tells you about Mr Apple’s wishes.  Action: Discuss Mr Apple’s plan of care and prognosis with him and verify his DNR wishes.  Ensure he’s aware of what DNR means in the hospital.  Document your conversation in the medical record and write an order for Inpatient DNR.  Have one of the unit RNs or Chaplain to serve as a witness, along with Mrs Apple (2 appropriate witnesses).     w</vt:lpstr>
      <vt:lpstr>PowerPoint Presentation</vt:lpstr>
      <vt:lpstr> Declaration in “Patient’s Directive to Physician” (Advance Directive, Living Will)  Mr Apple is admitted to the hospital for COVID pneumonia and hyperglycemia.  He tells the admitting nurse he has an Advance Directive and doesn’t want “any of that CPR and machines and stuff.”  The nurse tells you about Mr Apple’s Advance Directive.  Action:  Discuss Mr Apple’s plan of care and prognosis with him and verify his DNR wishes.  Ensure he’s aware of what DNR means in the hospital.  Document your conversation in the medical record, including that you are conforming with pt’s Advance Directive, and write an order for Inpatient DNR.  Ask Mr Apple for a copy of his Advance Directive for his medical record.  Ask Mr Apple to sign as patient.  Note: If patient representative presents Advance Directive for patient who lacks decisional capacity, ask representative to sign.     w</vt:lpstr>
      <vt:lpstr>PowerPoint Presentation</vt:lpstr>
      <vt:lpstr> Declaration for patient without decisional capacity by Qualified Adult (surrogate – usually next of kin)  Mr Apple, a widower with no children, is admitted to the hospital for COVID pneumonia and hyperglycemia.  He is confused and somnolent.  His nephew, Mr Banana, is with him and tells the admitting nurse that he doesn’t want CPR and life support for his uncle if he worsens. Mr Apple doesn’t have an Advance Directive or MPOA. The nurse tells you what Mr Banana said.  Action:  Discuss Mr Apple’s plan of care and prognosis with his nephew and verify the DNR wishes.  Ensure he’s aware of what DNR means in the hospital. Document your conversation in the medical record and write an order for Inpatient DNR.  Ask Mr Banana to sign on behalf of his uncle.     w</vt:lpstr>
      <vt:lpstr> Declaration for patient without decisional capacity by patient’s legal guardian or Medical Power of Attorney (MPOA)  Mr Pie is admitted to the hospital for COVID pneumonia and hyperglycemia.  He is confused and somnolent.  His daughter, Ms Cake, arrives and informs the staff she is her dad’s MPOA.  She tells the admitting nurse that she doesn’t want CPR and life support for her dad if he worsens. The nurse tells you what Ms Cake said.  Action:  Discuss Mr Pie’s plan of care and prognosis with his MPOA and verify the DNR wishes.  Ensure she’s aware of what DNR means in the hospital. Document your conversation in the medical record and write an order for Inpatient DNR.  Ask Ms Cake to sign on behalf of her dad.     w</vt:lpstr>
      <vt:lpstr> Declaration for minor patient by minor’s spouse, parents or legal guardian  Miss Cherry, a 16-year-old, is admitted to the hospital with a severe head and chest injuries following a MVC.  After a few days in the ICU, her mom, Mrs Cherry, comes tells the nurse that she doesn’t want CPR for her daughter if she arrests.  Miss Donut doesn’t have a guardian. The nurse tells you what Mrs Cherry said.  Action:  Discuss Miss Cherry’s plan of care and prognosis with her mom and verify the DNR wishes.  Ensure she’s aware of what DNR means in the hospital. Document your conversation in the medical record and write an order for Inpatient DNR.  Ask Mrs Cherry to sign as parent of the minor patient.     w</vt:lpstr>
      <vt:lpstr> Declaration for patient without decisional capacity by patient’s legal guardian or Medical Power of Attorney (MPOA)  Mr Pie is admitted to the hospital for COVID pneumonia and hyperglycemia.  He is confused and somnolent.  His daughter, Ms Cake, arrives and informs the staff she is her dad’s MPOA.  She tells the admitting nurse that she doesn’t want CPR and life support for her dad if he worsens. The nurse tells you what Ms Cake said.  Action:  Discuss Mr Pie’s plan of care and prognosis with his MPOA and verify the DNR wishes.  Ensure she’s aware of what DNR means in the hospital. Document your conversation in the medical record and write an order for Inpatient DNR.  Ask Ms Cake to sign on behalf of her dad.     w</vt:lpstr>
      <vt:lpstr> Physician order for patient without decisional capacity, without surrogate decision-maker, without directive against DNR, and death is imminent regardless of providing CPR  Mrs Pear, a 77-year-old widow, is admitted to the hospital after being found down at in her driveway.  Care Managers are unable to locate any family and no Advance Directive has been located. After a few days in the ICU, it’s apparent she had a devastating brain bleed with shift and she will not survive.  Action:  Document Mrs Pear’s condition and prognosis and the rationale for making her a DNR in the medical record, and write an order for Inpatient DNR.   You may request an Ethics Consult for guidance in this situation.    w</vt:lpstr>
      <vt:lpstr>PowerPoint Presentation</vt:lpstr>
      <vt:lpstr> Questions?    Risk Management is available 24/7 to assist you with questions     about Inpatient DNR Orders:  (806) 392-7319    Ethics is available for consult: Order consult in Meditech    Texas Hospital Association has good information on their     website:  https://www.tha.org/SB11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Inpatient DNR Orders</dc:title>
  <dc:creator>Slaton, Sandra K</dc:creator>
  <cp:lastModifiedBy>Slaton, Sandra K</cp:lastModifiedBy>
  <cp:revision>43</cp:revision>
  <dcterms:created xsi:type="dcterms:W3CDTF">2020-10-01T14:37:49Z</dcterms:created>
  <dcterms:modified xsi:type="dcterms:W3CDTF">2021-02-24T22:17:59Z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11a905b5-8388-4a05-b89a-55e43f7b4d00_Enabled">
    <vt:lpwstr>true</vt:lpwstr>
  </property>
  <property fmtid="{D5CDD505-2E9C-101B-9397-08002B2CF9AE}" pid="3" name="MSIP_Label_11a905b5-8388-4a05-b89a-55e43f7b4d00_SetDate">
    <vt:lpwstr>2020-10-01T15:06:45Z</vt:lpwstr>
  </property>
  <property fmtid="{D5CDD505-2E9C-101B-9397-08002B2CF9AE}" pid="4" name="MSIP_Label_11a905b5-8388-4a05-b89a-55e43f7b4d00_Method">
    <vt:lpwstr>Standard</vt:lpwstr>
  </property>
  <property fmtid="{D5CDD505-2E9C-101B-9397-08002B2CF9AE}" pid="5" name="MSIP_Label_11a905b5-8388-4a05-b89a-55e43f7b4d00_Name">
    <vt:lpwstr>General</vt:lpwstr>
  </property>
  <property fmtid="{D5CDD505-2E9C-101B-9397-08002B2CF9AE}" pid="6" name="MSIP_Label_11a905b5-8388-4a05-b89a-55e43f7b4d00_SiteId">
    <vt:lpwstr>2e319086-9a26-46a3-865f-615bed576786</vt:lpwstr>
  </property>
  <property fmtid="{D5CDD505-2E9C-101B-9397-08002B2CF9AE}" pid="7" name="MSIP_Label_11a905b5-8388-4a05-b89a-55e43f7b4d00_ActionId">
    <vt:lpwstr>69a4eab1-146c-4aab-a9a8-857173cc2140</vt:lpwstr>
  </property>
  <property fmtid="{D5CDD505-2E9C-101B-9397-08002B2CF9AE}" pid="8" name="MSIP_Label_11a905b5-8388-4a05-b89a-55e43f7b4d00_ContentBits">
    <vt:lpwstr>0</vt:lpwstr>
  </property>
  <property fmtid="{D5CDD505-2E9C-101B-9397-08002B2CF9AE}" pid="9" name="ContentTypeId">
    <vt:lpwstr>0x010100578728030A031242BD640392A4974FEE</vt:lpwstr>
  </property>
  <property fmtid="{D5CDD505-2E9C-101B-9397-08002B2CF9AE}" pid="10" name="Order">
    <vt:r8>44416900</vt:r8>
  </property>
  <property fmtid="{D5CDD505-2E9C-101B-9397-08002B2CF9AE}" pid="11" name="xd_Signature">
    <vt:bool>false</vt:bool>
  </property>
  <property fmtid="{D5CDD505-2E9C-101B-9397-08002B2CF9AE}" pid="12" name="xd_ProgID">
    <vt:lpwstr/>
  </property>
  <property fmtid="{D5CDD505-2E9C-101B-9397-08002B2CF9AE}" pid="13" name="_ExtendedDescription">
    <vt:lpwstr/>
  </property>
  <property fmtid="{D5CDD505-2E9C-101B-9397-08002B2CF9AE}" pid="14" name="TriggerFlowInfo">
    <vt:lpwstr/>
  </property>
  <property fmtid="{D5CDD505-2E9C-101B-9397-08002B2CF9AE}" pid="15" name="_SourceUrl">
    <vt:lpwstr/>
  </property>
  <property fmtid="{D5CDD505-2E9C-101B-9397-08002B2CF9AE}" pid="16" name="_SharedFileIndex">
    <vt:lpwstr/>
  </property>
  <property fmtid="{D5CDD505-2E9C-101B-9397-08002B2CF9AE}" pid="17" name="ComplianceAssetId">
    <vt:lpwstr/>
  </property>
  <property fmtid="{D5CDD505-2E9C-101B-9397-08002B2CF9AE}" pid="18" name="TemplateUrl">
    <vt:lpwstr/>
  </property>
</Properties>
</file>