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72" r:id="rId5"/>
    <p:sldId id="370" r:id="rId6"/>
    <p:sldId id="365" r:id="rId7"/>
    <p:sldId id="371" r:id="rId8"/>
    <p:sldId id="366" r:id="rId9"/>
    <p:sldId id="367" r:id="rId10"/>
    <p:sldId id="373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479AED13-87C5-304A-B786-BD6EA5EF2E0F}">
          <p14:sldIdLst>
            <p14:sldId id="372"/>
            <p14:sldId id="370"/>
            <p14:sldId id="365"/>
            <p14:sldId id="371"/>
            <p14:sldId id="366"/>
            <p14:sldId id="367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86" userDrawn="1">
          <p15:clr>
            <a:srgbClr val="A4A3A4"/>
          </p15:clr>
        </p15:guide>
        <p15:guide id="2" orient="horz" pos="4050" userDrawn="1">
          <p15:clr>
            <a:srgbClr val="A4A3A4"/>
          </p15:clr>
        </p15:guide>
        <p15:guide id="3" orient="horz" pos="4200" userDrawn="1">
          <p15:clr>
            <a:srgbClr val="A4A3A4"/>
          </p15:clr>
        </p15:guide>
        <p15:guide id="4" pos="289" userDrawn="1">
          <p15:clr>
            <a:srgbClr val="A4A3A4"/>
          </p15:clr>
        </p15:guide>
        <p15:guide id="9" pos="2562" userDrawn="1">
          <p15:clr>
            <a:srgbClr val="A4A3A4"/>
          </p15:clr>
        </p15:guide>
        <p15:guide id="10" pos="2706" userDrawn="1">
          <p15:clr>
            <a:srgbClr val="A4A3A4"/>
          </p15:clr>
        </p15:guide>
        <p15:guide id="15" pos="4976" userDrawn="1">
          <p15:clr>
            <a:srgbClr val="A4A3A4"/>
          </p15:clr>
        </p15:guide>
        <p15:guide id="16" pos="5118" userDrawn="1">
          <p15:clr>
            <a:srgbClr val="A4A3A4"/>
          </p15:clr>
        </p15:guide>
        <p15:guide id="21" pos="7385" userDrawn="1">
          <p15:clr>
            <a:srgbClr val="A4A3A4"/>
          </p15:clr>
        </p15:guide>
        <p15:guide id="22" orient="horz" pos="842" userDrawn="1">
          <p15:clr>
            <a:srgbClr val="A4A3A4"/>
          </p15:clr>
        </p15:guide>
        <p15:guide id="25" orient="horz" pos="3931" userDrawn="1">
          <p15:clr>
            <a:srgbClr val="A4A3A4"/>
          </p15:clr>
        </p15:guide>
        <p15:guide id="26" orient="horz" pos="2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192267-6847-43F9-8E70-04B653803505}" v="3" dt="2023-12-27T14:25:37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588" autoAdjust="0"/>
    <p:restoredTop sz="94452"/>
  </p:normalViewPr>
  <p:slideViewPr>
    <p:cSldViewPr snapToGrid="0" snapToObjects="1" showGuides="1">
      <p:cViewPr varScale="1">
        <p:scale>
          <a:sx n="103" d="100"/>
          <a:sy n="103" d="100"/>
        </p:scale>
        <p:origin x="72" y="300"/>
      </p:cViewPr>
      <p:guideLst>
        <p:guide orient="horz" pos="986"/>
        <p:guide orient="horz" pos="4050"/>
        <p:guide orient="horz" pos="4200"/>
        <p:guide pos="289"/>
        <p:guide pos="2562"/>
        <p:guide pos="2706"/>
        <p:guide pos="4976"/>
        <p:guide pos="5118"/>
        <p:guide pos="7385"/>
        <p:guide orient="horz" pos="842"/>
        <p:guide orient="horz" pos="3931"/>
        <p:guide orient="horz" pos="2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214" d="100"/>
          <a:sy n="214" d="100"/>
        </p:scale>
        <p:origin x="1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tri, Robert" userId="0dec9499-15b5-4597-af90-48c5219d9ee6" providerId="ADAL" clId="{CC192267-6847-43F9-8E70-04B653803505}"/>
    <pc:docChg chg="custSel modSld">
      <pc:chgData name="Vietri, Robert" userId="0dec9499-15b5-4597-af90-48c5219d9ee6" providerId="ADAL" clId="{CC192267-6847-43F9-8E70-04B653803505}" dt="2023-12-27T14:25:43.921" v="170" actId="207"/>
      <pc:docMkLst>
        <pc:docMk/>
      </pc:docMkLst>
      <pc:sldChg chg="addSp modSp mod">
        <pc:chgData name="Vietri, Robert" userId="0dec9499-15b5-4597-af90-48c5219d9ee6" providerId="ADAL" clId="{CC192267-6847-43F9-8E70-04B653803505}" dt="2023-12-27T14:25:43.921" v="170" actId="207"/>
        <pc:sldMkLst>
          <pc:docMk/>
          <pc:sldMk cId="3440898093" sldId="366"/>
        </pc:sldMkLst>
        <pc:spChg chg="add mod">
          <ac:chgData name="Vietri, Robert" userId="0dec9499-15b5-4597-af90-48c5219d9ee6" providerId="ADAL" clId="{CC192267-6847-43F9-8E70-04B653803505}" dt="2023-12-27T14:25:43.921" v="170" actId="207"/>
          <ac:spMkLst>
            <pc:docMk/>
            <pc:sldMk cId="3440898093" sldId="366"/>
            <ac:spMk id="2" creationId="{C637653B-D3CB-0A4F-0225-4104699F411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4639C-F9EF-4043-ADCA-2299B18F352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F69A5-8DD1-4D98-8F67-3DDC89395173}">
      <dgm:prSet/>
      <dgm:spPr>
        <a:solidFill>
          <a:srgbClr val="009999"/>
        </a:solidFill>
      </dgm:spPr>
      <dgm:t>
        <a:bodyPr/>
        <a:lstStyle/>
        <a:p>
          <a:r>
            <a:rPr lang="en-US" b="0" i="0" dirty="0"/>
            <a:t>Communication</a:t>
          </a:r>
          <a:endParaRPr lang="en-US" dirty="0"/>
        </a:p>
      </dgm:t>
    </dgm:pt>
    <dgm:pt modelId="{D9C0DBA9-3D3D-4207-96D1-30B50FB54ABC}" type="parTrans" cxnId="{ACCAA808-7593-4792-9052-DA7DA5BD3386}">
      <dgm:prSet/>
      <dgm:spPr/>
      <dgm:t>
        <a:bodyPr/>
        <a:lstStyle/>
        <a:p>
          <a:endParaRPr lang="en-US"/>
        </a:p>
      </dgm:t>
    </dgm:pt>
    <dgm:pt modelId="{B2C0A350-8934-4494-B500-9F7DC35BB2DF}" type="sibTrans" cxnId="{ACCAA808-7593-4792-9052-DA7DA5BD3386}">
      <dgm:prSet/>
      <dgm:spPr/>
      <dgm:t>
        <a:bodyPr/>
        <a:lstStyle/>
        <a:p>
          <a:endParaRPr lang="en-US"/>
        </a:p>
      </dgm:t>
    </dgm:pt>
    <dgm:pt modelId="{88CFBAB5-B338-4C85-B5AC-5742810CFD9D}">
      <dgm:prSet/>
      <dgm:spPr>
        <a:solidFill>
          <a:srgbClr val="009999"/>
        </a:solidFill>
      </dgm:spPr>
      <dgm:t>
        <a:bodyPr/>
        <a:lstStyle/>
        <a:p>
          <a:r>
            <a:rPr lang="en-US" b="0" i="0" dirty="0"/>
            <a:t>Reduce Denials</a:t>
          </a:r>
          <a:endParaRPr lang="en-US" dirty="0"/>
        </a:p>
      </dgm:t>
    </dgm:pt>
    <dgm:pt modelId="{33646E12-2BCC-45F6-9647-12160E4A1629}" type="parTrans" cxnId="{D2419DF1-BC9D-498B-9FE7-28DC70BFD840}">
      <dgm:prSet/>
      <dgm:spPr/>
      <dgm:t>
        <a:bodyPr/>
        <a:lstStyle/>
        <a:p>
          <a:endParaRPr lang="en-US"/>
        </a:p>
      </dgm:t>
    </dgm:pt>
    <dgm:pt modelId="{A3A11963-FCD2-42DC-B219-28B9D331950A}" type="sibTrans" cxnId="{D2419DF1-BC9D-498B-9FE7-28DC70BFD840}">
      <dgm:prSet/>
      <dgm:spPr/>
      <dgm:t>
        <a:bodyPr/>
        <a:lstStyle/>
        <a:p>
          <a:endParaRPr lang="en-US"/>
        </a:p>
      </dgm:t>
    </dgm:pt>
    <dgm:pt modelId="{8EBFD55A-CF0D-4A98-98DE-A7B1797E8CA3}">
      <dgm:prSet/>
      <dgm:spPr>
        <a:solidFill>
          <a:srgbClr val="009999"/>
        </a:solidFill>
      </dgm:spPr>
      <dgm:t>
        <a:bodyPr/>
        <a:lstStyle/>
        <a:p>
          <a:r>
            <a:rPr lang="en-US" b="0" i="0" dirty="0"/>
            <a:t>Improve your E&amp;M billing</a:t>
          </a:r>
          <a:endParaRPr lang="en-US" dirty="0"/>
        </a:p>
      </dgm:t>
    </dgm:pt>
    <dgm:pt modelId="{23695DBB-561A-40C8-9BE3-35EE04FA6AF1}" type="parTrans" cxnId="{836B7785-702E-4595-82D5-471DC665DD87}">
      <dgm:prSet/>
      <dgm:spPr/>
      <dgm:t>
        <a:bodyPr/>
        <a:lstStyle/>
        <a:p>
          <a:endParaRPr lang="en-US"/>
        </a:p>
      </dgm:t>
    </dgm:pt>
    <dgm:pt modelId="{7792799C-B37F-442A-A572-B09DE4F62E43}" type="sibTrans" cxnId="{836B7785-702E-4595-82D5-471DC665DD87}">
      <dgm:prSet/>
      <dgm:spPr/>
      <dgm:t>
        <a:bodyPr/>
        <a:lstStyle/>
        <a:p>
          <a:endParaRPr lang="en-US"/>
        </a:p>
      </dgm:t>
    </dgm:pt>
    <dgm:pt modelId="{69C8A854-7BEA-4A5B-8543-A724FB936F3B}">
      <dgm:prSet/>
      <dgm:spPr>
        <a:solidFill>
          <a:srgbClr val="009999"/>
        </a:solidFill>
      </dgm:spPr>
      <dgm:t>
        <a:bodyPr/>
        <a:lstStyle/>
        <a:p>
          <a:r>
            <a:rPr lang="en-US" b="0" i="0" dirty="0"/>
            <a:t>Accuracy in the Patients Medical Record</a:t>
          </a:r>
          <a:endParaRPr lang="en-US" dirty="0"/>
        </a:p>
      </dgm:t>
    </dgm:pt>
    <dgm:pt modelId="{A23CD428-3ED3-45BC-ADAF-602218ECD38C}" type="parTrans" cxnId="{7C52FF93-EC4C-4744-B6F5-B196170EF2B5}">
      <dgm:prSet/>
      <dgm:spPr/>
      <dgm:t>
        <a:bodyPr/>
        <a:lstStyle/>
        <a:p>
          <a:endParaRPr lang="en-US"/>
        </a:p>
      </dgm:t>
    </dgm:pt>
    <dgm:pt modelId="{F438D0FD-F297-4E8B-A4B8-BF4BC2C256AE}" type="sibTrans" cxnId="{7C52FF93-EC4C-4744-B6F5-B196170EF2B5}">
      <dgm:prSet/>
      <dgm:spPr/>
      <dgm:t>
        <a:bodyPr/>
        <a:lstStyle/>
        <a:p>
          <a:endParaRPr lang="en-US"/>
        </a:p>
      </dgm:t>
    </dgm:pt>
    <dgm:pt modelId="{8CEDA787-96B7-46AA-961B-2C0E65135D82}">
      <dgm:prSet/>
      <dgm:spPr>
        <a:solidFill>
          <a:srgbClr val="009999"/>
        </a:solidFill>
      </dgm:spPr>
      <dgm:t>
        <a:bodyPr/>
        <a:lstStyle/>
        <a:p>
          <a:r>
            <a:rPr lang="en-US" b="0" i="0" dirty="0"/>
            <a:t>Quality</a:t>
          </a:r>
          <a:endParaRPr lang="en-US" dirty="0"/>
        </a:p>
      </dgm:t>
    </dgm:pt>
    <dgm:pt modelId="{AFFAB735-2FA8-4A4F-9D8F-D21CEE6AA70A}" type="parTrans" cxnId="{CC550183-F66A-4B14-A079-02C8C72E534F}">
      <dgm:prSet/>
      <dgm:spPr/>
      <dgm:t>
        <a:bodyPr/>
        <a:lstStyle/>
        <a:p>
          <a:endParaRPr lang="en-US"/>
        </a:p>
      </dgm:t>
    </dgm:pt>
    <dgm:pt modelId="{CE6C184D-A473-4DBE-BFE6-2CF07421EB7E}" type="sibTrans" cxnId="{CC550183-F66A-4B14-A079-02C8C72E534F}">
      <dgm:prSet/>
      <dgm:spPr/>
      <dgm:t>
        <a:bodyPr/>
        <a:lstStyle/>
        <a:p>
          <a:endParaRPr lang="en-US"/>
        </a:p>
      </dgm:t>
    </dgm:pt>
    <dgm:pt modelId="{A8158BEE-5C19-41A8-B81C-67E9053943FD}">
      <dgm:prSet/>
      <dgm:spPr>
        <a:solidFill>
          <a:srgbClr val="009999"/>
        </a:solidFill>
      </dgm:spPr>
      <dgm:t>
        <a:bodyPr/>
        <a:lstStyle/>
        <a:p>
          <a:r>
            <a:rPr lang="en-US" b="0" i="0" dirty="0"/>
            <a:t>Efficiency </a:t>
          </a:r>
          <a:endParaRPr lang="en-US" dirty="0"/>
        </a:p>
      </dgm:t>
    </dgm:pt>
    <dgm:pt modelId="{FDC68E51-C2D1-4B11-8254-2FE0B4A21139}" type="parTrans" cxnId="{F8ED6A11-70A7-4F4E-9C2A-06F695AD9CE9}">
      <dgm:prSet/>
      <dgm:spPr/>
      <dgm:t>
        <a:bodyPr/>
        <a:lstStyle/>
        <a:p>
          <a:endParaRPr lang="en-US"/>
        </a:p>
      </dgm:t>
    </dgm:pt>
    <dgm:pt modelId="{C9F4C623-7BED-4129-8A53-08EF53648BDC}" type="sibTrans" cxnId="{F8ED6A11-70A7-4F4E-9C2A-06F695AD9CE9}">
      <dgm:prSet/>
      <dgm:spPr/>
      <dgm:t>
        <a:bodyPr/>
        <a:lstStyle/>
        <a:p>
          <a:endParaRPr lang="en-US"/>
        </a:p>
      </dgm:t>
    </dgm:pt>
    <dgm:pt modelId="{37D72F87-81DE-4565-91C8-B39926B2AFFF}" type="pres">
      <dgm:prSet presAssocID="{31B4639C-F9EF-4043-ADCA-2299B18F3522}" presName="Name0" presStyleCnt="0">
        <dgm:presLayoutVars>
          <dgm:dir/>
          <dgm:resizeHandles val="exact"/>
        </dgm:presLayoutVars>
      </dgm:prSet>
      <dgm:spPr/>
    </dgm:pt>
    <dgm:pt modelId="{6B734535-16D5-4BAA-B46A-B6D0055B28D0}" type="pres">
      <dgm:prSet presAssocID="{31B4639C-F9EF-4043-ADCA-2299B18F3522}" presName="cycle" presStyleCnt="0"/>
      <dgm:spPr/>
    </dgm:pt>
    <dgm:pt modelId="{9EAC1900-DEFE-4C8C-ADE7-3ECF21926A0F}" type="pres">
      <dgm:prSet presAssocID="{397F69A5-8DD1-4D98-8F67-3DDC89395173}" presName="nodeFirstNode" presStyleLbl="node1" presStyleIdx="0" presStyleCnt="6">
        <dgm:presLayoutVars>
          <dgm:bulletEnabled val="1"/>
        </dgm:presLayoutVars>
      </dgm:prSet>
      <dgm:spPr/>
    </dgm:pt>
    <dgm:pt modelId="{E5693B11-56AE-43F3-BB25-CAE3A1487AEA}" type="pres">
      <dgm:prSet presAssocID="{B2C0A350-8934-4494-B500-9F7DC35BB2DF}" presName="sibTransFirstNode" presStyleLbl="bgShp" presStyleIdx="0" presStyleCnt="1"/>
      <dgm:spPr/>
    </dgm:pt>
    <dgm:pt modelId="{AF1CF2FB-33EB-4D15-B502-5338A0596576}" type="pres">
      <dgm:prSet presAssocID="{88CFBAB5-B338-4C85-B5AC-5742810CFD9D}" presName="nodeFollowingNodes" presStyleLbl="node1" presStyleIdx="1" presStyleCnt="6">
        <dgm:presLayoutVars>
          <dgm:bulletEnabled val="1"/>
        </dgm:presLayoutVars>
      </dgm:prSet>
      <dgm:spPr/>
    </dgm:pt>
    <dgm:pt modelId="{88E7646F-F3A8-40F7-A924-D0CF83F2E594}" type="pres">
      <dgm:prSet presAssocID="{8EBFD55A-CF0D-4A98-98DE-A7B1797E8CA3}" presName="nodeFollowingNodes" presStyleLbl="node1" presStyleIdx="2" presStyleCnt="6">
        <dgm:presLayoutVars>
          <dgm:bulletEnabled val="1"/>
        </dgm:presLayoutVars>
      </dgm:prSet>
      <dgm:spPr/>
    </dgm:pt>
    <dgm:pt modelId="{974E1BCE-D1AF-47BC-8519-7807A799B430}" type="pres">
      <dgm:prSet presAssocID="{69C8A854-7BEA-4A5B-8543-A724FB936F3B}" presName="nodeFollowingNodes" presStyleLbl="node1" presStyleIdx="3" presStyleCnt="6">
        <dgm:presLayoutVars>
          <dgm:bulletEnabled val="1"/>
        </dgm:presLayoutVars>
      </dgm:prSet>
      <dgm:spPr/>
    </dgm:pt>
    <dgm:pt modelId="{6C49FAA2-4232-481F-8773-0BB7B970F310}" type="pres">
      <dgm:prSet presAssocID="{8CEDA787-96B7-46AA-961B-2C0E65135D82}" presName="nodeFollowingNodes" presStyleLbl="node1" presStyleIdx="4" presStyleCnt="6">
        <dgm:presLayoutVars>
          <dgm:bulletEnabled val="1"/>
        </dgm:presLayoutVars>
      </dgm:prSet>
      <dgm:spPr/>
    </dgm:pt>
    <dgm:pt modelId="{B6A7289E-9F75-47AE-A170-BE09CB6E2E48}" type="pres">
      <dgm:prSet presAssocID="{A8158BEE-5C19-41A8-B81C-67E9053943FD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ACCAA808-7593-4792-9052-DA7DA5BD3386}" srcId="{31B4639C-F9EF-4043-ADCA-2299B18F3522}" destId="{397F69A5-8DD1-4D98-8F67-3DDC89395173}" srcOrd="0" destOrd="0" parTransId="{D9C0DBA9-3D3D-4207-96D1-30B50FB54ABC}" sibTransId="{B2C0A350-8934-4494-B500-9F7DC35BB2DF}"/>
    <dgm:cxn modelId="{F8ED6A11-70A7-4F4E-9C2A-06F695AD9CE9}" srcId="{31B4639C-F9EF-4043-ADCA-2299B18F3522}" destId="{A8158BEE-5C19-41A8-B81C-67E9053943FD}" srcOrd="5" destOrd="0" parTransId="{FDC68E51-C2D1-4B11-8254-2FE0B4A21139}" sibTransId="{C9F4C623-7BED-4129-8A53-08EF53648BDC}"/>
    <dgm:cxn modelId="{3B904B15-C1AF-48C2-A823-48E69FEA2271}" type="presOf" srcId="{8CEDA787-96B7-46AA-961B-2C0E65135D82}" destId="{6C49FAA2-4232-481F-8773-0BB7B970F310}" srcOrd="0" destOrd="0" presId="urn:microsoft.com/office/officeart/2005/8/layout/cycle3"/>
    <dgm:cxn modelId="{BCA9DF18-2046-4F16-8827-0A77CACD37FA}" type="presOf" srcId="{8EBFD55A-CF0D-4A98-98DE-A7B1797E8CA3}" destId="{88E7646F-F3A8-40F7-A924-D0CF83F2E594}" srcOrd="0" destOrd="0" presId="urn:microsoft.com/office/officeart/2005/8/layout/cycle3"/>
    <dgm:cxn modelId="{9E8D9961-824B-4EF5-8E2B-F36AA6AA9C6A}" type="presOf" srcId="{B2C0A350-8934-4494-B500-9F7DC35BB2DF}" destId="{E5693B11-56AE-43F3-BB25-CAE3A1487AEA}" srcOrd="0" destOrd="0" presId="urn:microsoft.com/office/officeart/2005/8/layout/cycle3"/>
    <dgm:cxn modelId="{0627DD43-02F5-46A9-89AD-8B776F0C05DC}" type="presOf" srcId="{88CFBAB5-B338-4C85-B5AC-5742810CFD9D}" destId="{AF1CF2FB-33EB-4D15-B502-5338A0596576}" srcOrd="0" destOrd="0" presId="urn:microsoft.com/office/officeart/2005/8/layout/cycle3"/>
    <dgm:cxn modelId="{2B23E673-0520-4508-8962-190D8B35B4B5}" type="presOf" srcId="{31B4639C-F9EF-4043-ADCA-2299B18F3522}" destId="{37D72F87-81DE-4565-91C8-B39926B2AFFF}" srcOrd="0" destOrd="0" presId="urn:microsoft.com/office/officeart/2005/8/layout/cycle3"/>
    <dgm:cxn modelId="{17EA2A5A-EF63-4F72-B3C1-92649AA2ACFF}" type="presOf" srcId="{397F69A5-8DD1-4D98-8F67-3DDC89395173}" destId="{9EAC1900-DEFE-4C8C-ADE7-3ECF21926A0F}" srcOrd="0" destOrd="0" presId="urn:microsoft.com/office/officeart/2005/8/layout/cycle3"/>
    <dgm:cxn modelId="{CC550183-F66A-4B14-A079-02C8C72E534F}" srcId="{31B4639C-F9EF-4043-ADCA-2299B18F3522}" destId="{8CEDA787-96B7-46AA-961B-2C0E65135D82}" srcOrd="4" destOrd="0" parTransId="{AFFAB735-2FA8-4A4F-9D8F-D21CEE6AA70A}" sibTransId="{CE6C184D-A473-4DBE-BFE6-2CF07421EB7E}"/>
    <dgm:cxn modelId="{836B7785-702E-4595-82D5-471DC665DD87}" srcId="{31B4639C-F9EF-4043-ADCA-2299B18F3522}" destId="{8EBFD55A-CF0D-4A98-98DE-A7B1797E8CA3}" srcOrd="2" destOrd="0" parTransId="{23695DBB-561A-40C8-9BE3-35EE04FA6AF1}" sibTransId="{7792799C-B37F-442A-A572-B09DE4F62E43}"/>
    <dgm:cxn modelId="{7C52FF93-EC4C-4744-B6F5-B196170EF2B5}" srcId="{31B4639C-F9EF-4043-ADCA-2299B18F3522}" destId="{69C8A854-7BEA-4A5B-8543-A724FB936F3B}" srcOrd="3" destOrd="0" parTransId="{A23CD428-3ED3-45BC-ADAF-602218ECD38C}" sibTransId="{F438D0FD-F297-4E8B-A4B8-BF4BC2C256AE}"/>
    <dgm:cxn modelId="{43722EA7-D427-48F3-821E-3117CE8A82D7}" type="presOf" srcId="{A8158BEE-5C19-41A8-B81C-67E9053943FD}" destId="{B6A7289E-9F75-47AE-A170-BE09CB6E2E48}" srcOrd="0" destOrd="0" presId="urn:microsoft.com/office/officeart/2005/8/layout/cycle3"/>
    <dgm:cxn modelId="{895FE0E4-E615-4034-8477-3EBC0F9D4919}" type="presOf" srcId="{69C8A854-7BEA-4A5B-8543-A724FB936F3B}" destId="{974E1BCE-D1AF-47BC-8519-7807A799B430}" srcOrd="0" destOrd="0" presId="urn:microsoft.com/office/officeart/2005/8/layout/cycle3"/>
    <dgm:cxn modelId="{D2419DF1-BC9D-498B-9FE7-28DC70BFD840}" srcId="{31B4639C-F9EF-4043-ADCA-2299B18F3522}" destId="{88CFBAB5-B338-4C85-B5AC-5742810CFD9D}" srcOrd="1" destOrd="0" parTransId="{33646E12-2BCC-45F6-9647-12160E4A1629}" sibTransId="{A3A11963-FCD2-42DC-B219-28B9D331950A}"/>
    <dgm:cxn modelId="{523BBD5B-18FC-4160-8FFF-679A0EBA4329}" type="presParOf" srcId="{37D72F87-81DE-4565-91C8-B39926B2AFFF}" destId="{6B734535-16D5-4BAA-B46A-B6D0055B28D0}" srcOrd="0" destOrd="0" presId="urn:microsoft.com/office/officeart/2005/8/layout/cycle3"/>
    <dgm:cxn modelId="{0DEFF392-45FD-4F7C-B46E-C8A9BFFD30D3}" type="presParOf" srcId="{6B734535-16D5-4BAA-B46A-B6D0055B28D0}" destId="{9EAC1900-DEFE-4C8C-ADE7-3ECF21926A0F}" srcOrd="0" destOrd="0" presId="urn:microsoft.com/office/officeart/2005/8/layout/cycle3"/>
    <dgm:cxn modelId="{4922F4D2-7309-4A75-A267-B1239A8F47CA}" type="presParOf" srcId="{6B734535-16D5-4BAA-B46A-B6D0055B28D0}" destId="{E5693B11-56AE-43F3-BB25-CAE3A1487AEA}" srcOrd="1" destOrd="0" presId="urn:microsoft.com/office/officeart/2005/8/layout/cycle3"/>
    <dgm:cxn modelId="{4AB9037A-C38A-4E78-AC16-0F5D866BC868}" type="presParOf" srcId="{6B734535-16D5-4BAA-B46A-B6D0055B28D0}" destId="{AF1CF2FB-33EB-4D15-B502-5338A0596576}" srcOrd="2" destOrd="0" presId="urn:microsoft.com/office/officeart/2005/8/layout/cycle3"/>
    <dgm:cxn modelId="{2BEE1F2C-15B5-49E4-9870-592800C2F728}" type="presParOf" srcId="{6B734535-16D5-4BAA-B46A-B6D0055B28D0}" destId="{88E7646F-F3A8-40F7-A924-D0CF83F2E594}" srcOrd="3" destOrd="0" presId="urn:microsoft.com/office/officeart/2005/8/layout/cycle3"/>
    <dgm:cxn modelId="{3771B96A-9E2A-42D8-AA8B-87AFDB31D5DD}" type="presParOf" srcId="{6B734535-16D5-4BAA-B46A-B6D0055B28D0}" destId="{974E1BCE-D1AF-47BC-8519-7807A799B430}" srcOrd="4" destOrd="0" presId="urn:microsoft.com/office/officeart/2005/8/layout/cycle3"/>
    <dgm:cxn modelId="{48D793A3-629C-42BD-9E12-758EBF589CBE}" type="presParOf" srcId="{6B734535-16D5-4BAA-B46A-B6D0055B28D0}" destId="{6C49FAA2-4232-481F-8773-0BB7B970F310}" srcOrd="5" destOrd="0" presId="urn:microsoft.com/office/officeart/2005/8/layout/cycle3"/>
    <dgm:cxn modelId="{CB8E69E8-620C-4A7F-A45A-882E8EE9F597}" type="presParOf" srcId="{6B734535-16D5-4BAA-B46A-B6D0055B28D0}" destId="{B6A7289E-9F75-47AE-A170-BE09CB6E2E4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93B11-56AE-43F3-BB25-CAE3A1487AEA}">
      <dsp:nvSpPr>
        <dsp:cNvPr id="0" name=""/>
        <dsp:cNvSpPr/>
      </dsp:nvSpPr>
      <dsp:spPr>
        <a:xfrm>
          <a:off x="3310157" y="-2558"/>
          <a:ext cx="4642996" cy="4642996"/>
        </a:xfrm>
        <a:prstGeom prst="circularArrow">
          <a:avLst>
            <a:gd name="adj1" fmla="val 5274"/>
            <a:gd name="adj2" fmla="val 312630"/>
            <a:gd name="adj3" fmla="val 14197672"/>
            <a:gd name="adj4" fmla="val 1714486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C1900-DEFE-4C8C-ADE7-3ECF21926A0F}">
      <dsp:nvSpPr>
        <dsp:cNvPr id="0" name=""/>
        <dsp:cNvSpPr/>
      </dsp:nvSpPr>
      <dsp:spPr>
        <a:xfrm>
          <a:off x="4733835" y="2734"/>
          <a:ext cx="1795640" cy="897820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Communication</a:t>
          </a:r>
          <a:endParaRPr lang="en-US" sz="1700" kern="1200" dirty="0"/>
        </a:p>
      </dsp:txBody>
      <dsp:txXfrm>
        <a:off x="4777663" y="46562"/>
        <a:ext cx="1707984" cy="810164"/>
      </dsp:txXfrm>
    </dsp:sp>
    <dsp:sp modelId="{AF1CF2FB-33EB-4D15-B502-5338A0596576}">
      <dsp:nvSpPr>
        <dsp:cNvPr id="0" name=""/>
        <dsp:cNvSpPr/>
      </dsp:nvSpPr>
      <dsp:spPr>
        <a:xfrm>
          <a:off x="6365054" y="944518"/>
          <a:ext cx="1795640" cy="897820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Reduce Denials</a:t>
          </a:r>
          <a:endParaRPr lang="en-US" sz="1700" kern="1200" dirty="0"/>
        </a:p>
      </dsp:txBody>
      <dsp:txXfrm>
        <a:off x="6408882" y="988346"/>
        <a:ext cx="1707984" cy="810164"/>
      </dsp:txXfrm>
    </dsp:sp>
    <dsp:sp modelId="{88E7646F-F3A8-40F7-A924-D0CF83F2E594}">
      <dsp:nvSpPr>
        <dsp:cNvPr id="0" name=""/>
        <dsp:cNvSpPr/>
      </dsp:nvSpPr>
      <dsp:spPr>
        <a:xfrm>
          <a:off x="6365054" y="2828087"/>
          <a:ext cx="1795640" cy="897820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Improve your E&amp;M billing</a:t>
          </a:r>
          <a:endParaRPr lang="en-US" sz="1700" kern="1200" dirty="0"/>
        </a:p>
      </dsp:txBody>
      <dsp:txXfrm>
        <a:off x="6408882" y="2871915"/>
        <a:ext cx="1707984" cy="810164"/>
      </dsp:txXfrm>
    </dsp:sp>
    <dsp:sp modelId="{974E1BCE-D1AF-47BC-8519-7807A799B430}">
      <dsp:nvSpPr>
        <dsp:cNvPr id="0" name=""/>
        <dsp:cNvSpPr/>
      </dsp:nvSpPr>
      <dsp:spPr>
        <a:xfrm>
          <a:off x="4733835" y="3769871"/>
          <a:ext cx="1795640" cy="897820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Accuracy in the Patients Medical Record</a:t>
          </a:r>
          <a:endParaRPr lang="en-US" sz="1700" kern="1200" dirty="0"/>
        </a:p>
      </dsp:txBody>
      <dsp:txXfrm>
        <a:off x="4777663" y="3813699"/>
        <a:ext cx="1707984" cy="810164"/>
      </dsp:txXfrm>
    </dsp:sp>
    <dsp:sp modelId="{6C49FAA2-4232-481F-8773-0BB7B970F310}">
      <dsp:nvSpPr>
        <dsp:cNvPr id="0" name=""/>
        <dsp:cNvSpPr/>
      </dsp:nvSpPr>
      <dsp:spPr>
        <a:xfrm>
          <a:off x="3102617" y="2828087"/>
          <a:ext cx="1795640" cy="897820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Quality</a:t>
          </a:r>
          <a:endParaRPr lang="en-US" sz="1700" kern="1200" dirty="0"/>
        </a:p>
      </dsp:txBody>
      <dsp:txXfrm>
        <a:off x="3146445" y="2871915"/>
        <a:ext cx="1707984" cy="810164"/>
      </dsp:txXfrm>
    </dsp:sp>
    <dsp:sp modelId="{B6A7289E-9F75-47AE-A170-BE09CB6E2E48}">
      <dsp:nvSpPr>
        <dsp:cNvPr id="0" name=""/>
        <dsp:cNvSpPr/>
      </dsp:nvSpPr>
      <dsp:spPr>
        <a:xfrm>
          <a:off x="3102617" y="944518"/>
          <a:ext cx="1795640" cy="897820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Efficiency </a:t>
          </a:r>
          <a:endParaRPr lang="en-US" sz="1700" kern="1200" dirty="0"/>
        </a:p>
      </dsp:txBody>
      <dsp:txXfrm>
        <a:off x="3146445" y="988346"/>
        <a:ext cx="1707984" cy="810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9E93A8-0CDF-6F46-9D12-BC5213749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55C6C-ADD0-FF4A-9C85-59F68D9732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24A5-CE43-6B40-B16A-DD86A6E1E3DA}" type="datetimeFigureOut">
              <a:rPr lang="en-US">
                <a:latin typeface="Arial" panose="020B0604020202020204" pitchFamily="34" charset="0"/>
              </a:rPr>
              <a:t>12/27/2023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47296-B732-A740-A439-624FA277C9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5FEF3-BDA4-0C48-85D9-DC663D677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8CE0D-82DA-1E49-B2F1-202A9B814425}" type="slidenum">
              <a:rPr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9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A59EE93-7BCA-C948-B45E-4D9E631B51E6}" type="datetimeFigureOut">
              <a:rPr lang="en-US"/>
              <a:pPr/>
              <a:t>12/27/2023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0F09D18-EB49-094A-868B-44F9DCDBE2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9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E9681-4657-7A44-8303-6BC8A656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D7BD9-937A-3447-938D-81FBB57291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AA221-68AF-F347-BB20-F287D97F865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B734A5F-A7E5-A848-A6CC-C0CB798A9F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655BC6A-66D5-144E-A179-8562D27AC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7A2925B-6287-9742-8034-6EB7F916FF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15823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618A2A-DF5D-E94F-AE1B-05869B8CDF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C6DFFD-D32D-F046-95A8-4D7002C62042}"/>
              </a:ext>
            </a:extLst>
          </p:cNvPr>
          <p:cNvSpPr txBox="1"/>
          <p:nvPr userDrawn="1"/>
        </p:nvSpPr>
        <p:spPr>
          <a:xfrm>
            <a:off x="463550" y="460375"/>
            <a:ext cx="3603625" cy="1104900"/>
          </a:xfrm>
          <a:prstGeom prst="rect">
            <a:avLst/>
          </a:prstGeom>
          <a:noFill/>
        </p:spPr>
        <p:txBody>
          <a:bodyPr wrap="square" lIns="0" tIns="0" rIns="0" bIns="137160" rtlCol="0" anchor="b" anchorCtr="0">
            <a:noAutofit/>
          </a:bodyPr>
          <a:lstStyle/>
          <a:p>
            <a:pPr marL="0" lvl="0" indent="-3657235" algn="l">
              <a:lnSpc>
                <a:spcPts val="3400"/>
              </a:lnSpc>
              <a:spcAft>
                <a:spcPts val="0"/>
              </a:spcAft>
            </a:pPr>
            <a:r>
              <a:rPr lang="en-US" sz="4000" b="0" i="0" dirty="0">
                <a:solidFill>
                  <a:schemeClr val="bg1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8F47C92-6270-F544-B541-A469D4A5DA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32562"/>
            <a:ext cx="6935787" cy="234938"/>
          </a:xfrm>
        </p:spPr>
        <p:txBody>
          <a:bodyPr/>
          <a:lstStyle/>
          <a:p>
            <a:pPr lvl="8"/>
            <a:r>
              <a:rPr lang="en-US" dirty="0"/>
              <a:t>Presentation Title Here &gt; 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AFAAF2F-5C32-014B-B859-13C713ABBA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B34E8E-34B1-5048-94AE-5C770B84AE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B8C8CFC-BE13-AC4B-A5EC-B789B27C8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746" y="2336800"/>
            <a:ext cx="1497075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D5C48A9-DB02-6644-AA7A-0B977622F7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27118" y="2336800"/>
            <a:ext cx="5670695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9115212-75FE-AB42-9E22-73B8612CBD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238" y="2336800"/>
            <a:ext cx="3592841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745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217E96-41B0-6043-94A0-7958ABA0E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690C1FD-1E6B-BB44-8213-7BF2FC4D2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746" y="2336800"/>
            <a:ext cx="5508954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50D81-674E-4040-9072-21F6A9509BA9}"/>
              </a:ext>
            </a:extLst>
          </p:cNvPr>
          <p:cNvSpPr txBox="1"/>
          <p:nvPr userDrawn="1"/>
        </p:nvSpPr>
        <p:spPr>
          <a:xfrm>
            <a:off x="463550" y="460375"/>
            <a:ext cx="7510869" cy="1104900"/>
          </a:xfrm>
          <a:prstGeom prst="rect">
            <a:avLst/>
          </a:prstGeom>
          <a:noFill/>
        </p:spPr>
        <p:txBody>
          <a:bodyPr wrap="square" lIns="0" tIns="0" rIns="0" bIns="137160" rtlCol="0" anchor="b" anchorCtr="0">
            <a:noAutofit/>
          </a:bodyPr>
          <a:lstStyle/>
          <a:p>
            <a:pPr marL="0" lvl="0" indent="-3657235" algn="l">
              <a:lnSpc>
                <a:spcPts val="3400"/>
              </a:lnSpc>
              <a:spcAft>
                <a:spcPts val="0"/>
              </a:spcAft>
            </a:pPr>
            <a:r>
              <a:rPr lang="en-US" sz="4000" b="0" dirty="0">
                <a:solidFill>
                  <a:schemeClr val="bg1"/>
                </a:solidFill>
                <a:latin typeface="Garamond" panose="02020404030301010803" pitchFamily="18" charset="0"/>
              </a:rPr>
              <a:t>Table of Contents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DE15E06-9D52-994F-A080-6FA9BEED59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2336800"/>
            <a:ext cx="1693863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F9B7F-101D-4042-9754-4089F14D0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388F1F-89A3-6047-AB03-4B98F5739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E9681-4657-7A44-8303-6BC8A656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7435850" cy="4625975"/>
          </a:xfrm>
        </p:spPr>
        <p:txBody>
          <a:bodyPr lIns="0" tIns="1920240" rIns="457200" bIns="457200" anchor="ctr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EFEC-CCEF-C446-BDD9-1EE123D91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875A0-E175-554A-97C1-BFE158BA5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0D7B2-01C7-D843-BF02-4F657ED99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388F1F-89A3-6047-AB03-4B98F5739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" y="4465"/>
            <a:ext cx="12176126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E9681-4657-7A44-8303-6BC8A656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7435850" cy="4625975"/>
          </a:xfrm>
        </p:spPr>
        <p:txBody>
          <a:bodyPr lIns="0" tIns="1920240" rIns="457200" bIns="457200" anchor="ctr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EFEC-CCEF-C446-BDD9-1EE123D91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875A0-E175-554A-97C1-BFE158BA5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B2922-F983-7243-A523-435E555F2D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2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25D62E-358E-F644-9F7A-8E4D8564B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4" cy="685621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9AE93C-FA65-F14F-B25D-B2CD0F91B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460375"/>
            <a:ext cx="11264900" cy="5730875"/>
          </a:xfrm>
          <a:prstGeom prst="rect">
            <a:avLst/>
          </a:prstGeom>
        </p:spPr>
        <p:txBody>
          <a:bodyPr lIns="0" tIns="0" rIns="457200" bIns="640080" anchor="ctr" anchorCtr="0"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D32850-7970-AB4E-92E1-DD43E6EAB6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32561"/>
            <a:ext cx="6935787" cy="234939"/>
          </a:xfrm>
        </p:spPr>
        <p:txBody>
          <a:bodyPr/>
          <a:lstStyle/>
          <a:p>
            <a:pPr lvl="8"/>
            <a:r>
              <a:rPr lang="en-US" dirty="0"/>
              <a:t>Presentation Title Here &gt; Insert &gt; Header &amp;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4793BD6-EC93-CA47-B8B3-1B1860223F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3D6E2-55E1-354D-9B33-5A200D713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F911EC-0F07-C443-9215-7922DA192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4" cy="685621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9AE93C-FA65-F14F-B25D-B2CD0F91B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460375"/>
            <a:ext cx="11264900" cy="5730875"/>
          </a:xfrm>
          <a:prstGeom prst="rect">
            <a:avLst/>
          </a:prstGeom>
        </p:spPr>
        <p:txBody>
          <a:bodyPr lIns="0" tIns="0" rIns="457200" bIns="640080" anchor="ctr" anchorCtr="0"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D32850-7970-AB4E-92E1-DD43E6EAB6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32561"/>
            <a:ext cx="6935787" cy="234939"/>
          </a:xfrm>
        </p:spPr>
        <p:txBody>
          <a:bodyPr/>
          <a:lstStyle/>
          <a:p>
            <a:pPr lvl="8"/>
            <a:r>
              <a:rPr lang="en-US" dirty="0"/>
              <a:t>Presentation Title Here &gt; Insert &gt; Header &amp;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4793BD6-EC93-CA47-B8B3-1B1860223F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04B519-F17C-FE49-9B1A-C9EEE429DE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263312" cy="4670426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  <a:lvl6pPr>
              <a:spcAft>
                <a:spcPts val="900"/>
              </a:spcAft>
              <a:defRPr/>
            </a:lvl6pPr>
            <a:lvl7pPr>
              <a:spcAft>
                <a:spcPts val="900"/>
              </a:spcAft>
              <a:defRPr/>
            </a:lvl7pPr>
            <a:lvl8pPr>
              <a:spcAft>
                <a:spcPts val="900"/>
              </a:spcAft>
              <a:defRPr/>
            </a:lvl8pPr>
            <a:lvl9pPr>
              <a:spcAft>
                <a:spcPts val="9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C47485A-0FFB-6E43-9C4B-661F7544E5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8"/>
            <a:r>
              <a:rPr lang="en-US" dirty="0"/>
              <a:t>Presentation Title Here &gt;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A080C6C-DD3D-FE49-ACFE-18F1ACCE57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4A1257-D244-A74E-A109-73B6780C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3053BA-ED70-EB48-98AE-BC5E471EA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47C43D2-9302-4340-936F-671BAD9988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11263312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75766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3_image_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7437438" cy="446087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BEC4C-31C0-5C45-8EBF-3D715F38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3CF7C-AEED-9442-BF77-97C8CDF2A7B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D69AC-1AD2-4B4F-889E-14CA97CA31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17A45A-2B90-3C40-A814-D8341AF927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3238" y="1565275"/>
            <a:ext cx="3600450" cy="4670425"/>
          </a:xfrm>
          <a:solidFill>
            <a:schemeClr val="bg2"/>
          </a:solidFill>
        </p:spPr>
        <p:txBody>
          <a:bodyPr tIns="173736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5E63D-A9C5-214C-9EE8-8EF5B0657C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2C92AF3-CE56-204D-ADAA-C210A8935A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7437438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43509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3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7437437" cy="446087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4EEA21B-C8A4-CC4F-BBD2-4F30B712F0E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123238" y="1565275"/>
            <a:ext cx="3600450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9F403-8A76-3041-9EBD-D42DD6A0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3619C-DDCB-D447-AB2E-B38F2AF52D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953C7-9993-2D49-B25D-1D99D8229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CF6235-B9A1-4C40-AE65-F2BBE0CAB7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C9D6D5D-A833-9049-810F-6E3112E2BC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7437437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45862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3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7435849" cy="446087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F4E4CF-00FB-2840-B337-631C2E32848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123238" y="1565275"/>
            <a:ext cx="3600450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00B7BE-3463-484E-9D3C-74D6D678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82A4F-356C-BF46-9CDC-9F4C220505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92D2-C982-9D40-9EE7-012C8B2D0F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EB6F-76C3-7B4A-A8FD-CBB82236C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BCD185C-29F9-B046-A597-075B3319B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7437437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48583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" y="0"/>
            <a:ext cx="12176126" cy="6856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A1D6A8-D2DB-2247-845A-4C18FB7E51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712B30-2C20-A249-A5F8-9585689F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36500E3-B401-FF4F-BD1E-30549750FB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6777289-C0C1-334A-8FF5-A7A32CAB8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EC9B4EB-2745-E241-ACD9-D4FA90BB0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CCA5C998-DADD-5541-BB4E-2221CE6BAC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2437871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D8A9-EA01-D644-896A-9C8B48D82E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075" y="1565275"/>
            <a:ext cx="5508625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F11314-FE33-0741-BC75-8FADD2AA01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950" y="1565275"/>
            <a:ext cx="5519738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1D7EA-52AC-124E-B1BF-496BEE76E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4482540-A651-6644-821A-C86BE01118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49"/>
            <a:ext cx="11255375" cy="209551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178147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mp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D8A9-EA01-D644-896A-9C8B48D82E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075" y="1565275"/>
            <a:ext cx="524820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F11314-FE33-0741-BC75-8FADD2AA01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63038" y="1565275"/>
            <a:ext cx="526065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1D7EA-52AC-124E-B1BF-496BEE76E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C2CE8-EFEE-CD4D-9F7A-8F814C65D488}"/>
              </a:ext>
            </a:extLst>
          </p:cNvPr>
          <p:cNvGrpSpPr/>
          <p:nvPr userDrawn="1"/>
        </p:nvGrpSpPr>
        <p:grpSpPr>
          <a:xfrm>
            <a:off x="5981700" y="2300287"/>
            <a:ext cx="220916" cy="3200400"/>
            <a:chOff x="3313099" y="1275353"/>
            <a:chExt cx="220916" cy="3200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E21523-0773-8448-BBE7-842B0EB85CCC}"/>
                </a:ext>
              </a:extLst>
            </p:cNvPr>
            <p:cNvCxnSpPr/>
            <p:nvPr/>
          </p:nvCxnSpPr>
          <p:spPr>
            <a:xfrm>
              <a:off x="3423557" y="1275353"/>
              <a:ext cx="0" cy="3200400"/>
            </a:xfrm>
            <a:prstGeom prst="line">
              <a:avLst/>
            </a:prstGeom>
            <a:ln w="19050" cap="rnd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1B7E47A-97E3-E24D-B81A-E76313621332}"/>
                </a:ext>
              </a:extLst>
            </p:cNvPr>
            <p:cNvGrpSpPr/>
            <p:nvPr/>
          </p:nvGrpSpPr>
          <p:grpSpPr>
            <a:xfrm>
              <a:off x="3313099" y="2761253"/>
              <a:ext cx="220916" cy="228601"/>
              <a:chOff x="4378684" y="648989"/>
              <a:chExt cx="244638" cy="246222"/>
            </a:xfrm>
          </p:grpSpPr>
          <p:sp>
            <p:nvSpPr>
              <p:cNvPr id="13" name="Chevron 12">
                <a:extLst>
                  <a:ext uri="{FF2B5EF4-FFF2-40B4-BE49-F238E27FC236}">
                    <a16:creationId xmlns:a16="http://schemas.microsoft.com/office/drawing/2014/main" id="{A2947867-90B1-0349-8276-C0CDD1000071}"/>
                  </a:ext>
                </a:extLst>
              </p:cNvPr>
              <p:cNvSpPr/>
              <p:nvPr/>
            </p:nvSpPr>
            <p:spPr>
              <a:xfrm>
                <a:off x="4378684" y="648990"/>
                <a:ext cx="164592" cy="246221"/>
              </a:xfrm>
              <a:prstGeom prst="chevron">
                <a:avLst/>
              </a:prstGeom>
              <a:solidFill>
                <a:srgbClr val="0053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>
                <a:extLst>
                  <a:ext uri="{FF2B5EF4-FFF2-40B4-BE49-F238E27FC236}">
                    <a16:creationId xmlns:a16="http://schemas.microsoft.com/office/drawing/2014/main" id="{06F0CFD7-88FE-EF4A-8A44-46A3EA942967}"/>
                  </a:ext>
                </a:extLst>
              </p:cNvPr>
              <p:cNvSpPr/>
              <p:nvPr/>
            </p:nvSpPr>
            <p:spPr>
              <a:xfrm>
                <a:off x="4458730" y="648989"/>
                <a:ext cx="164592" cy="246221"/>
              </a:xfrm>
              <a:prstGeom prst="chevron">
                <a:avLst/>
              </a:prstGeom>
              <a:solidFill>
                <a:srgbClr val="42964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CB2129-0503-DB47-90B1-AFA35A72C6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55366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81435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D8A9-EA01-D644-896A-9C8B48D82E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075" y="1565275"/>
            <a:ext cx="5508625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E3EAC2-B124-7241-A76C-C15FC8C2B5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3950" y="1565275"/>
            <a:ext cx="5521325" cy="4670425"/>
          </a:xfrm>
          <a:solidFill>
            <a:schemeClr val="bg2"/>
          </a:solidFill>
        </p:spPr>
        <p:txBody>
          <a:bodyPr tIns="164592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7D5E30-60D9-FC42-8B8A-694A574E5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6A4FEB-16FA-5B47-8307-522D5CCBE2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5521325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61975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emphasis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6B805C-4289-4A4F-A5CB-6D24B2319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625975"/>
          </a:xfrm>
          <a:prstGeom prst="rect">
            <a:avLst/>
          </a:prstGeo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60377"/>
            <a:ext cx="5519738" cy="876299"/>
          </a:xfrm>
        </p:spPr>
        <p:txBody>
          <a:bodyPr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4D15A8-0DC5-1D44-871A-8715FE9075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7125" y="0"/>
            <a:ext cx="5981700" cy="6235700"/>
          </a:xfrm>
          <a:solidFill>
            <a:schemeClr val="bg2"/>
          </a:solid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67A81-D517-014E-978A-8C749887E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7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emphasis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217E96-41B0-6043-94A0-7958ABA0E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625975"/>
          </a:xfrm>
          <a:prstGeom prst="rect">
            <a:avLst/>
          </a:prstGeo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60377"/>
            <a:ext cx="5519738" cy="876299"/>
          </a:xfrm>
        </p:spPr>
        <p:txBody>
          <a:bodyPr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4D15A8-0DC5-1D44-871A-8715FE9075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7125" y="0"/>
            <a:ext cx="5981700" cy="6235700"/>
          </a:xfrm>
          <a:solidFill>
            <a:schemeClr val="bg2"/>
          </a:solid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CCD5D-2EBA-0247-95CF-0D7D7C946A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7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1585AACF-AC15-EB44-8BF3-EECB215C745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7125" y="1565275"/>
            <a:ext cx="5516563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9485F-2504-DB4F-8986-733F6BB6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FED05-9541-9E43-A9E9-F7AF320205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E0CD-95EC-D64B-A5B4-7E6A4305F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DDD1B-B2E0-484A-BC70-D63ABDE0D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AFEAAA4-A6C0-524F-B014-1359A37D24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5521325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70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A405BF37-0F3C-A14F-A431-C0CF9B469A5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03950" y="1565275"/>
            <a:ext cx="5519737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9980FA-94D4-B744-940F-1762A1F8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94DC5-8B7A-D745-80AC-D8096EFBBC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CDEB6-DE13-5C42-9BA8-E0881A57A4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2219F4-1FA5-1F4B-BD74-14CB3B45A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8FD6382-9987-AD42-A0B6-F99B6DBA11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5521325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426991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3606800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B58796C-0900-9A45-8B99-F3286607B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7363" y="1565274"/>
            <a:ext cx="3600450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B10CEEE-44F4-A94D-887C-4BA6F4BD9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000" y="1565274"/>
            <a:ext cx="3595687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941B34-2ABC-8743-A1B0-F7820104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3536D-2915-5449-B38E-6C7E34FF6B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C7ADC-D6FA-FF4F-B56A-83A137D172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D9A816-8860-4448-B961-A8AB4320C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8B7C91C-6D62-514E-9084-FFFBBCE368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63313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428700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_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65275"/>
            <a:ext cx="12188825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7CDC3E-AEFF-D84C-B380-C06A705ED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5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375" y="1565275"/>
            <a:ext cx="5521326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1A70471A-2483-834A-B4BF-95CCD4F1DD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7125" y="1565275"/>
            <a:ext cx="5518148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7716F-CBF0-6B4A-95C1-AFC870CA0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0716D8-B44F-884B-A9C2-459621A7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8630CEA-3BC3-674A-A438-E4F13669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9D10881B-E781-464A-8D32-6F707C3C6D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5852294-8A40-1643-8A3B-5520E6DFED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AFA34DE-5D11-3749-9BA7-EBB14EDCA1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E55AD3D0-8EFA-1D4A-A468-7B49076B97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937571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745" y="1565275"/>
            <a:ext cx="3594430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85124E6-D0F8-E744-B48A-D494C141D16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6402" y="1565275"/>
            <a:ext cx="3594430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D8DB38B-B21C-F94B-A5B0-E4433CE388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0843" y="1565275"/>
            <a:ext cx="3594430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90363-822A-4646-9C56-179327AD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34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962" y="1565276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E2D3C67-CB50-4444-AC96-54ECF13E9C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1010" y="1565276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28E25CCF-07B7-A64E-83A7-2424DA42625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3238" y="1565276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35C026E3-1BC8-C24D-A450-AC969ABE647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1962" y="4018191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A785BD7F-3209-CB4A-92CB-453DC13D14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91010" y="4018191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7A901A0-E124-4641-8B3C-E8E4439F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238" y="4018191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2BA57-38CF-8549-8F46-F016D52EF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6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eadline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210939-2A1A-454B-A3D3-B5845856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17F03-CAA6-274E-B747-6A10AA017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6CD19-27E7-6640-8910-B592B689E4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67DD1-C81D-E44B-ABB6-FCA117927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C3A12C-4C53-C643-B254-4134FB831E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63313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621739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008E4-D386-B847-8C40-B238AEF16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2486B-E4E0-864C-AD6A-844984E8A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D84B2-13D9-5447-A260-C7C343880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251CD-879C-8D48-9F0E-C31C0F2CC4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63313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639093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F3915E5-4626-8746-AF40-A01779F84E2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" y="0"/>
            <a:ext cx="12188824" cy="6858000"/>
          </a:xfrm>
          <a:prstGeom prst="rect">
            <a:avLst/>
          </a:prstGeom>
          <a:solidFill>
            <a:schemeClr val="tx1"/>
          </a:solidFill>
        </p:spPr>
        <p:txBody>
          <a:bodyPr tIns="265176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93109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59479C-23FD-2645-A8EC-4A5C82CC4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" y="4465"/>
            <a:ext cx="12176126" cy="68490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6519AA-886C-374C-9E64-EA02923C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7435850" cy="4625975"/>
          </a:xfrm>
        </p:spPr>
        <p:txBody>
          <a:bodyPr lIns="0" tIns="1920240" rIns="457200" bIns="457200" anchor="ctr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01889-E475-414D-B7B7-3802EF0FF7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AD9C9-4173-A847-A399-5D48DC63E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7DF63-B4B0-374C-A4C8-2FE7BBD2D4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5F7A6-3594-E34F-96EB-8292BF5E70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3D26F65-2984-1045-9680-19A2259D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B1BBA5A-5A14-2640-B971-139793DB87F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F458B4C-DBA6-9343-9258-50EDC349B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3C23CC2-C543-974E-8041-AC181A108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C5F66120-A354-C44A-9AF5-B9AFB55F41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421729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19225-5402-B849-995F-9CD3FE904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184965-CABD-DB48-A360-15AEC4A7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C81F733-E682-9C47-9564-D92C6673AA3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5A27F00-3E27-E442-8CF0-75A1B044E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41AF56D-8660-EB45-B6E7-DC70EA1C64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7E8D4AFF-4398-1348-B1E9-0F1148BF889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289349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C88E1B-A6D4-AE4B-A631-6E8AF50BA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6B9DFE4-4BF3-C045-AC8D-11F40807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0BFCFCA-0B5A-B543-B3B4-2C8734AA2D0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EC8D705-1A7D-F646-AAEA-A7B4D2233A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EF5BD2-EE88-E94B-9D65-395DA6FF03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49AE208B-7D28-0241-965E-39E062A279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214273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2CB6F-F70F-974E-BEBD-CDD81D14E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ED60FB-0446-4047-870C-2D5AEEE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4C80946-C36E-5E4B-853D-652CBD1435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F8A47AD-ABE2-4048-BE87-686B4B35A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F545176-F745-D641-9049-E8186B4B76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2FEAC763-405D-CE46-A7A4-F01415736C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58777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6D06F3-6EE5-6A4F-88B6-06A99919F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5DD66D4-1403-4046-BF2A-6F7ABB70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F10B353-F73E-1A44-8570-5FB53829168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0AF35BE-2C5D-B74E-8883-D6C4B19C6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4076D9F-0AF1-C348-9A1E-409EA1AB6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D83E8E1F-4ADC-CC40-B744-1AF88F14B9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406449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B1931B-4DAA-B94A-8CE6-18C54E1C5A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BEE3760-BA92-6044-9EDB-4EE48B1A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86941BE-94A3-8E45-B4FC-DEBB6D4661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4C5C7F2-0396-2D40-8B33-B360F1E5360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532B50F-6042-9A44-841B-479897791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35412067-A2C8-D84A-9C5D-A3B81C22E23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23052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8C773-5BC3-C84A-9D0E-9A61EA94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3311" cy="876299"/>
          </a:xfrm>
          <a:prstGeom prst="rect">
            <a:avLst/>
          </a:prstGeom>
        </p:spPr>
        <p:txBody>
          <a:bodyPr vert="horz" lIns="0" tIns="0" rIns="182880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3B854-2C83-5047-BB3A-DDA60915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7363" y="6432561"/>
            <a:ext cx="6935787" cy="234939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1pPr>
            <a:lvl2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2pPr>
            <a:lvl3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3pPr>
            <a:lvl4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4pPr>
            <a:lvl5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5pPr>
            <a:lvl6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6pPr>
            <a:lvl7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7pPr>
            <a:lvl8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8pPr>
            <a:lvl9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8AD5-8EBC-D94E-98B2-20AFAF1B4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150" y="6432562"/>
            <a:ext cx="492123" cy="2319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chemeClr val="accent1"/>
                </a:solidFill>
                <a:latin typeface="+mn-lt"/>
              </a:defRPr>
            </a:lvl1pPr>
            <a:lvl2pPr marL="0" algn="r">
              <a:defRPr sz="1000" b="0" i="0">
                <a:solidFill>
                  <a:schemeClr val="accent1"/>
                </a:solidFill>
                <a:latin typeface="+mn-lt"/>
              </a:defRPr>
            </a:lvl2pPr>
            <a:lvl3pPr marL="0" algn="r">
              <a:defRPr sz="1000" b="0" i="0">
                <a:solidFill>
                  <a:schemeClr val="accent1"/>
                </a:solidFill>
                <a:latin typeface="+mn-lt"/>
              </a:defRPr>
            </a:lvl3pPr>
            <a:lvl4pPr marL="0" algn="r">
              <a:defRPr sz="1000" b="0" i="0">
                <a:solidFill>
                  <a:schemeClr val="accent1"/>
                </a:solidFill>
                <a:latin typeface="+mn-lt"/>
              </a:defRPr>
            </a:lvl4pPr>
            <a:lvl5pPr marL="0" algn="r">
              <a:defRPr sz="1000" b="0" i="0">
                <a:solidFill>
                  <a:schemeClr val="accent1"/>
                </a:solidFill>
                <a:latin typeface="+mn-lt"/>
              </a:defRPr>
            </a:lvl5pPr>
            <a:lvl6pPr marL="0" algn="r">
              <a:defRPr sz="1000" b="0" i="0">
                <a:solidFill>
                  <a:schemeClr val="accent1"/>
                </a:solidFill>
                <a:latin typeface="+mn-lt"/>
              </a:defRPr>
            </a:lvl6pPr>
            <a:lvl7pPr marL="0" algn="r">
              <a:defRPr sz="1000" b="0" i="0">
                <a:solidFill>
                  <a:schemeClr val="accent1"/>
                </a:solidFill>
                <a:latin typeface="+mn-lt"/>
              </a:defRPr>
            </a:lvl7pPr>
            <a:lvl8pPr marL="0" algn="r">
              <a:defRPr sz="1000" b="0" i="0">
                <a:solidFill>
                  <a:schemeClr val="accent1"/>
                </a:solidFill>
                <a:latin typeface="+mn-lt"/>
              </a:defRPr>
            </a:lvl8pPr>
            <a:lvl9pPr marL="0" algn="r">
              <a:defRPr sz="1000" b="0" i="0">
                <a:solidFill>
                  <a:schemeClr val="accent1"/>
                </a:solidFill>
                <a:latin typeface="+mn-lt"/>
              </a:defRPr>
            </a:lvl9pPr>
          </a:lstStyle>
          <a:p>
            <a:fld id="{1E3D5677-3D20-0C46-8497-54D73E68904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2DAC7F-B661-E945-A498-BFF0DDB59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2" y="1568450"/>
            <a:ext cx="11263313" cy="466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5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44" r:id="rId8"/>
    <p:sldLayoutId id="2147483745" r:id="rId9"/>
    <p:sldLayoutId id="2147483702" r:id="rId10"/>
    <p:sldLayoutId id="2147483747" r:id="rId11"/>
    <p:sldLayoutId id="2147483658" r:id="rId12"/>
    <p:sldLayoutId id="2147483737" r:id="rId13"/>
    <p:sldLayoutId id="2147483673" r:id="rId14"/>
    <p:sldLayoutId id="2147483738" r:id="rId15"/>
    <p:sldLayoutId id="2147483651" r:id="rId16"/>
    <p:sldLayoutId id="2147483718" r:id="rId17"/>
    <p:sldLayoutId id="2147483722" r:id="rId18"/>
    <p:sldLayoutId id="2147483723" r:id="rId19"/>
    <p:sldLayoutId id="2147483652" r:id="rId20"/>
    <p:sldLayoutId id="2147483748" r:id="rId21"/>
    <p:sldLayoutId id="2147483746" r:id="rId22"/>
    <p:sldLayoutId id="2147483739" r:id="rId23"/>
    <p:sldLayoutId id="2147483743" r:id="rId24"/>
    <p:sldLayoutId id="2147483724" r:id="rId25"/>
    <p:sldLayoutId id="2147483725" r:id="rId26"/>
    <p:sldLayoutId id="2147483663" r:id="rId27"/>
    <p:sldLayoutId id="2147483730" r:id="rId28"/>
    <p:sldLayoutId id="2147483740" r:id="rId29"/>
    <p:sldLayoutId id="2147483741" r:id="rId30"/>
    <p:sldLayoutId id="2147483742" r:id="rId31"/>
    <p:sldLayoutId id="2147483664" r:id="rId32"/>
    <p:sldLayoutId id="2147483665" r:id="rId33"/>
    <p:sldLayoutId id="2147483666" r:id="rId34"/>
    <p:sldLayoutId id="2147483713" r:id="rId35"/>
  </p:sldLayoutIdLst>
  <p:hf hdr="0" dt="0"/>
  <p:txStyles>
    <p:titleStyle>
      <a:lvl1pPr algn="l" defTabSz="914309" rtl="0" eaLnBrk="1" latinLnBrk="0" hangingPunct="1">
        <a:lnSpc>
          <a:spcPts val="3400"/>
        </a:lnSpc>
        <a:spcBef>
          <a:spcPct val="0"/>
        </a:spcBef>
        <a:buNone/>
        <a:defRPr sz="3400" b="0" i="0" kern="1200" cap="none" baseline="0">
          <a:solidFill>
            <a:schemeClr val="accent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marR="0" indent="0" algn="l" defTabSz="914309" rtl="0" eaLnBrk="1" fontAlgn="auto" latinLnBrk="0" hangingPunct="1">
        <a:lnSpc>
          <a:spcPts val="2100"/>
        </a:lnSpc>
        <a:spcBef>
          <a:spcPts val="0"/>
        </a:spcBef>
        <a:spcAft>
          <a:spcPts val="900"/>
        </a:spcAft>
        <a:buClrTx/>
        <a:buSzTx/>
        <a:buFont typeface="+mj-lt"/>
        <a:buNone/>
        <a:tabLst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0" marR="0" indent="0" algn="l" defTabSz="914309" rtl="0" eaLnBrk="1" fontAlgn="auto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+mj-lt"/>
        <a:buNone/>
        <a:tabLst/>
        <a:defRPr sz="2000" b="1" i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85750" indent="-28575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3pPr>
      <a:lvl4pPr marL="514327" indent="-28575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Courier New" panose="02070309020205020404" pitchFamily="49" charset="0"/>
        <a:buChar char="o"/>
        <a:tabLst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4pPr>
      <a:lvl5pPr marL="342922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5pPr>
      <a:lvl6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6pPr>
      <a:lvl7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7pPr>
      <a:lvl8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8pPr>
      <a:lvl9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3908" userDrawn="1">
          <p15:clr>
            <a:srgbClr val="F26B43"/>
          </p15:clr>
        </p15:guide>
        <p15:guide id="18" pos="7385" userDrawn="1">
          <p15:clr>
            <a:srgbClr val="F26B43"/>
          </p15:clr>
        </p15:guide>
        <p15:guide id="19" orient="horz" pos="986" userDrawn="1">
          <p15:clr>
            <a:srgbClr val="F26B43"/>
          </p15:clr>
        </p15:guide>
        <p15:guide id="20" orient="horz" pos="4200" userDrawn="1">
          <p15:clr>
            <a:srgbClr val="F26B43"/>
          </p15:clr>
        </p15:guide>
        <p15:guide id="21" orient="horz" pos="4050" userDrawn="1">
          <p15:clr>
            <a:srgbClr val="F26B43"/>
          </p15:clr>
        </p15:guide>
        <p15:guide id="22" orient="horz" pos="842" userDrawn="1">
          <p15:clr>
            <a:srgbClr val="F26B43"/>
          </p15:clr>
        </p15:guide>
        <p15:guide id="23" pos="3768" userDrawn="1">
          <p15:clr>
            <a:srgbClr val="F26B43"/>
          </p15:clr>
        </p15:guide>
        <p15:guide id="24" pos="3839" userDrawn="1">
          <p15:clr>
            <a:srgbClr val="F26B43"/>
          </p15:clr>
        </p15:guide>
        <p15:guide id="25" orient="horz" pos="3928" userDrawn="1">
          <p15:clr>
            <a:srgbClr val="F26B43"/>
          </p15:clr>
        </p15:guide>
        <p15:guide id="26" orient="horz" pos="290" userDrawn="1">
          <p15:clr>
            <a:srgbClr val="F26B43"/>
          </p15:clr>
        </p15:guide>
        <p15:guide id="27" pos="290" userDrawn="1">
          <p15:clr>
            <a:srgbClr val="F26B43"/>
          </p15:clr>
        </p15:guide>
        <p15:guide id="32" pos="2707" userDrawn="1">
          <p15:clr>
            <a:srgbClr val="F26B43"/>
          </p15:clr>
        </p15:guide>
        <p15:guide id="33" pos="2562" userDrawn="1">
          <p15:clr>
            <a:srgbClr val="F26B43"/>
          </p15:clr>
        </p15:guide>
        <p15:guide id="34" pos="4975" userDrawn="1">
          <p15:clr>
            <a:srgbClr val="F26B43"/>
          </p15:clr>
        </p15:guide>
        <p15:guide id="35" pos="5117" userDrawn="1">
          <p15:clr>
            <a:srgbClr val="F26B43"/>
          </p15:clr>
        </p15:guide>
        <p15:guide id="36" orient="horz" pos="37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rovidence4.sharepoint.com/sites/CDI.EDU/SitePages/DepartmentHome.aspx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idence4.sharepoint.com/sites/CDI.EDU/SitePages/Clinical-Documentation-Integrity.aspx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5" Type="http://schemas.openxmlformats.org/officeDocument/2006/relationships/hyperlink" Target="mailto:Katherine.mcfarland@providence.org" TargetMode="External"/><Relationship Id="rId4" Type="http://schemas.openxmlformats.org/officeDocument/2006/relationships/hyperlink" Target="mailto:Robert.vietri@providence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piclearning.providence.org/Content/Learn/Applications/InPatient%20Provider/CDI-and-Coding-E-Query-Process-for-Providers.htm?Highlight=cdi%20and%20coding" TargetMode="Externa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E79DD-4A8F-AFD3-1A4A-AD2222685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 smtClean="0"/>
              <a:pPr lvl="8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6490A-8DBB-BA3E-D32D-E18393A73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62"/>
          <a:stretch/>
        </p:blipFill>
        <p:spPr>
          <a:xfrm>
            <a:off x="157592" y="0"/>
            <a:ext cx="3907738" cy="880467"/>
          </a:xfrm>
          <a:prstGeom prst="rect">
            <a:avLst/>
          </a:prstGeom>
        </p:spPr>
      </p:pic>
      <p:pic>
        <p:nvPicPr>
          <p:cNvPr id="7" name="Picture 2" descr="Mandatory Training Courses for Doctors, Midwives and Charge Nurses | Sisters Offered in Central ...">
            <a:extLst>
              <a:ext uri="{FF2B5EF4-FFF2-40B4-BE49-F238E27FC236}">
                <a16:creationId xmlns:a16="http://schemas.microsoft.com/office/drawing/2014/main" id="{9E687291-0380-7D82-2E8E-35F5FA15C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667"/>
            <a:ext cx="12188825" cy="55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2E0780-8B68-036F-288C-2B391C74D4D7}"/>
              </a:ext>
            </a:extLst>
          </p:cNvPr>
          <p:cNvSpPr txBox="1">
            <a:spLocks/>
          </p:cNvSpPr>
          <p:nvPr/>
        </p:nvSpPr>
        <p:spPr>
          <a:xfrm>
            <a:off x="3521633" y="440233"/>
            <a:ext cx="10792474" cy="2072148"/>
          </a:xfrm>
          <a:prstGeom prst="rect">
            <a:avLst/>
          </a:prstGeom>
        </p:spPr>
        <p:txBody>
          <a:bodyPr/>
          <a:lstStyle>
            <a:lvl1pPr algn="l" defTabSz="914309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0" i="0" kern="1200" cap="none" baseline="0">
                <a:solidFill>
                  <a:schemeClr val="accent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200" b="1" dirty="0"/>
              <a:t>Clinical Documentation Integrity (CDI) Program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929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63EDC0B-727F-888F-2054-00AF713F1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127858"/>
              </p:ext>
            </p:extLst>
          </p:nvPr>
        </p:nvGraphicFramePr>
        <p:xfrm>
          <a:off x="-2281237" y="1551130"/>
          <a:ext cx="11263312" cy="467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2B9DB-3DC5-8C7B-BF74-97507FA479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8"/>
            <a:r>
              <a:rPr lang="en-US" dirty="0"/>
              <a:t>Providence CDI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2F244-FAEA-E845-E4D0-17B6FF9B65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BF5D2AC-9249-C222-4A55-40462144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21" y="-78863"/>
            <a:ext cx="6094573" cy="6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5014585-43F5-FB6E-6FFB-DDF43ED8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48" y="299642"/>
            <a:ext cx="11263311" cy="876299"/>
          </a:xfrm>
        </p:spPr>
        <p:txBody>
          <a:bodyPr/>
          <a:lstStyle/>
          <a:p>
            <a:r>
              <a:rPr lang="en-US" b="1" dirty="0"/>
              <a:t>CDI FUNDAMENTAL  PURPOSE</a:t>
            </a:r>
          </a:p>
        </p:txBody>
      </p:sp>
    </p:spTree>
    <p:extLst>
      <p:ext uri="{BB962C8B-B14F-4D97-AF65-F5344CB8AC3E}">
        <p14:creationId xmlns:p14="http://schemas.microsoft.com/office/powerpoint/2010/main" val="264130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FBE93-831E-4AC0-A67F-E133807ABB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F5A33B60-13B6-B022-85CD-614EF6E2C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42239"/>
              </p:ext>
            </p:extLst>
          </p:nvPr>
        </p:nvGraphicFramePr>
        <p:xfrm>
          <a:off x="122758" y="570697"/>
          <a:ext cx="8286897" cy="459919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96420">
                  <a:extLst>
                    <a:ext uri="{9D8B030D-6E8A-4147-A177-3AD203B41FA5}">
                      <a16:colId xmlns:a16="http://schemas.microsoft.com/office/drawing/2014/main" val="2451740388"/>
                    </a:ext>
                  </a:extLst>
                </a:gridCol>
                <a:gridCol w="6790477">
                  <a:extLst>
                    <a:ext uri="{9D8B030D-6E8A-4147-A177-3AD203B41FA5}">
                      <a16:colId xmlns:a16="http://schemas.microsoft.com/office/drawing/2014/main" val="699798830"/>
                    </a:ext>
                  </a:extLst>
                </a:gridCol>
              </a:tblGrid>
              <a:tr h="7040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CDI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801598"/>
                  </a:ext>
                </a:extLst>
              </a:tr>
              <a:tr h="13074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WHO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Staff of Registered Nurses—Clinical review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Trained in CDI Clinical Review and Coding Guidelines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Standardized Efficiency and Compliance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Bridge the Gap Between Clinical Language and Coding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40285"/>
                  </a:ext>
                </a:extLst>
              </a:tr>
              <a:tr h="13074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WHAT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Concurrently Review Inpatient Medical Records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marL="285750" marR="0" lvl="0" indent="-28575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Place Provider E-Query for Clarification in the Medical Record</a:t>
                      </a:r>
                    </a:p>
                    <a:p>
                      <a:pPr marL="285750" marR="0" lvl="0" indent="-28575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Support Quality Standards</a:t>
                      </a:r>
                    </a:p>
                    <a:p>
                      <a:pPr marL="285750" marR="0" lvl="0" indent="-28575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Improve Documentation in the Medical Record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90103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WHY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Coders Review Only Documentation—Not Clinical Information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0" i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algn="l" rtl="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Coding Compliance Guidelines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0" i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algn="l" rtl="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Timely Query Response &lt; 72 hours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marL="285750" indent="-285750" algn="l" rtl="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Develop and Maintain Communication with Providers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864034"/>
                  </a:ext>
                </a:extLst>
              </a:tr>
            </a:tbl>
          </a:graphicData>
        </a:graphic>
      </p:graphicFrame>
      <p:pic>
        <p:nvPicPr>
          <p:cNvPr id="1028" name="Picture 4" descr="Fostering Better Teamwork among Nurses | GCU Blog">
            <a:extLst>
              <a:ext uri="{FF2B5EF4-FFF2-40B4-BE49-F238E27FC236}">
                <a16:creationId xmlns:a16="http://schemas.microsoft.com/office/drawing/2014/main" id="{8E3FEE2F-1EBA-2236-561F-4B0E7DE3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55" y="570697"/>
            <a:ext cx="3656412" cy="459919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mplify Free vector in Encapsulated PostScript eps ( .eps ) vector illustration graphic art ...">
            <a:extLst>
              <a:ext uri="{FF2B5EF4-FFF2-40B4-BE49-F238E27FC236}">
                <a16:creationId xmlns:a16="http://schemas.microsoft.com/office/drawing/2014/main" id="{29341F30-26B4-9FE0-A382-4F936F908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7773" b="16725"/>
          <a:stretch/>
        </p:blipFill>
        <p:spPr bwMode="auto">
          <a:xfrm>
            <a:off x="1828800" y="5244623"/>
            <a:ext cx="2547384" cy="11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CC53AF-3367-913D-02D2-6169248482E3}"/>
              </a:ext>
            </a:extLst>
          </p:cNvPr>
          <p:cNvSpPr txBox="1"/>
          <p:nvPr/>
        </p:nvSpPr>
        <p:spPr>
          <a:xfrm>
            <a:off x="3573634" y="5955957"/>
            <a:ext cx="64008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r>
              <a:rPr lang="en-US" sz="2800" b="0" i="0" dirty="0">
                <a:solidFill>
                  <a:schemeClr val="accent1"/>
                </a:solidFill>
                <a:latin typeface="+mn-lt"/>
              </a:rPr>
              <a:t>  Incorporate E-Query into Your </a:t>
            </a:r>
            <a:r>
              <a:rPr lang="en-US" sz="2800" dirty="0">
                <a:solidFill>
                  <a:schemeClr val="accent1"/>
                </a:solidFill>
              </a:rPr>
              <a:t>D</a:t>
            </a:r>
            <a:r>
              <a:rPr lang="en-US" sz="2800" b="0" i="0" dirty="0">
                <a:solidFill>
                  <a:schemeClr val="accent1"/>
                </a:solidFill>
                <a:latin typeface="+mn-lt"/>
              </a:rPr>
              <a:t>aily </a:t>
            </a:r>
            <a:r>
              <a:rPr lang="en-US" sz="2800" dirty="0">
                <a:solidFill>
                  <a:schemeClr val="accent1"/>
                </a:solidFill>
              </a:rPr>
              <a:t>W</a:t>
            </a:r>
            <a:r>
              <a:rPr lang="en-US" sz="2800" b="0" i="0" dirty="0">
                <a:solidFill>
                  <a:schemeClr val="accent1"/>
                </a:solidFill>
                <a:latin typeface="+mn-lt"/>
              </a:rPr>
              <a:t>orkflow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602E08C5-60A4-D5F9-1C7B-57DB91ED66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44918"/>
            <a:ext cx="6935787" cy="234939"/>
          </a:xfrm>
        </p:spPr>
        <p:txBody>
          <a:bodyPr/>
          <a:lstStyle/>
          <a:p>
            <a:pPr lvl="8"/>
            <a:r>
              <a:rPr lang="en-US" dirty="0"/>
              <a:t>Providence CDI Program</a:t>
            </a:r>
          </a:p>
        </p:txBody>
      </p:sp>
    </p:spTree>
    <p:extLst>
      <p:ext uri="{BB962C8B-B14F-4D97-AF65-F5344CB8AC3E}">
        <p14:creationId xmlns:p14="http://schemas.microsoft.com/office/powerpoint/2010/main" val="5754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32598-AF43-95AE-EC7D-6FF6126933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41D590-FA7D-EBCF-29A2-C1D61516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90500"/>
            <a:ext cx="11263311" cy="876299"/>
          </a:xfrm>
        </p:spPr>
        <p:txBody>
          <a:bodyPr/>
          <a:lstStyle/>
          <a:p>
            <a:r>
              <a:rPr lang="en-US" b="1" dirty="0">
                <a:hlinkClick r:id="rId2"/>
              </a:rPr>
              <a:t>CDI Education - Home (sharepoint.com)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EAC23A-50AC-AB6F-BED0-2EAE7E792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9" y="1037463"/>
            <a:ext cx="11972926" cy="5265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76F6CB-8103-58EF-1E49-FFE5BD2B0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49" y="60163"/>
            <a:ext cx="5058481" cy="485843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0469C3F-A323-F90C-231F-5FBD5902D93C}"/>
              </a:ext>
            </a:extLst>
          </p:cNvPr>
          <p:cNvSpPr txBox="1">
            <a:spLocks/>
          </p:cNvSpPr>
          <p:nvPr/>
        </p:nvSpPr>
        <p:spPr>
          <a:xfrm>
            <a:off x="4177915" y="6428354"/>
            <a:ext cx="6935787" cy="234939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r>
              <a:rPr lang="en-US" dirty="0"/>
              <a:t>Providence CDI Program</a:t>
            </a:r>
          </a:p>
        </p:txBody>
      </p:sp>
    </p:spTree>
    <p:extLst>
      <p:ext uri="{BB962C8B-B14F-4D97-AF65-F5344CB8AC3E}">
        <p14:creationId xmlns:p14="http://schemas.microsoft.com/office/powerpoint/2010/main" val="408641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08A67-0408-6BBE-583E-B23117D5A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 smtClean="0"/>
              <a:pPr lvl="8"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279623-0999-7700-B944-CCAEB257D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1"/>
          <a:stretch/>
        </p:blipFill>
        <p:spPr>
          <a:xfrm>
            <a:off x="184318" y="95003"/>
            <a:ext cx="11453501" cy="6229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366BC-CBE8-91E2-4DEC-196A04400850}"/>
              </a:ext>
            </a:extLst>
          </p:cNvPr>
          <p:cNvSpPr txBox="1"/>
          <p:nvPr/>
        </p:nvSpPr>
        <p:spPr>
          <a:xfrm>
            <a:off x="4387494" y="533547"/>
            <a:ext cx="4400246" cy="876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r>
              <a:rPr lang="en-US" sz="3600" b="0" i="0" dirty="0">
                <a:solidFill>
                  <a:schemeClr val="accent1"/>
                </a:solidFill>
                <a:latin typeface="UD Digi Kyokasho NK-B" panose="020B0400000000000000" pitchFamily="18" charset="-128"/>
                <a:ea typeface="UD Digi Kyokasho NK-B" panose="020B0400000000000000" pitchFamily="18" charset="-128"/>
              </a:rPr>
              <a:t>MEET OUR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B46C91-2CE3-FAF0-7128-31A1A758F731}"/>
              </a:ext>
            </a:extLst>
          </p:cNvPr>
          <p:cNvSpPr txBox="1"/>
          <p:nvPr/>
        </p:nvSpPr>
        <p:spPr>
          <a:xfrm>
            <a:off x="5911068" y="5533496"/>
            <a:ext cx="660917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700" b="1" u="sng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" tooltip="https://providence4.sharepoint.com/sites/cdi.edu/sitepages/clinical-documentation-integrity.aspx"/>
              </a:rPr>
              <a:t>Clinical Documentation Integrity Contacts (sharepoint.com)</a:t>
            </a:r>
            <a:endParaRPr lang="en-US" sz="1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F67D2E93-37BD-473B-64A7-70FC85DF4296}"/>
              </a:ext>
            </a:extLst>
          </p:cNvPr>
          <p:cNvSpPr txBox="1">
            <a:spLocks/>
          </p:cNvSpPr>
          <p:nvPr/>
        </p:nvSpPr>
        <p:spPr>
          <a:xfrm>
            <a:off x="4177915" y="6428354"/>
            <a:ext cx="6935787" cy="234939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r>
              <a:rPr lang="en-US" dirty="0"/>
              <a:t>Providence CDI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37653B-D3CB-0A4F-0225-4104699F4113}"/>
              </a:ext>
            </a:extLst>
          </p:cNvPr>
          <p:cNvSpPr txBox="1"/>
          <p:nvPr/>
        </p:nvSpPr>
        <p:spPr>
          <a:xfrm>
            <a:off x="1007706" y="150222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/>
            <a:r>
              <a:rPr lang="en-US" sz="1100" b="1" i="0" dirty="0">
                <a:solidFill>
                  <a:schemeClr val="bg1"/>
                </a:solidFill>
                <a:latin typeface="+mn-lt"/>
              </a:rPr>
              <a:t>Robert Vietri, RHIA, CCDS</a:t>
            </a:r>
          </a:p>
          <a:p>
            <a:pPr marL="0" indent="0" algn="l"/>
            <a:r>
              <a:rPr lang="en-US" sz="1100" b="1" dirty="0">
                <a:solidFill>
                  <a:schemeClr val="bg1"/>
                </a:solidFill>
              </a:rPr>
              <a:t>CDI Manager</a:t>
            </a:r>
          </a:p>
          <a:p>
            <a:pPr marL="0" indent="0" algn="l"/>
            <a:r>
              <a:rPr lang="en-US" sz="1100" b="1" i="0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Robert.vietri@providence.org</a:t>
            </a:r>
            <a:endParaRPr lang="en-US" sz="1100" b="1" i="0" dirty="0">
              <a:solidFill>
                <a:schemeClr val="bg1"/>
              </a:solidFill>
              <a:latin typeface="+mn-lt"/>
            </a:endParaRPr>
          </a:p>
          <a:p>
            <a:pPr marL="0" indent="0" algn="l"/>
            <a:endParaRPr lang="en-US" sz="1100" b="1" dirty="0">
              <a:solidFill>
                <a:schemeClr val="bg1"/>
              </a:solidFill>
            </a:endParaRPr>
          </a:p>
          <a:p>
            <a:pPr marL="0" indent="0" algn="l"/>
            <a:endParaRPr lang="en-US" sz="1100" b="1" i="0" dirty="0">
              <a:solidFill>
                <a:schemeClr val="bg1"/>
              </a:solidFill>
              <a:latin typeface="+mn-lt"/>
            </a:endParaRPr>
          </a:p>
          <a:p>
            <a:pPr marL="0" indent="0" algn="l"/>
            <a:r>
              <a:rPr lang="en-US" sz="1100" b="1" i="0" dirty="0">
                <a:solidFill>
                  <a:schemeClr val="bg1"/>
                </a:solidFill>
                <a:latin typeface="+mn-lt"/>
              </a:rPr>
              <a:t>Katherine McFarland</a:t>
            </a:r>
          </a:p>
          <a:p>
            <a:pPr marL="0" indent="0" algn="l"/>
            <a:r>
              <a:rPr lang="en-US" sz="1100" b="1" i="0" dirty="0">
                <a:solidFill>
                  <a:schemeClr val="bg1"/>
                </a:solidFill>
                <a:latin typeface="+mn-lt"/>
              </a:rPr>
              <a:t>Central Division CDI Director</a:t>
            </a:r>
          </a:p>
          <a:p>
            <a:pPr marL="0" indent="0" algn="l"/>
            <a:r>
              <a:rPr lang="en-US" sz="11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Katherine.mcfarland@providence.org</a:t>
            </a:r>
            <a:endParaRPr lang="en-US" sz="1100" b="1" dirty="0">
              <a:solidFill>
                <a:schemeClr val="bg1"/>
              </a:solidFill>
            </a:endParaRPr>
          </a:p>
          <a:p>
            <a:pPr marL="0" indent="0" algn="l"/>
            <a:endParaRPr lang="en-US" sz="1100" b="1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89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352E-740C-A0FF-0E03-76E68145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238320"/>
            <a:ext cx="12756687" cy="1120805"/>
          </a:xfrm>
        </p:spPr>
        <p:txBody>
          <a:bodyPr/>
          <a:lstStyle/>
          <a:p>
            <a:r>
              <a:rPr lang="en-US" dirty="0"/>
              <a:t>CDI and Coding Query </a:t>
            </a:r>
            <a:r>
              <a:rPr lang="en-US" sz="2000" b="1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epiclearning.providence.org/content/learn/applications/inpatient%20provider/cdi-and-coding-e-query-process-for-providers.htm?highlight=cdi%20and%20coding"/>
              </a:rPr>
              <a:t>CDI and Coding E-Query Process for Providers (providence.org)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F57B8-7D5D-A0C2-C66D-C28FB5B38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 smtClean="0"/>
              <a:pPr lvl="8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C4B44-A961-B298-EDC5-070EBEB2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2" y="1116589"/>
            <a:ext cx="10901134" cy="5201084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B7CB7EB-4C26-F336-E6E1-B50A8B09EF1E}"/>
              </a:ext>
            </a:extLst>
          </p:cNvPr>
          <p:cNvSpPr txBox="1">
            <a:spLocks/>
          </p:cNvSpPr>
          <p:nvPr/>
        </p:nvSpPr>
        <p:spPr>
          <a:xfrm>
            <a:off x="3916451" y="6333986"/>
            <a:ext cx="6935787" cy="234939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r>
              <a:rPr lang="en-US" dirty="0"/>
              <a:t>Providence CDI Program</a:t>
            </a:r>
          </a:p>
        </p:txBody>
      </p:sp>
    </p:spTree>
    <p:extLst>
      <p:ext uri="{BB962C8B-B14F-4D97-AF65-F5344CB8AC3E}">
        <p14:creationId xmlns:p14="http://schemas.microsoft.com/office/powerpoint/2010/main" val="388427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0B38CF-E71F-A616-38D7-99A9B7B90C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 smtClean="0"/>
              <a:pPr lvl="8"/>
              <a:t>7</a:t>
            </a:fld>
            <a:endParaRPr lang="en-US" dirty="0"/>
          </a:p>
        </p:txBody>
      </p:sp>
      <p:pic>
        <p:nvPicPr>
          <p:cNvPr id="5122" name="Picture 2" descr="Teamwork on the Frontlines | Nursing care, Acute care hospital, Healthcare events">
            <a:extLst>
              <a:ext uri="{FF2B5EF4-FFF2-40B4-BE49-F238E27FC236}">
                <a16:creationId xmlns:a16="http://schemas.microsoft.com/office/drawing/2014/main" id="{B45AFC98-01C3-5FE8-E169-D252BFF0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98" y="-12517"/>
            <a:ext cx="12188825" cy="6264875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980364-E2AF-B34B-9148-5DD928D18DA8}"/>
              </a:ext>
            </a:extLst>
          </p:cNvPr>
          <p:cNvSpPr txBox="1"/>
          <p:nvPr/>
        </p:nvSpPr>
        <p:spPr>
          <a:xfrm>
            <a:off x="2496065" y="5172333"/>
            <a:ext cx="6462584" cy="914400"/>
          </a:xfrm>
          <a:prstGeom prst="rect">
            <a:avLst/>
          </a:prstGeom>
          <a:solidFill>
            <a:srgbClr val="009999"/>
          </a:solidFill>
        </p:spPr>
        <p:txBody>
          <a:bodyPr wrap="non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3600" b="0" i="0" dirty="0">
              <a:solidFill>
                <a:schemeClr val="bg1"/>
              </a:solidFill>
              <a:latin typeface="+mn-lt"/>
            </a:endParaRPr>
          </a:p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r>
              <a:rPr lang="en-US" sz="3600" b="0" i="0" dirty="0">
                <a:solidFill>
                  <a:schemeClr val="bg1"/>
                </a:solidFill>
                <a:latin typeface="+mn-lt"/>
              </a:rPr>
              <a:t>Thank you for your Partnership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B0B0BA0-2BC4-9BA7-8CBC-05F76F9424C3}"/>
              </a:ext>
            </a:extLst>
          </p:cNvPr>
          <p:cNvSpPr txBox="1">
            <a:spLocks/>
          </p:cNvSpPr>
          <p:nvPr/>
        </p:nvSpPr>
        <p:spPr>
          <a:xfrm>
            <a:off x="4177915" y="6428354"/>
            <a:ext cx="6935787" cy="234939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r>
              <a:rPr lang="en-US" dirty="0"/>
              <a:t>Providence CDI Program</a:t>
            </a:r>
          </a:p>
        </p:txBody>
      </p:sp>
    </p:spTree>
    <p:extLst>
      <p:ext uri="{BB962C8B-B14F-4D97-AF65-F5344CB8AC3E}">
        <p14:creationId xmlns:p14="http://schemas.microsoft.com/office/powerpoint/2010/main" val="212272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VD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00338E"/>
      </a:accent1>
      <a:accent2>
        <a:srgbClr val="38892F"/>
      </a:accent2>
      <a:accent3>
        <a:srgbClr val="EAE5D0"/>
      </a:accent3>
      <a:accent4>
        <a:srgbClr val="988C7E"/>
      </a:accent4>
      <a:accent5>
        <a:srgbClr val="71243A"/>
      </a:accent5>
      <a:accent6>
        <a:srgbClr val="D59A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marL="0" indent="0" algn="l">
          <a:lnSpc>
            <a:spcPts val="2100"/>
          </a:lnSpc>
          <a:spcAft>
            <a:spcPts val="900"/>
          </a:spcAft>
          <a:defRPr sz="18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vd_ppt_16x9_201104_ALL" id="{797E5609-4DE0-F042-8D15-15FD2FE47D25}" vid="{850E2164-613E-6849-90B9-6448E96A9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f91d441f-6f20-4281-8c90-47873627d9d4" xsi:nil="true"/>
    <Topic xmlns="f91d441f-6f20-4281-8c90-47873627d9d4" xsi:nil="true"/>
    <EducationType xmlns="f91d441f-6f20-4281-8c90-47873627d9d4" xsi:nil="true"/>
    <lcf76f155ced4ddcb4097134ff3c332f xmlns="f91d441f-6f20-4281-8c90-47873627d9d4">
      <Terms xmlns="http://schemas.microsoft.com/office/infopath/2007/PartnerControls"/>
    </lcf76f155ced4ddcb4097134ff3c332f>
    <Educators xmlns="f91d441f-6f20-4281-8c90-47873627d9d4">
      <UserInfo>
        <DisplayName/>
        <AccountId xsi:nil="true"/>
        <AccountType/>
      </UserInfo>
    </Educators>
    <TaxCatchAll xmlns="4b2eaa51-c8b0-4d2e-8c3f-948c66240af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0925D60FA7864EBF219BB693670947" ma:contentTypeVersion="20" ma:contentTypeDescription="Create a new document." ma:contentTypeScope="" ma:versionID="a830b2c6259241f9a1c8929ce9be858d">
  <xsd:schema xmlns:xsd="http://www.w3.org/2001/XMLSchema" xmlns:xs="http://www.w3.org/2001/XMLSchema" xmlns:p="http://schemas.microsoft.com/office/2006/metadata/properties" xmlns:ns2="f91d441f-6f20-4281-8c90-47873627d9d4" xmlns:ns3="4b2eaa51-c8b0-4d2e-8c3f-948c66240afb" targetNamespace="http://schemas.microsoft.com/office/2006/metadata/properties" ma:root="true" ma:fieldsID="aaaa8deeecc716fb933cbf33bfaa4168" ns2:_="" ns3:_="">
    <xsd:import namespace="f91d441f-6f20-4281-8c90-47873627d9d4"/>
    <xsd:import namespace="4b2eaa51-c8b0-4d2e-8c3f-948c66240a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Educators" minOccurs="0"/>
                <xsd:element ref="ns2:Status" minOccurs="0"/>
                <xsd:element ref="ns2:Topic" minOccurs="0"/>
                <xsd:element ref="ns2:EducationTyp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d441f-6f20-4281-8c90-47873627d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98b932-ec87-4f6e-a380-e59be69e9f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ucators" ma:index="23" nillable="true" ma:displayName="Educators" ma:format="Dropdown" ma:list="UserInfo" ma:SharePointGroup="0" ma:internalName="Educato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24" nillable="true" ma:displayName="Status" ma:format="Dropdown" ma:internalName="Status">
      <xsd:simpleType>
        <xsd:restriction base="dms:Choice">
          <xsd:enumeration value="0 - Pending (Not Started)"/>
          <xsd:enumeration value="1 - Started"/>
          <xsd:enumeration value="2 - Being Recorded"/>
          <xsd:enumeration value="3 - Recorded and Under Review"/>
          <xsd:enumeration value="Complete"/>
        </xsd:restriction>
      </xsd:simpleType>
    </xsd:element>
    <xsd:element name="Topic" ma:index="25" nillable="true" ma:displayName="Topic" ma:format="Dropdown" ma:internalName="Topic">
      <xsd:simpleType>
        <xsd:restriction base="dms:Text">
          <xsd:maxLength value="255"/>
        </xsd:restriction>
      </xsd:simpleType>
    </xsd:element>
    <xsd:element name="EducationType" ma:index="26" nillable="true" ma:displayName="Education Type" ma:format="Dropdown" ma:internalName="EducationType">
      <xsd:simpleType>
        <xsd:restriction base="dms:Choice">
          <xsd:enumeration value="Query Excellence"/>
          <xsd:enumeration value="Diagnosis Focus"/>
          <xsd:enumeration value="DRG Optimization"/>
        </xsd:restriction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eaa51-c8b0-4d2e-8c3f-948c66240a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5342e96-6ff4-4bb8-b56d-91bd532a29c4}" ma:internalName="TaxCatchAll" ma:showField="CatchAllData" ma:web="4b2eaa51-c8b0-4d2e-8c3f-948c66240a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84E80B-BE4B-47DE-829D-78F9730EE5D1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686a8f2c-bfaf-4ad7-9398-9ae773d20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33301fd-6327-46b0-8f07-1dd56f79d9db"/>
    <ds:schemaRef ds:uri="f91d441f-6f20-4281-8c90-47873627d9d4"/>
    <ds:schemaRef ds:uri="4b2eaa51-c8b0-4d2e-8c3f-948c66240afb"/>
  </ds:schemaRefs>
</ds:datastoreItem>
</file>

<file path=customXml/itemProps2.xml><?xml version="1.0" encoding="utf-8"?>
<ds:datastoreItem xmlns:ds="http://schemas.openxmlformats.org/officeDocument/2006/customXml" ds:itemID="{E98FABA4-0AB9-4508-A884-71C329B7F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d441f-6f20-4281-8c90-47873627d9d4"/>
    <ds:schemaRef ds:uri="4b2eaa51-c8b0-4d2e-8c3f-948c66240a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D29EF2-70C1-4F41-8538-2A9E76D732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prvd_ppt_16x9_201104_ALL</Template>
  <TotalTime>5838</TotalTime>
  <Words>215</Words>
  <Application>Microsoft Office PowerPoint</Application>
  <PresentationFormat>Custom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UD Digi Kyokasho NK-B</vt:lpstr>
      <vt:lpstr>Arial</vt:lpstr>
      <vt:lpstr>Calibri</vt:lpstr>
      <vt:lpstr>Courier New</vt:lpstr>
      <vt:lpstr>Garamond</vt:lpstr>
      <vt:lpstr>Segoe UI</vt:lpstr>
      <vt:lpstr>Times New Roman</vt:lpstr>
      <vt:lpstr>Office Theme</vt:lpstr>
      <vt:lpstr>PowerPoint Presentation</vt:lpstr>
      <vt:lpstr>CDI FUNDAMENTAL  PURPOSE</vt:lpstr>
      <vt:lpstr>PowerPoint Presentation</vt:lpstr>
      <vt:lpstr>CDI Education - Home (sharepoint.com)</vt:lpstr>
      <vt:lpstr>PowerPoint Presentation</vt:lpstr>
      <vt:lpstr>CDI and Coding Query CDI and Coding E-Query Process for Providers (providence.org)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Providence 16:9  PPT Template</dc:title>
  <dc:creator>Emery, Sylvia A</dc:creator>
  <cp:lastModifiedBy>Vietri, Robert</cp:lastModifiedBy>
  <cp:revision>5</cp:revision>
  <cp:lastPrinted>2020-01-27T22:16:08Z</cp:lastPrinted>
  <dcterms:created xsi:type="dcterms:W3CDTF">2020-11-12T00:32:05Z</dcterms:created>
  <dcterms:modified xsi:type="dcterms:W3CDTF">2023-12-27T14:25:44Z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0x010100570925D60FA7864EBF219BB693670947</vt:lpwstr>
  </property>
</Properties>
</file>